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5" r:id="rId4"/>
    <p:sldId id="266" r:id="rId5"/>
    <p:sldId id="267" r:id="rId6"/>
    <p:sldId id="269" r:id="rId7"/>
    <p:sldId id="270" r:id="rId8"/>
    <p:sldId id="283" r:id="rId9"/>
    <p:sldId id="272" r:id="rId10"/>
    <p:sldId id="273" r:id="rId11"/>
    <p:sldId id="274" r:id="rId12"/>
    <p:sldId id="275" r:id="rId13"/>
    <p:sldId id="276" r:id="rId14"/>
    <p:sldId id="277" r:id="rId15"/>
    <p:sldId id="278" r:id="rId16"/>
    <p:sldId id="279" r:id="rId17"/>
    <p:sldId id="280" r:id="rId18"/>
    <p:sldId id="281" r:id="rId19"/>
    <p:sldId id="258" r:id="rId20"/>
    <p:sldId id="259" r:id="rId21"/>
    <p:sldId id="282" r:id="rId22"/>
    <p:sldId id="261" r:id="rId23"/>
    <p:sldId id="260" r:id="rId24"/>
    <p:sldId id="26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3C6A9C-83E6-491C-8E1B-111DE9BEEE57}" type="datetimeFigureOut">
              <a:rPr lang="en-GB" smtClean="0"/>
              <a:t>04/01/2017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D69457-8C0F-4F89-8ACD-7E964F5669A2}" type="slidenum">
              <a:rPr lang="en-GB" smtClean="0"/>
              <a:t>‹#›</a:t>
            </a:fld>
            <a:endParaRPr lang="en-GB"/>
          </a:p>
        </p:txBody>
      </p:sp>
    </p:spTree>
    <p:extLst>
      <p:ext uri="{BB962C8B-B14F-4D97-AF65-F5344CB8AC3E}">
        <p14:creationId xmlns:p14="http://schemas.microsoft.com/office/powerpoint/2010/main" val="378552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010BF463-0F63-4E5D-BF00-4B364D7B9114}" type="slidenum">
              <a:rPr lang="en-US" altLang="en-US"/>
              <a:pPr eaLnBrk="1" hangingPunct="1"/>
              <a:t>9</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95301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135275E3-DDC1-4149-A850-95244832B505}" type="slidenum">
              <a:rPr lang="en-US" altLang="en-US"/>
              <a:pPr eaLnBrk="1" hangingPunct="1"/>
              <a:t>10</a:t>
            </a:fld>
            <a:endParaRPr lang="en-US" altLang="en-US"/>
          </a:p>
        </p:txBody>
      </p:sp>
      <p:sp>
        <p:nvSpPr>
          <p:cNvPr id="15363" name="Rectangle 2"/>
          <p:cNvSpPr>
            <a:spLocks noGrp="1" noRot="1" noChangeAspect="1" noChangeArrowheads="1" noTextEdit="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39621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DF4325C-2F8B-4EA8-BAFD-4FA9CDF84DD5}" type="slidenum">
              <a:rPr lang="en-US" altLang="en-US"/>
              <a:pPr eaLnBrk="1" hangingPunct="1"/>
              <a:t>11</a:t>
            </a:fld>
            <a:endParaRPr lang="en-US" altLang="en-US"/>
          </a:p>
        </p:txBody>
      </p:sp>
      <p:sp>
        <p:nvSpPr>
          <p:cNvPr id="16387" name="Rectangle 2"/>
          <p:cNvSpPr>
            <a:spLocks noGrp="1" noRot="1" noChangeAspect="1" noChangeArrowheads="1" noTextEdit="1"/>
          </p:cNvSpPr>
          <p:nvPr>
            <p:ph type="sldImg"/>
          </p:nvPr>
        </p:nvSpPr>
        <p:spPr>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26646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C63D947F-ADB8-4151-8578-C7EFD94DD6CD}" type="slidenum">
              <a:rPr lang="en-US" altLang="en-US"/>
              <a:pPr eaLnBrk="1" hangingPunct="1"/>
              <a:t>12</a:t>
            </a:fld>
            <a:endParaRPr lang="en-US" altLang="en-US"/>
          </a:p>
        </p:txBody>
      </p:sp>
      <p:sp>
        <p:nvSpPr>
          <p:cNvPr id="17411" name="Rectangle 2"/>
          <p:cNvSpPr>
            <a:spLocks noGrp="1" noRot="1" noChangeAspect="1" noChangeArrowheads="1" noTextEdit="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98899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645E33CF-6FFF-4A69-89FF-90C59FB1FFC2}" type="slidenum">
              <a:rPr lang="en-US" altLang="en-US"/>
              <a:pPr eaLnBrk="1" hangingPunct="1"/>
              <a:t>13</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1100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E0E2AE4F-09A9-4DC0-AB36-8BEB997B2F72}" type="slidenum">
              <a:rPr lang="en-US" altLang="en-US"/>
              <a:pPr eaLnBrk="1" hangingPunct="1"/>
              <a:t>14</a:t>
            </a:fld>
            <a:endParaRPr lang="en-US" alt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3973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559021DB-2B66-4A03-9B52-8187DCA90617}" type="slidenum">
              <a:rPr lang="en-US" altLang="en-US"/>
              <a:pPr eaLnBrk="1" hangingPunct="1"/>
              <a:t>15</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6670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DFEE4893-61E7-487D-91EE-EC921CEACDBA}" type="slidenum">
              <a:rPr lang="en-US" altLang="en-US"/>
              <a:pPr eaLnBrk="1" hangingPunct="1"/>
              <a:t>16</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15957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5E7ADF87-5612-4523-9582-245C23C4C710}" type="slidenum">
              <a:rPr lang="en-US" altLang="en-US"/>
              <a:pPr eaLnBrk="1" hangingPunct="1"/>
              <a:t>17</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73313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CF6D54B3-B2BC-40E8-8A38-0A4158EC375A}" type="slidenum">
              <a:rPr lang="en-US" altLang="en-US"/>
              <a:pPr eaLnBrk="1" hangingPunct="1"/>
              <a:t>18</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01212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0FCBE4-3CF2-4948-9CF7-873E892024DB}"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443580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0FCBE4-3CF2-4948-9CF7-873E892024DB}"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346900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0FCBE4-3CF2-4948-9CF7-873E892024DB}"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3035474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0FCBE4-3CF2-4948-9CF7-873E892024DB}"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1614572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0FCBE4-3CF2-4948-9CF7-873E892024DB}" type="datetimeFigureOut">
              <a:rPr lang="en-GB" smtClean="0"/>
              <a:t>04/01/2017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3895687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0FCBE4-3CF2-4948-9CF7-873E892024DB}"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3213687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0FCBE4-3CF2-4948-9CF7-873E892024DB}" type="datetimeFigureOut">
              <a:rPr lang="en-GB" smtClean="0"/>
              <a:t>04/01/2017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284006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0FCBE4-3CF2-4948-9CF7-873E892024DB}"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2110635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0FCBE4-3CF2-4948-9CF7-873E892024DB}"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1016166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0FCBE4-3CF2-4948-9CF7-873E892024DB}"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49345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0FCBE4-3CF2-4948-9CF7-873E892024DB}"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4D1E1E-6B1C-4303-ADDA-2D0BBA33AD4E}" type="slidenum">
              <a:rPr lang="en-GB" smtClean="0"/>
              <a:t>‹#›</a:t>
            </a:fld>
            <a:endParaRPr lang="en-GB"/>
          </a:p>
        </p:txBody>
      </p:sp>
    </p:spTree>
    <p:extLst>
      <p:ext uri="{BB962C8B-B14F-4D97-AF65-F5344CB8AC3E}">
        <p14:creationId xmlns:p14="http://schemas.microsoft.com/office/powerpoint/2010/main" val="334220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0FCBE4-3CF2-4948-9CF7-873E892024DB}" type="datetimeFigureOut">
              <a:rPr lang="en-GB" smtClean="0"/>
              <a:t>04/01/2017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4D1E1E-6B1C-4303-ADDA-2D0BBA33AD4E}" type="slidenum">
              <a:rPr lang="en-GB" smtClean="0"/>
              <a:t>‹#›</a:t>
            </a:fld>
            <a:endParaRPr lang="en-GB"/>
          </a:p>
        </p:txBody>
      </p:sp>
    </p:spTree>
    <p:extLst>
      <p:ext uri="{BB962C8B-B14F-4D97-AF65-F5344CB8AC3E}">
        <p14:creationId xmlns:p14="http://schemas.microsoft.com/office/powerpoint/2010/main" val="663837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onlinestatbook.com/2/logic_of_hypothesis_testing/errors.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Final Bit part 2</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65664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 Appropriate selection of graphical representations </a:t>
            </a:r>
          </a:p>
          <a:p>
            <a:pPr marL="0" indent="0">
              <a:buNone/>
            </a:pPr>
            <a:r>
              <a:rPr lang="en-GB" dirty="0" smtClean="0"/>
              <a:t>• Probability and significance, including the interpretation of significance and Type 1/Type 2 errors </a:t>
            </a:r>
          </a:p>
          <a:p>
            <a:pPr marL="0" indent="0">
              <a:buNone/>
            </a:pPr>
            <a:r>
              <a:rPr lang="en-GB" dirty="0" smtClean="0"/>
              <a:t>• Factors affecting choice of statistical test, including levels of measurement </a:t>
            </a:r>
          </a:p>
          <a:p>
            <a:pPr marL="0" indent="0">
              <a:buNone/>
            </a:pPr>
            <a:r>
              <a:rPr lang="en-GB" dirty="0" smtClean="0"/>
              <a:t>• The use of inferential analysis, including Spearman’s Rho, Mann Whitney, Wilcoxon, Chi-Squared </a:t>
            </a:r>
          </a:p>
          <a:p>
            <a:pPr marL="0" indent="0">
              <a:buNone/>
            </a:pPr>
            <a:r>
              <a:rPr lang="en-GB" dirty="0" smtClean="0"/>
              <a:t>• Analysis and interpretation of qualitative data </a:t>
            </a:r>
          </a:p>
          <a:p>
            <a:pPr marL="0" indent="0">
              <a:buNone/>
            </a:pPr>
            <a:r>
              <a:rPr lang="en-GB" dirty="0" smtClean="0"/>
              <a:t>• Conventions of reporting on psychological investigations</a:t>
            </a:r>
            <a:endParaRPr lang="en-GB" dirty="0"/>
          </a:p>
        </p:txBody>
      </p:sp>
    </p:spTree>
    <p:extLst>
      <p:ext uri="{BB962C8B-B14F-4D97-AF65-F5344CB8AC3E}">
        <p14:creationId xmlns:p14="http://schemas.microsoft.com/office/powerpoint/2010/main" val="851679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Primary data</a:t>
            </a:r>
            <a:endParaRPr lang="en-GB" dirty="0"/>
          </a:p>
        </p:txBody>
      </p:sp>
      <p:sp>
        <p:nvSpPr>
          <p:cNvPr id="3" name="Content Placeholder 2"/>
          <p:cNvSpPr>
            <a:spLocks noGrp="1"/>
          </p:cNvSpPr>
          <p:nvPr>
            <p:ph idx="1"/>
          </p:nvPr>
        </p:nvSpPr>
        <p:spPr/>
        <p:txBody>
          <a:bodyPr>
            <a:normAutofit/>
          </a:bodyPr>
          <a:lstStyle/>
          <a:p>
            <a:r>
              <a:rPr lang="en-GB" dirty="0" smtClean="0"/>
              <a:t>An </a:t>
            </a:r>
            <a:r>
              <a:rPr lang="en-GB" dirty="0"/>
              <a:t>advantage of using primary data is that researchers are collecting information for the specific purposes of their study. In essence, the questions the researchers ask are tailored to elicit the data that will help them with their study. Researchers collect the data themselves, using surveys, interviews and direct observations.</a:t>
            </a:r>
          </a:p>
          <a:p>
            <a:r>
              <a:rPr lang="en-GB" dirty="0" smtClean="0"/>
              <a:t>Example Asch in conformity.</a:t>
            </a:r>
            <a:endParaRPr lang="en-GB" dirty="0"/>
          </a:p>
          <a:p>
            <a:endParaRPr lang="en-GB" dirty="0"/>
          </a:p>
        </p:txBody>
      </p:sp>
    </p:spTree>
    <p:extLst>
      <p:ext uri="{BB962C8B-B14F-4D97-AF65-F5344CB8AC3E}">
        <p14:creationId xmlns:p14="http://schemas.microsoft.com/office/powerpoint/2010/main" val="1342761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Secondary data</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They </a:t>
            </a:r>
            <a:r>
              <a:rPr lang="en-GB" dirty="0"/>
              <a:t>can include information from the national population census and other government information collected by Statistics Canada. One type of secondary data that’s used increasingly is administrative data. This term refers to data that is collected routinely as part of the day-to-day operations of an organization, institution or agency. There are any number of examples: motor vehicle registrations, hospital intake and discharge records, workers’ compensation claims records, and more.</a:t>
            </a:r>
          </a:p>
          <a:p>
            <a:r>
              <a:rPr lang="en-GB" dirty="0"/>
              <a:t>Compared to primary data, secondary data tends to be readily available and inexpensive to obtain. In addition, administrative data tends to have large samples, because the data collection is comprehensive and routine. What’s more, administrative data (and many types of secondary data) are collected over a long period. That allows researchers to detect change over time.</a:t>
            </a:r>
          </a:p>
          <a:p>
            <a:r>
              <a:rPr lang="en-GB" dirty="0" smtClean="0"/>
              <a:t>You may look at days sick in the workforce as a part of a study in stress. Or look at the criminal records of orphans?</a:t>
            </a:r>
            <a:endParaRPr lang="en-GB" dirty="0"/>
          </a:p>
        </p:txBody>
      </p:sp>
    </p:spTree>
    <p:extLst>
      <p:ext uri="{BB962C8B-B14F-4D97-AF65-F5344CB8AC3E}">
        <p14:creationId xmlns:p14="http://schemas.microsoft.com/office/powerpoint/2010/main" val="722764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meta-analysis </a:t>
            </a:r>
            <a:endParaRPr lang="en-GB" dirty="0"/>
          </a:p>
        </p:txBody>
      </p:sp>
      <p:sp>
        <p:nvSpPr>
          <p:cNvPr id="3" name="Content Placeholder 2"/>
          <p:cNvSpPr>
            <a:spLocks noGrp="1"/>
          </p:cNvSpPr>
          <p:nvPr>
            <p:ph idx="1"/>
          </p:nvPr>
        </p:nvSpPr>
        <p:spPr/>
        <p:txBody>
          <a:bodyPr>
            <a:normAutofit fontScale="70000" lnSpcReduction="20000"/>
          </a:bodyPr>
          <a:lstStyle/>
          <a:p>
            <a:r>
              <a:rPr lang="en-GB" dirty="0"/>
              <a:t>A meta-analysis statistically combines the results of several studies that address a shared research hypotheses.</a:t>
            </a:r>
          </a:p>
          <a:p>
            <a:r>
              <a:rPr lang="en-GB" dirty="0"/>
              <a:t>Just as individual studies summarize data collected from many participants in order to answer a specific research question (i.e., each participant is a separate data-point in the analysis), a meta-analysis summarizes data from individual studies that concern a specific research question (i.e., each study is a separate data-point in the analysis).</a:t>
            </a:r>
          </a:p>
          <a:p>
            <a:pPr fontAlgn="base"/>
            <a:r>
              <a:rPr lang="en-GB" dirty="0" err="1" smtClean="0"/>
              <a:t>Eg</a:t>
            </a:r>
            <a:r>
              <a:rPr lang="en-GB" dirty="0" smtClean="0"/>
              <a:t>: </a:t>
            </a:r>
            <a:r>
              <a:rPr lang="en-GB" sz="2900" dirty="0"/>
              <a:t>Van </a:t>
            </a:r>
            <a:r>
              <a:rPr lang="en-GB" sz="2900" dirty="0" err="1"/>
              <a:t>Ijzendoorn</a:t>
            </a:r>
            <a:r>
              <a:rPr lang="en-GB" sz="2900" dirty="0"/>
              <a:t> &amp; </a:t>
            </a:r>
            <a:r>
              <a:rPr lang="en-GB" sz="2900" dirty="0" err="1"/>
              <a:t>Kroonenberg</a:t>
            </a:r>
            <a:r>
              <a:rPr lang="en-GB" sz="2900" dirty="0"/>
              <a:t> (1988)</a:t>
            </a:r>
            <a:r>
              <a:rPr lang="en-GB" dirty="0"/>
              <a:t> wanted to investigate if attachment styles (secure and insecure) are universal (the same) across cultures, or culturally specific (vary considerably from place to place, due to traditions, the social environment, or beliefs about children).</a:t>
            </a:r>
          </a:p>
          <a:p>
            <a:pPr fontAlgn="base"/>
            <a:r>
              <a:rPr lang="en-GB" dirty="0" smtClean="0"/>
              <a:t>They </a:t>
            </a:r>
            <a:r>
              <a:rPr lang="en-GB" dirty="0"/>
              <a:t>did not collect the data for their study, instead they analysed data from other studies using a method called meta analysis. Data from 32 studies in 8 different countries was </a:t>
            </a:r>
            <a:r>
              <a:rPr lang="en-GB" dirty="0" smtClean="0"/>
              <a:t>analysed.</a:t>
            </a:r>
            <a:endParaRPr lang="en-GB" dirty="0"/>
          </a:p>
          <a:p>
            <a:pPr fontAlgn="base"/>
            <a:r>
              <a:rPr lang="en-GB" dirty="0"/>
              <a:t>All the 32 studies used the strange situation procedure to study attachment. Using a meta analysis (statistical technique) they calculated the average percentage for the different attachment styles (e.g. secure, avoidant, resistant) in each country</a:t>
            </a:r>
            <a:r>
              <a:rPr lang="en-GB" dirty="0" smtClean="0"/>
              <a:t>.</a:t>
            </a:r>
            <a:endParaRPr lang="en-GB" dirty="0"/>
          </a:p>
        </p:txBody>
      </p:sp>
    </p:spTree>
    <p:extLst>
      <p:ext uri="{BB962C8B-B14F-4D97-AF65-F5344CB8AC3E}">
        <p14:creationId xmlns:p14="http://schemas.microsoft.com/office/powerpoint/2010/main" val="1011505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Levels of measurement: nominal, ordinal and interval. </a:t>
            </a:r>
          </a:p>
        </p:txBody>
      </p:sp>
      <p:sp>
        <p:nvSpPr>
          <p:cNvPr id="3" name="Content Placeholder 2"/>
          <p:cNvSpPr>
            <a:spLocks noGrp="1"/>
          </p:cNvSpPr>
          <p:nvPr>
            <p:ph idx="1"/>
          </p:nvPr>
        </p:nvSpPr>
        <p:spPr/>
        <p:txBody>
          <a:bodyPr>
            <a:normAutofit fontScale="62500" lnSpcReduction="20000"/>
          </a:bodyPr>
          <a:lstStyle/>
          <a:p>
            <a:r>
              <a:rPr lang="en-GB" dirty="0"/>
              <a:t>In nominal measurement the numerical values just "name" the attribute uniquely. No ordering of the cases is implied. For example, jersey numbers in basketball are measures at the nominal level. A player with number 30 is not more of anything than a player with number 15, and is certainly not twice whatever number 15 is.</a:t>
            </a:r>
          </a:p>
          <a:p>
            <a:endParaRPr lang="en-GB" dirty="0"/>
          </a:p>
          <a:p>
            <a:r>
              <a:rPr lang="en-GB" dirty="0"/>
              <a:t>In ordinal measurement the attributes can be rank-ordered. Here, distances between attributes do not have any meaning. For example, on a survey you might code Educational Attainment as 0=less than high school; 1=some high school.; 2=high school degree; 3=some college; 4=college degree; 5=post college. In this measure, higher numbers mean more education. But is distance from 0 to 1 same as 3 to 4? Of course not. The interval between values is not interpretable in an ordinal measure.</a:t>
            </a:r>
          </a:p>
          <a:p>
            <a:endParaRPr lang="en-GB" dirty="0"/>
          </a:p>
          <a:p>
            <a:r>
              <a:rPr lang="en-GB" dirty="0"/>
              <a:t>In interval measurement the distance between attributes does have meaning. For example, when we measure temperature (in Fahrenheit), the distance from 30-40 is same as distance from 70-80. The interval between values is interpretable. Because of this, it makes sense to compute an average of an interval variable, where it doesn't make sense to do so for ordinal scales. But note that in interval measurement ratios don't make any sense - 80 degrees is not twice as hot as 40 degrees </a:t>
            </a:r>
          </a:p>
        </p:txBody>
      </p:sp>
    </p:spTree>
    <p:extLst>
      <p:ext uri="{BB962C8B-B14F-4D97-AF65-F5344CB8AC3E}">
        <p14:creationId xmlns:p14="http://schemas.microsoft.com/office/powerpoint/2010/main" val="3328565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3185847" y="1690688"/>
            <a:ext cx="5820306" cy="3899605"/>
          </a:xfrm>
          <a:prstGeom prst="rect">
            <a:avLst/>
          </a:prstGeom>
        </p:spPr>
      </p:pic>
    </p:spTree>
    <p:extLst>
      <p:ext uri="{BB962C8B-B14F-4D97-AF65-F5344CB8AC3E}">
        <p14:creationId xmlns:p14="http://schemas.microsoft.com/office/powerpoint/2010/main" val="3261760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Factors affecting choice of statistical test, including levels of measurement. </a:t>
            </a:r>
          </a:p>
        </p:txBody>
      </p:sp>
      <p:sp>
        <p:nvSpPr>
          <p:cNvPr id="3" name="Content Placeholder 2"/>
          <p:cNvSpPr>
            <a:spLocks noGrp="1"/>
          </p:cNvSpPr>
          <p:nvPr>
            <p:ph idx="1"/>
          </p:nvPr>
        </p:nvSpPr>
        <p:spPr/>
        <p:txBody>
          <a:bodyPr>
            <a:normAutofit fontScale="55000" lnSpcReduction="20000"/>
          </a:bodyPr>
          <a:lstStyle/>
          <a:p>
            <a:pPr marL="0" indent="0">
              <a:buNone/>
            </a:pPr>
            <a:endParaRPr lang="en-GB" dirty="0"/>
          </a:p>
          <a:p>
            <a:pPr marL="0" indent="0">
              <a:buNone/>
            </a:pPr>
            <a:endParaRPr lang="en-GB" dirty="0"/>
          </a:p>
          <a:p>
            <a:r>
              <a:rPr lang="en-GB" u="sng" dirty="0"/>
              <a:t>Nominal data</a:t>
            </a:r>
            <a:r>
              <a:rPr lang="en-GB" dirty="0"/>
              <a:t>: Categories, counting the frequency of data (tally charts)</a:t>
            </a:r>
          </a:p>
          <a:p>
            <a:r>
              <a:rPr lang="en-GB" u="sng" dirty="0"/>
              <a:t>Ordinal data</a:t>
            </a:r>
            <a:r>
              <a:rPr lang="en-GB" dirty="0"/>
              <a:t>: Rank-ordering of data, e.g. scores, position</a:t>
            </a:r>
          </a:p>
          <a:p>
            <a:r>
              <a:rPr lang="en-GB" u="sng" dirty="0"/>
              <a:t>Interval data</a:t>
            </a:r>
            <a:r>
              <a:rPr lang="en-GB" dirty="0"/>
              <a:t>: Standardised measurement units e.g. time, weight, temp. </a:t>
            </a:r>
          </a:p>
          <a:p>
            <a:endParaRPr lang="en-GB" dirty="0"/>
          </a:p>
          <a:p>
            <a:r>
              <a:rPr lang="en-GB" dirty="0"/>
              <a:t>Choose based on:</a:t>
            </a:r>
          </a:p>
          <a:p>
            <a:pPr lvl="0"/>
            <a:r>
              <a:rPr lang="en-GB" dirty="0"/>
              <a:t>Difference/relationship</a:t>
            </a:r>
          </a:p>
          <a:p>
            <a:pPr lvl="0"/>
            <a:r>
              <a:rPr lang="en-GB" dirty="0"/>
              <a:t>Related/unrelated (Same participants/Different)</a:t>
            </a:r>
          </a:p>
          <a:p>
            <a:pPr lvl="0"/>
            <a:r>
              <a:rPr lang="en-GB" dirty="0"/>
              <a:t>Level of data</a:t>
            </a:r>
          </a:p>
          <a:p>
            <a:endParaRPr lang="en-GB" dirty="0"/>
          </a:p>
          <a:p>
            <a:r>
              <a:rPr lang="en-GB" dirty="0"/>
              <a:t>Nominal, unrelated, difference = Chi squared test</a:t>
            </a:r>
          </a:p>
          <a:p>
            <a:r>
              <a:rPr lang="en-GB" dirty="0"/>
              <a:t>Ordinal, unrelated, difference = Mann-Whitney U test</a:t>
            </a:r>
          </a:p>
          <a:p>
            <a:r>
              <a:rPr lang="en-GB" dirty="0"/>
              <a:t>Ordinal, related, difference = Wilcoxon</a:t>
            </a:r>
          </a:p>
          <a:p>
            <a:r>
              <a:rPr lang="en-GB" dirty="0"/>
              <a:t>Ordinal, related, relationship = Spearman’s Rank</a:t>
            </a:r>
          </a:p>
          <a:p>
            <a:endParaRPr lang="en-GB" dirty="0"/>
          </a:p>
          <a:p>
            <a:endParaRPr lang="en-GB" dirty="0"/>
          </a:p>
        </p:txBody>
      </p:sp>
    </p:spTree>
    <p:extLst>
      <p:ext uri="{BB962C8B-B14F-4D97-AF65-F5344CB8AC3E}">
        <p14:creationId xmlns:p14="http://schemas.microsoft.com/office/powerpoint/2010/main" val="454527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9"/>
          <p:cNvSpPr>
            <a:spLocks noChangeArrowheads="1"/>
          </p:cNvSpPr>
          <p:nvPr/>
        </p:nvSpPr>
        <p:spPr bwMode="auto">
          <a:xfrm>
            <a:off x="1859756" y="366177"/>
            <a:ext cx="8761413" cy="19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6000" dirty="0" smtClean="0">
                <a:solidFill>
                  <a:srgbClr val="000000"/>
                </a:solidFill>
                <a:latin typeface="Times New Roman" panose="02020603050405020304" pitchFamily="18" charset="0"/>
              </a:rPr>
              <a:t>Presentation </a:t>
            </a:r>
            <a:r>
              <a:rPr lang="en-US" altLang="en-US" sz="6000" dirty="0">
                <a:solidFill>
                  <a:srgbClr val="000000"/>
                </a:solidFill>
                <a:latin typeface="Times New Roman" panose="02020603050405020304" pitchFamily="18" charset="0"/>
              </a:rPr>
              <a:t>and Analysis of Data</a:t>
            </a:r>
            <a:endParaRPr lang="en-US" altLang="en-US" dirty="0">
              <a:solidFill>
                <a:srgbClr val="00000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0463" y="2565400"/>
            <a:ext cx="4144962"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92313" y="2565401"/>
            <a:ext cx="4032250"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070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026"/>
          <p:cNvSpPr>
            <a:spLocks noChangeArrowheads="1"/>
          </p:cNvSpPr>
          <p:nvPr/>
        </p:nvSpPr>
        <p:spPr bwMode="auto">
          <a:xfrm>
            <a:off x="1919288" y="2205039"/>
            <a:ext cx="8496300" cy="51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A bar chart is used for </a:t>
            </a:r>
            <a:r>
              <a:rPr lang="en-US" altLang="en-US" sz="2800" b="1" i="1">
                <a:solidFill>
                  <a:srgbClr val="000000"/>
                </a:solidFill>
                <a:latin typeface="Times New Roman" panose="02020603050405020304" pitchFamily="18" charset="0"/>
                <a:cs typeface="Times New Roman" panose="02020603050405020304" pitchFamily="18" charset="0"/>
              </a:rPr>
              <a:t>nominal data</a:t>
            </a:r>
            <a:r>
              <a:rPr lang="en-US" altLang="en-US" sz="2800">
                <a:solidFill>
                  <a:srgbClr val="000000"/>
                </a:solidFill>
                <a:latin typeface="Times New Roman" panose="02020603050405020304" pitchFamily="18" charset="0"/>
                <a:cs typeface="Times New Roman" panose="02020603050405020304" pitchFamily="18" charset="0"/>
              </a:rPr>
              <a:t>. This is data placed in mutually exclusive categories (e.g. name of your school). </a:t>
            </a:r>
          </a:p>
          <a:p>
            <a:pPr algn="just" eaLnBrk="1" hangingPunct="1">
              <a:buFont typeface="Arial" panose="020B0604020202020204" pitchFamily="34" charset="0"/>
              <a:buChar char="•"/>
            </a:pPr>
            <a:endParaRPr lang="en-US" altLang="en-US" sz="2800">
              <a:solidFill>
                <a:srgbClr val="000000"/>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It consists of a set of vertical bars with a space between each of them, each bar represents a different category and can be placed in any order on the x-axis. </a:t>
            </a:r>
          </a:p>
          <a:p>
            <a:pPr algn="just" eaLnBrk="1" hangingPunct="1">
              <a:buFont typeface="Arial" panose="020B0604020202020204" pitchFamily="34" charset="0"/>
              <a:buChar char="•"/>
            </a:pPr>
            <a:endParaRPr lang="en-US" altLang="en-US" sz="2800">
              <a:solidFill>
                <a:srgbClr val="000000"/>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The categories are shown on the x-axis and the frequency of each category is shown on the y-axis. </a:t>
            </a:r>
          </a:p>
          <a:p>
            <a:pPr algn="just" eaLnBrk="1" hangingPunct="1">
              <a:buFont typeface="Arial" panose="020B0604020202020204" pitchFamily="34" charset="0"/>
              <a:buChar char="•"/>
            </a:pPr>
            <a:endParaRPr lang="en-US" altLang="en-US" sz="2800">
              <a:solidFill>
                <a:srgbClr val="FFFFFF"/>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endParaRPr lang="en-US" altLang="en-US">
              <a:solidFill>
                <a:srgbClr val="FFFFFF"/>
              </a:solidFill>
            </a:endParaRPr>
          </a:p>
        </p:txBody>
      </p:sp>
      <p:sp>
        <p:nvSpPr>
          <p:cNvPr id="5" name="Rectangle 27"/>
          <p:cNvSpPr>
            <a:spLocks noChangeArrowheads="1"/>
          </p:cNvSpPr>
          <p:nvPr/>
        </p:nvSpPr>
        <p:spPr bwMode="auto">
          <a:xfrm>
            <a:off x="2782889" y="692151"/>
            <a:ext cx="28336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a:solidFill>
                  <a:srgbClr val="000000"/>
                </a:solidFill>
                <a:latin typeface="Times New Roman" panose="02020603050405020304" pitchFamily="18" charset="0"/>
              </a:rPr>
              <a:t>Bar Charts</a:t>
            </a:r>
            <a:endParaRPr lang="en-US" altLang="en-US" sz="4800">
              <a:solidFill>
                <a:srgbClr val="00000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11901" y="188914"/>
            <a:ext cx="315277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177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409">
                                            <p:txEl>
                                              <p:pRg st="0" end="0"/>
                                            </p:txEl>
                                          </p:spTgt>
                                        </p:tgtEl>
                                        <p:attrNameLst>
                                          <p:attrName>style.visibility</p:attrName>
                                        </p:attrNameLst>
                                      </p:cBhvr>
                                      <p:to>
                                        <p:strVal val="visible"/>
                                      </p:to>
                                    </p:set>
                                    <p:anim calcmode="lin" valueType="num">
                                      <p:cBhvr additive="base">
                                        <p:cTn id="13" dur="500" fill="hold"/>
                                        <p:tgtEl>
                                          <p:spTgt spid="1740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409">
                                            <p:txEl>
                                              <p:pRg st="2" end="2"/>
                                            </p:txEl>
                                          </p:spTgt>
                                        </p:tgtEl>
                                        <p:attrNameLst>
                                          <p:attrName>style.visibility</p:attrName>
                                        </p:attrNameLst>
                                      </p:cBhvr>
                                      <p:to>
                                        <p:strVal val="visible"/>
                                      </p:to>
                                    </p:set>
                                    <p:anim calcmode="lin" valueType="num">
                                      <p:cBhvr additive="base">
                                        <p:cTn id="19" dur="500" fill="hold"/>
                                        <p:tgtEl>
                                          <p:spTgt spid="1740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0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7409">
                                            <p:txEl>
                                              <p:pRg st="4" end="4"/>
                                            </p:txEl>
                                          </p:spTgt>
                                        </p:tgtEl>
                                        <p:attrNameLst>
                                          <p:attrName>style.visibility</p:attrName>
                                        </p:attrNameLst>
                                      </p:cBhvr>
                                      <p:to>
                                        <p:strVal val="visible"/>
                                      </p:to>
                                    </p:set>
                                    <p:anim calcmode="lin" valueType="num">
                                      <p:cBhvr additive="base">
                                        <p:cTn id="25" dur="500" fill="hold"/>
                                        <p:tgtEl>
                                          <p:spTgt spid="1740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0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026"/>
          <p:cNvSpPr>
            <a:spLocks noChangeArrowheads="1"/>
          </p:cNvSpPr>
          <p:nvPr/>
        </p:nvSpPr>
        <p:spPr bwMode="auto">
          <a:xfrm>
            <a:off x="1919288" y="3068639"/>
            <a:ext cx="84963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A histogram is used for </a:t>
            </a:r>
            <a:r>
              <a:rPr lang="en-US" altLang="en-US" sz="2800" b="1" i="1">
                <a:solidFill>
                  <a:srgbClr val="000000"/>
                </a:solidFill>
                <a:latin typeface="Times New Roman" panose="02020603050405020304" pitchFamily="18" charset="0"/>
                <a:cs typeface="Times New Roman" panose="02020603050405020304" pitchFamily="18" charset="0"/>
              </a:rPr>
              <a:t>ordinal data </a:t>
            </a:r>
            <a:r>
              <a:rPr lang="en-US" altLang="en-US" sz="2800">
                <a:solidFill>
                  <a:srgbClr val="000000"/>
                </a:solidFill>
                <a:latin typeface="Times New Roman" panose="02020603050405020304" pitchFamily="18" charset="0"/>
                <a:cs typeface="Times New Roman" panose="02020603050405020304" pitchFamily="18" charset="0"/>
              </a:rPr>
              <a:t>or </a:t>
            </a:r>
            <a:r>
              <a:rPr lang="en-US" altLang="en-US" sz="2800" b="1" i="1">
                <a:solidFill>
                  <a:srgbClr val="000000"/>
                </a:solidFill>
                <a:latin typeface="Times New Roman" panose="02020603050405020304" pitchFamily="18" charset="0"/>
                <a:cs typeface="Times New Roman" panose="02020603050405020304" pitchFamily="18" charset="0"/>
              </a:rPr>
              <a:t>interval data, </a:t>
            </a:r>
            <a:r>
              <a:rPr lang="en-US" altLang="en-US" sz="2800">
                <a:solidFill>
                  <a:srgbClr val="000000"/>
                </a:solidFill>
                <a:latin typeface="Times New Roman" panose="02020603050405020304" pitchFamily="18" charset="0"/>
                <a:cs typeface="Times New Roman" panose="02020603050405020304" pitchFamily="18" charset="0"/>
              </a:rPr>
              <a:t>this is data that can be put into rank order. </a:t>
            </a:r>
          </a:p>
          <a:p>
            <a:pPr algn="just" eaLnBrk="1" hangingPunct="1">
              <a:buFont typeface="Arial" panose="020B0604020202020204" pitchFamily="34" charset="0"/>
              <a:buChar char="•"/>
            </a:pPr>
            <a:endParaRPr lang="en-US" altLang="en-US" sz="2800">
              <a:solidFill>
                <a:srgbClr val="000000"/>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They consist of a series of vertical lines of equal width, there is no space between the bars. </a:t>
            </a:r>
          </a:p>
          <a:p>
            <a:pPr algn="just" eaLnBrk="1" hangingPunct="1">
              <a:buFont typeface="Arial" panose="020B0604020202020204" pitchFamily="34" charset="0"/>
              <a:buChar char="•"/>
            </a:pPr>
            <a:endParaRPr lang="en-US" altLang="en-US" sz="2800">
              <a:solidFill>
                <a:srgbClr val="000000"/>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The units of measurement are shown on the x-axis, single values can be used or data can be grouped. </a:t>
            </a:r>
          </a:p>
        </p:txBody>
      </p:sp>
      <p:sp>
        <p:nvSpPr>
          <p:cNvPr id="5" name="Rectangle 27"/>
          <p:cNvSpPr>
            <a:spLocks noChangeArrowheads="1"/>
          </p:cNvSpPr>
          <p:nvPr/>
        </p:nvSpPr>
        <p:spPr bwMode="auto">
          <a:xfrm>
            <a:off x="7104063" y="476250"/>
            <a:ext cx="30226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a:solidFill>
                  <a:srgbClr val="000000"/>
                </a:solidFill>
                <a:latin typeface="Times New Roman" panose="02020603050405020304" pitchFamily="18" charset="0"/>
              </a:rPr>
              <a:t>Histograms</a:t>
            </a:r>
            <a:endParaRPr lang="en-US" altLang="en-US" sz="4800">
              <a:solidFill>
                <a:srgbClr val="00000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2314" y="260351"/>
            <a:ext cx="3887787"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83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409">
                                            <p:txEl>
                                              <p:pRg st="0" end="0"/>
                                            </p:txEl>
                                          </p:spTgt>
                                        </p:tgtEl>
                                        <p:attrNameLst>
                                          <p:attrName>style.visibility</p:attrName>
                                        </p:attrNameLst>
                                      </p:cBhvr>
                                      <p:to>
                                        <p:strVal val="visible"/>
                                      </p:to>
                                    </p:set>
                                    <p:anim calcmode="lin" valueType="num">
                                      <p:cBhvr additive="base">
                                        <p:cTn id="13" dur="500" fill="hold"/>
                                        <p:tgtEl>
                                          <p:spTgt spid="1740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409">
                                            <p:txEl>
                                              <p:pRg st="2" end="2"/>
                                            </p:txEl>
                                          </p:spTgt>
                                        </p:tgtEl>
                                        <p:attrNameLst>
                                          <p:attrName>style.visibility</p:attrName>
                                        </p:attrNameLst>
                                      </p:cBhvr>
                                      <p:to>
                                        <p:strVal val="visible"/>
                                      </p:to>
                                    </p:set>
                                    <p:anim calcmode="lin" valueType="num">
                                      <p:cBhvr additive="base">
                                        <p:cTn id="19" dur="500" fill="hold"/>
                                        <p:tgtEl>
                                          <p:spTgt spid="1740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0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7409">
                                            <p:txEl>
                                              <p:pRg st="4" end="4"/>
                                            </p:txEl>
                                          </p:spTgt>
                                        </p:tgtEl>
                                        <p:attrNameLst>
                                          <p:attrName>style.visibility</p:attrName>
                                        </p:attrNameLst>
                                      </p:cBhvr>
                                      <p:to>
                                        <p:strVal val="visible"/>
                                      </p:to>
                                    </p:set>
                                    <p:anim calcmode="lin" valueType="num">
                                      <p:cBhvr additive="base">
                                        <p:cTn id="25" dur="500" fill="hold"/>
                                        <p:tgtEl>
                                          <p:spTgt spid="1740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0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026"/>
          <p:cNvSpPr>
            <a:spLocks noChangeArrowheads="1"/>
          </p:cNvSpPr>
          <p:nvPr/>
        </p:nvSpPr>
        <p:spPr bwMode="auto">
          <a:xfrm>
            <a:off x="1847851" y="1557339"/>
            <a:ext cx="4824413"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This can be used as an alternative to a histogram. </a:t>
            </a:r>
          </a:p>
          <a:p>
            <a:pPr algn="just" eaLnBrk="1" hangingPunct="1">
              <a:buFont typeface="Arial" panose="020B0604020202020204" pitchFamily="34" charset="0"/>
              <a:buChar char="•"/>
            </a:pPr>
            <a:endParaRPr lang="en-US" altLang="en-US" sz="2800">
              <a:solidFill>
                <a:srgbClr val="000000"/>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It is particularly useful when you need to show two sets of data on the same graph. </a:t>
            </a:r>
          </a:p>
        </p:txBody>
      </p:sp>
      <p:sp>
        <p:nvSpPr>
          <p:cNvPr id="5" name="Rectangle 27"/>
          <p:cNvSpPr>
            <a:spLocks noChangeArrowheads="1"/>
          </p:cNvSpPr>
          <p:nvPr/>
        </p:nvSpPr>
        <p:spPr bwMode="auto">
          <a:xfrm>
            <a:off x="3792539" y="404813"/>
            <a:ext cx="49879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a:solidFill>
                  <a:srgbClr val="000000"/>
                </a:solidFill>
                <a:latin typeface="Times New Roman" panose="02020603050405020304" pitchFamily="18" charset="0"/>
              </a:rPr>
              <a:t>Frequency Polygon</a:t>
            </a:r>
            <a:endParaRPr lang="en-US" altLang="en-US" sz="4800">
              <a:solidFill>
                <a:srgbClr val="00000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0464" y="4005264"/>
            <a:ext cx="4103687"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183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409">
                                            <p:txEl>
                                              <p:pRg st="0" end="0"/>
                                            </p:txEl>
                                          </p:spTgt>
                                        </p:tgtEl>
                                        <p:attrNameLst>
                                          <p:attrName>style.visibility</p:attrName>
                                        </p:attrNameLst>
                                      </p:cBhvr>
                                      <p:to>
                                        <p:strVal val="visible"/>
                                      </p:to>
                                    </p:set>
                                    <p:anim calcmode="lin" valueType="num">
                                      <p:cBhvr additive="base">
                                        <p:cTn id="13" dur="500" fill="hold"/>
                                        <p:tgtEl>
                                          <p:spTgt spid="1740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409">
                                            <p:txEl>
                                              <p:pRg st="2" end="2"/>
                                            </p:txEl>
                                          </p:spTgt>
                                        </p:tgtEl>
                                        <p:attrNameLst>
                                          <p:attrName>style.visibility</p:attrName>
                                        </p:attrNameLst>
                                      </p:cBhvr>
                                      <p:to>
                                        <p:strVal val="visible"/>
                                      </p:to>
                                    </p:set>
                                    <p:anim calcmode="lin" valueType="num">
                                      <p:cBhvr additive="base">
                                        <p:cTn id="19" dur="500" fill="hold"/>
                                        <p:tgtEl>
                                          <p:spTgt spid="1740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0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026"/>
          <p:cNvSpPr>
            <a:spLocks noChangeArrowheads="1"/>
          </p:cNvSpPr>
          <p:nvPr/>
        </p:nvSpPr>
        <p:spPr bwMode="auto">
          <a:xfrm>
            <a:off x="5664201" y="836613"/>
            <a:ext cx="4824413"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This is used for showing the relationship between two variables (e.g. correlations).</a:t>
            </a:r>
          </a:p>
          <a:p>
            <a:pPr algn="just" eaLnBrk="1" hangingPunct="1">
              <a:buFont typeface="Arial" panose="020B0604020202020204" pitchFamily="34" charset="0"/>
              <a:buChar char="•"/>
            </a:pPr>
            <a:endParaRPr lang="en-US" altLang="en-US" sz="2800">
              <a:solidFill>
                <a:srgbClr val="000000"/>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Data from one variable are shown on the y-axis and data from the other variable are shown on the x-axis. </a:t>
            </a:r>
          </a:p>
          <a:p>
            <a:pPr algn="just" eaLnBrk="1" hangingPunct="1"/>
            <a:endParaRPr lang="en-US" altLang="en-US" sz="2800">
              <a:solidFill>
                <a:srgbClr val="000000"/>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The closer the points on the graph are to a straight line the stronger the correlation. </a:t>
            </a:r>
          </a:p>
        </p:txBody>
      </p:sp>
      <p:sp>
        <p:nvSpPr>
          <p:cNvPr id="5" name="Rectangle 27"/>
          <p:cNvSpPr>
            <a:spLocks noChangeArrowheads="1"/>
          </p:cNvSpPr>
          <p:nvPr/>
        </p:nvSpPr>
        <p:spPr bwMode="auto">
          <a:xfrm>
            <a:off x="1992313" y="836613"/>
            <a:ext cx="31480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a:solidFill>
                  <a:srgbClr val="000000"/>
                </a:solidFill>
                <a:latin typeface="Times New Roman" panose="02020603050405020304" pitchFamily="18" charset="0"/>
              </a:rPr>
              <a:t>Scattergram</a:t>
            </a:r>
            <a:endParaRPr lang="en-US" altLang="en-US" sz="4800">
              <a:solidFill>
                <a:srgbClr val="00000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2492375"/>
            <a:ext cx="3744913"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7675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409">
                                            <p:txEl>
                                              <p:pRg st="0" end="0"/>
                                            </p:txEl>
                                          </p:spTgt>
                                        </p:tgtEl>
                                        <p:attrNameLst>
                                          <p:attrName>style.visibility</p:attrName>
                                        </p:attrNameLst>
                                      </p:cBhvr>
                                      <p:to>
                                        <p:strVal val="visible"/>
                                      </p:to>
                                    </p:set>
                                    <p:anim calcmode="lin" valueType="num">
                                      <p:cBhvr additive="base">
                                        <p:cTn id="13" dur="500" fill="hold"/>
                                        <p:tgtEl>
                                          <p:spTgt spid="1740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409">
                                            <p:txEl>
                                              <p:pRg st="2" end="2"/>
                                            </p:txEl>
                                          </p:spTgt>
                                        </p:tgtEl>
                                        <p:attrNameLst>
                                          <p:attrName>style.visibility</p:attrName>
                                        </p:attrNameLst>
                                      </p:cBhvr>
                                      <p:to>
                                        <p:strVal val="visible"/>
                                      </p:to>
                                    </p:set>
                                    <p:anim calcmode="lin" valueType="num">
                                      <p:cBhvr additive="base">
                                        <p:cTn id="19" dur="500" fill="hold"/>
                                        <p:tgtEl>
                                          <p:spTgt spid="1740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0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7409">
                                            <p:txEl>
                                              <p:pRg st="4" end="4"/>
                                            </p:txEl>
                                          </p:spTgt>
                                        </p:tgtEl>
                                        <p:attrNameLst>
                                          <p:attrName>style.visibility</p:attrName>
                                        </p:attrNameLst>
                                      </p:cBhvr>
                                      <p:to>
                                        <p:strVal val="visible"/>
                                      </p:to>
                                    </p:set>
                                    <p:anim calcmode="lin" valueType="num">
                                      <p:cBhvr additive="base">
                                        <p:cTn id="25" dur="500" fill="hold"/>
                                        <p:tgtEl>
                                          <p:spTgt spid="1740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0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ChangeArrowheads="1"/>
          </p:cNvSpPr>
          <p:nvPr/>
        </p:nvSpPr>
        <p:spPr bwMode="auto">
          <a:xfrm>
            <a:off x="3429000" y="91440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60422" name="Rectangle 6"/>
          <p:cNvSpPr>
            <a:spLocks noChangeArrowheads="1"/>
          </p:cNvSpPr>
          <p:nvPr/>
        </p:nvSpPr>
        <p:spPr bwMode="auto">
          <a:xfrm>
            <a:off x="1703389" y="1844675"/>
            <a:ext cx="4105275"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These are single values which represent a set of numbers by providing the most typical value. </a:t>
            </a:r>
          </a:p>
          <a:p>
            <a:pPr algn="just" eaLnBrk="1" hangingPunct="1">
              <a:buFont typeface="Arial" panose="020B0604020202020204" pitchFamily="34" charset="0"/>
              <a:buChar char="•"/>
            </a:pPr>
            <a:endParaRPr lang="en-US" altLang="en-US" sz="2800">
              <a:solidFill>
                <a:srgbClr val="000000"/>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The mean is calculated by adding all the scores and then dividing by the total number of scores.</a:t>
            </a:r>
          </a:p>
        </p:txBody>
      </p:sp>
      <p:sp>
        <p:nvSpPr>
          <p:cNvPr id="5" name="Rectangle 27"/>
          <p:cNvSpPr>
            <a:spLocks noChangeArrowheads="1"/>
          </p:cNvSpPr>
          <p:nvPr/>
        </p:nvSpPr>
        <p:spPr bwMode="auto">
          <a:xfrm>
            <a:off x="2495550" y="333376"/>
            <a:ext cx="7702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a:solidFill>
                  <a:srgbClr val="000000"/>
                </a:solidFill>
                <a:latin typeface="Times New Roman" panose="02020603050405020304" pitchFamily="18" charset="0"/>
              </a:rPr>
              <a:t>Measures of Central Tendency</a:t>
            </a:r>
            <a:endParaRPr lang="en-US" altLang="en-US" sz="4800">
              <a:solidFill>
                <a:srgbClr val="00000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88164" y="1341439"/>
            <a:ext cx="3024187"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5951539" y="3500439"/>
            <a:ext cx="453707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Advantages;</a:t>
            </a:r>
          </a:p>
          <a:p>
            <a:pPr algn="just" eaLnBrk="1" hangingPunct="1">
              <a:buFont typeface="Wingdings" panose="05000000000000000000" pitchFamily="2" charset="2"/>
              <a:buChar char="Ø"/>
            </a:pPr>
            <a:r>
              <a:rPr lang="en-US" altLang="en-US" sz="2800">
                <a:solidFill>
                  <a:srgbClr val="000000"/>
                </a:solidFill>
                <a:latin typeface="Times New Roman" panose="02020603050405020304" pitchFamily="18" charset="0"/>
                <a:cs typeface="Times New Roman" panose="02020603050405020304" pitchFamily="18" charset="0"/>
              </a:rPr>
              <a:t>takes account of all scores.</a:t>
            </a:r>
          </a:p>
          <a:p>
            <a:pPr algn="just" eaLnBrk="1" hangingPunct="1">
              <a:buFont typeface="Wingdings" panose="05000000000000000000" pitchFamily="2" charset="2"/>
              <a:buChar char="Ø"/>
            </a:pPr>
            <a:endParaRPr lang="en-US" altLang="en-US" sz="2800">
              <a:solidFill>
                <a:srgbClr val="000000"/>
              </a:solidFill>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Char char="•"/>
            </a:pPr>
            <a:r>
              <a:rPr lang="en-US" altLang="en-US" sz="2800">
                <a:solidFill>
                  <a:srgbClr val="000000"/>
                </a:solidFill>
                <a:latin typeface="Times New Roman" panose="02020603050405020304" pitchFamily="18" charset="0"/>
                <a:cs typeface="Times New Roman" panose="02020603050405020304" pitchFamily="18" charset="0"/>
              </a:rPr>
              <a:t>Disadvantages;</a:t>
            </a:r>
          </a:p>
          <a:p>
            <a:pPr algn="just" eaLnBrk="1" hangingPunct="1">
              <a:buFont typeface="Wingdings" panose="05000000000000000000" pitchFamily="2" charset="2"/>
              <a:buChar char="Ø"/>
            </a:pPr>
            <a:r>
              <a:rPr lang="en-US" altLang="en-US" sz="2800">
                <a:solidFill>
                  <a:srgbClr val="000000"/>
                </a:solidFill>
                <a:latin typeface="Times New Roman" panose="02020603050405020304" pitchFamily="18" charset="0"/>
                <a:cs typeface="Times New Roman" panose="02020603050405020304" pitchFamily="18" charset="0"/>
              </a:rPr>
              <a:t>can easily be distorted by a single extreme value in the set.</a:t>
            </a:r>
          </a:p>
        </p:txBody>
      </p:sp>
    </p:spTree>
    <p:extLst>
      <p:ext uri="{BB962C8B-B14F-4D97-AF65-F5344CB8AC3E}">
        <p14:creationId xmlns:p14="http://schemas.microsoft.com/office/powerpoint/2010/main" val="1516948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0422">
                                            <p:txEl>
                                              <p:pRg st="0" end="0"/>
                                            </p:txEl>
                                          </p:spTgt>
                                        </p:tgtEl>
                                        <p:attrNameLst>
                                          <p:attrName>style.visibility</p:attrName>
                                        </p:attrNameLst>
                                      </p:cBhvr>
                                      <p:to>
                                        <p:strVal val="visible"/>
                                      </p:to>
                                    </p:set>
                                    <p:anim calcmode="lin" valueType="num">
                                      <p:cBhvr additive="base">
                                        <p:cTn id="13" dur="500" fill="hold"/>
                                        <p:tgtEl>
                                          <p:spTgt spid="6042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4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0422">
                                            <p:txEl>
                                              <p:pRg st="2" end="2"/>
                                            </p:txEl>
                                          </p:spTgt>
                                        </p:tgtEl>
                                        <p:attrNameLst>
                                          <p:attrName>style.visibility</p:attrName>
                                        </p:attrNameLst>
                                      </p:cBhvr>
                                      <p:to>
                                        <p:strVal val="visible"/>
                                      </p:to>
                                    </p:set>
                                    <p:anim calcmode="lin" valueType="num">
                                      <p:cBhvr additive="base">
                                        <p:cTn id="19" dur="500" fill="hold"/>
                                        <p:tgtEl>
                                          <p:spTgt spid="6042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4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 calcmode="lin" valueType="num">
                                      <p:cBhvr additive="base">
                                        <p:cTn id="3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0" end="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 calcmode="lin" valueType="num">
                                      <p:cBhvr additive="base">
                                        <p:cTn id="3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8">
                                            <p:txEl>
                                              <p:pRg st="3" end="3"/>
                                            </p:txEl>
                                          </p:spTgt>
                                        </p:tgtEl>
                                        <p:attrNameLst>
                                          <p:attrName>style.visibility</p:attrName>
                                        </p:attrNameLst>
                                      </p:cBhvr>
                                      <p:to>
                                        <p:strVal val="visible"/>
                                      </p:to>
                                    </p:set>
                                    <p:anim calcmode="lin" valueType="num">
                                      <p:cBhvr additive="base">
                                        <p:cTn id="4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3" end="3"/>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
                                            <p:txEl>
                                              <p:pRg st="4" end="4"/>
                                            </p:txEl>
                                          </p:spTgt>
                                        </p:tgtEl>
                                        <p:attrNameLst>
                                          <p:attrName>style.visibility</p:attrName>
                                        </p:attrNameLst>
                                      </p:cBhvr>
                                      <p:to>
                                        <p:strVal val="visible"/>
                                      </p:to>
                                    </p:set>
                                    <p:anim calcmode="lin" valueType="num">
                                      <p:cBhvr additive="base">
                                        <p:cTn id="45"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3429000" y="91440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60422" name="Rectangle 6"/>
          <p:cNvSpPr>
            <a:spLocks noChangeArrowheads="1"/>
          </p:cNvSpPr>
          <p:nvPr/>
        </p:nvSpPr>
        <p:spPr bwMode="auto">
          <a:xfrm>
            <a:off x="1703389" y="188913"/>
            <a:ext cx="5184775" cy="7848600"/>
          </a:xfrm>
          <a:prstGeom prst="rect">
            <a:avLst/>
          </a:prstGeom>
          <a:noFill/>
          <a:ln>
            <a:noFill/>
          </a:ln>
          <a:extLst/>
        </p:spPr>
        <p:txBody>
          <a:bodyPr>
            <a:spAutoFit/>
          </a:bodyPr>
          <a:lstStyle/>
          <a:p>
            <a:pPr marL="457200" indent="-457200" algn="just">
              <a:buFont typeface="Arial" charset="0"/>
              <a:buChar char="•"/>
              <a:defRPr/>
            </a:pPr>
            <a:r>
              <a:rPr lang="en-US" sz="2800" dirty="0">
                <a:solidFill>
                  <a:srgbClr val="000000"/>
                </a:solidFill>
                <a:latin typeface="Times New Roman" charset="0"/>
                <a:ea typeface="ＭＳ Ｐゴシック" charset="0"/>
                <a:cs typeface="Times New Roman" charset="0"/>
              </a:rPr>
              <a:t>The median is calculated by ranking all the scores in order and taking the middle value. </a:t>
            </a:r>
          </a:p>
          <a:p>
            <a:pPr marL="457200" indent="-457200" algn="just">
              <a:buFont typeface="Arial" charset="0"/>
              <a:buChar char="•"/>
              <a:defRPr/>
            </a:pPr>
            <a:endParaRPr lang="en-US" sz="2800" dirty="0">
              <a:solidFill>
                <a:srgbClr val="000000"/>
              </a:solidFill>
              <a:latin typeface="Times New Roman" charset="0"/>
              <a:ea typeface="ＭＳ Ｐゴシック" charset="0"/>
              <a:cs typeface="Times New Roman" charset="0"/>
            </a:endParaRPr>
          </a:p>
          <a:p>
            <a:pPr marL="457200" indent="-457200" algn="just">
              <a:buFont typeface="Arial" charset="0"/>
              <a:buChar char="•"/>
              <a:defRPr/>
            </a:pPr>
            <a:r>
              <a:rPr lang="en-US" sz="2800" dirty="0">
                <a:solidFill>
                  <a:srgbClr val="000000"/>
                </a:solidFill>
                <a:latin typeface="Times New Roman" charset="0"/>
                <a:ea typeface="ＭＳ Ｐゴシック" charset="0"/>
                <a:cs typeface="Times New Roman" charset="0"/>
              </a:rPr>
              <a:t>Advantages;</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can be used on ordinal and interval data,</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unaffected by extreme scores. </a:t>
            </a:r>
          </a:p>
          <a:p>
            <a:pPr marL="457200" indent="-457200" algn="just">
              <a:buFont typeface="Wingdings" charset="2"/>
              <a:buChar char="Ø"/>
              <a:defRPr/>
            </a:pPr>
            <a:endParaRPr lang="en-US" sz="2800" dirty="0">
              <a:solidFill>
                <a:srgbClr val="000000"/>
              </a:solidFill>
              <a:latin typeface="Times New Roman" charset="0"/>
              <a:ea typeface="ＭＳ Ｐゴシック" charset="0"/>
              <a:cs typeface="Times New Roman" charset="0"/>
            </a:endParaRPr>
          </a:p>
          <a:p>
            <a:pPr marL="457200" indent="-457200" algn="just">
              <a:buFont typeface="Arial"/>
              <a:buChar char="•"/>
              <a:defRPr/>
            </a:pPr>
            <a:r>
              <a:rPr lang="en-US" sz="2800" dirty="0">
                <a:solidFill>
                  <a:srgbClr val="000000"/>
                </a:solidFill>
                <a:latin typeface="Times New Roman" charset="0"/>
                <a:ea typeface="ＭＳ Ｐゴシック" charset="0"/>
                <a:cs typeface="Times New Roman" charset="0"/>
              </a:rPr>
              <a:t>Disadvantages;</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not as useful for small sets of data, </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can be unrepresentative of the data if scores are clustered around high and low values. </a:t>
            </a:r>
          </a:p>
          <a:p>
            <a:pPr marL="457200" indent="-457200" algn="just">
              <a:buFont typeface="Wingdings" charset="2"/>
              <a:buChar char="Ø"/>
              <a:defRPr/>
            </a:pPr>
            <a:endParaRPr lang="en-US" sz="2800" dirty="0">
              <a:solidFill>
                <a:srgbClr val="FFFFFF"/>
              </a:solidFill>
              <a:latin typeface="Times New Roman" charset="0"/>
              <a:ea typeface="ＭＳ Ｐゴシック" charset="0"/>
              <a:cs typeface="Times New Roman" charset="0"/>
            </a:endParaRPr>
          </a:p>
          <a:p>
            <a:pPr marL="457200" indent="-457200" algn="just">
              <a:buFont typeface="Wingdings" charset="2"/>
              <a:buChar char="§"/>
              <a:defRPr/>
            </a:pPr>
            <a:endParaRPr lang="en-US" sz="2800" dirty="0">
              <a:solidFill>
                <a:srgbClr val="FFFFFF"/>
              </a:solidFill>
              <a:latin typeface="Times New Roman" charset="0"/>
              <a:ea typeface="ＭＳ Ｐゴシック" charset="0"/>
              <a:cs typeface="Times New Roman" charset="0"/>
            </a:endParaRPr>
          </a:p>
          <a:p>
            <a:pPr algn="just">
              <a:defRPr/>
            </a:pPr>
            <a:endParaRPr lang="en-US" sz="2800" dirty="0">
              <a:solidFill>
                <a:srgbClr val="FFFFFF"/>
              </a:solidFill>
              <a:latin typeface="Times New Roman" charset="0"/>
              <a:ea typeface="ＭＳ Ｐゴシック" charset="0"/>
              <a:cs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75501" y="1916113"/>
            <a:ext cx="317182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40352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0422">
                                            <p:txEl>
                                              <p:pRg st="0" end="0"/>
                                            </p:txEl>
                                          </p:spTgt>
                                        </p:tgtEl>
                                        <p:attrNameLst>
                                          <p:attrName>style.visibility</p:attrName>
                                        </p:attrNameLst>
                                      </p:cBhvr>
                                      <p:to>
                                        <p:strVal val="visible"/>
                                      </p:to>
                                    </p:set>
                                    <p:anim calcmode="lin" valueType="num">
                                      <p:cBhvr additive="base">
                                        <p:cTn id="7" dur="500" fill="hold"/>
                                        <p:tgtEl>
                                          <p:spTgt spid="604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4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0422">
                                            <p:txEl>
                                              <p:pRg st="2" end="2"/>
                                            </p:txEl>
                                          </p:spTgt>
                                        </p:tgtEl>
                                        <p:attrNameLst>
                                          <p:attrName>style.visibility</p:attrName>
                                        </p:attrNameLst>
                                      </p:cBhvr>
                                      <p:to>
                                        <p:strVal val="visible"/>
                                      </p:to>
                                    </p:set>
                                    <p:anim calcmode="lin" valueType="num">
                                      <p:cBhvr additive="base">
                                        <p:cTn id="13" dur="500" fill="hold"/>
                                        <p:tgtEl>
                                          <p:spTgt spid="6042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4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0422">
                                            <p:txEl>
                                              <p:pRg st="3" end="3"/>
                                            </p:txEl>
                                          </p:spTgt>
                                        </p:tgtEl>
                                        <p:attrNameLst>
                                          <p:attrName>style.visibility</p:attrName>
                                        </p:attrNameLst>
                                      </p:cBhvr>
                                      <p:to>
                                        <p:strVal val="visible"/>
                                      </p:to>
                                    </p:set>
                                    <p:anim calcmode="lin" valueType="num">
                                      <p:cBhvr additive="base">
                                        <p:cTn id="19" dur="500" fill="hold"/>
                                        <p:tgtEl>
                                          <p:spTgt spid="6042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4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0422">
                                            <p:txEl>
                                              <p:pRg st="4" end="4"/>
                                            </p:txEl>
                                          </p:spTgt>
                                        </p:tgtEl>
                                        <p:attrNameLst>
                                          <p:attrName>style.visibility</p:attrName>
                                        </p:attrNameLst>
                                      </p:cBhvr>
                                      <p:to>
                                        <p:strVal val="visible"/>
                                      </p:to>
                                    </p:set>
                                    <p:anim calcmode="lin" valueType="num">
                                      <p:cBhvr additive="base">
                                        <p:cTn id="25" dur="500" fill="hold"/>
                                        <p:tgtEl>
                                          <p:spTgt spid="6042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04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0422">
                                            <p:txEl>
                                              <p:pRg st="6" end="6"/>
                                            </p:txEl>
                                          </p:spTgt>
                                        </p:tgtEl>
                                        <p:attrNameLst>
                                          <p:attrName>style.visibility</p:attrName>
                                        </p:attrNameLst>
                                      </p:cBhvr>
                                      <p:to>
                                        <p:strVal val="visible"/>
                                      </p:to>
                                    </p:set>
                                    <p:anim calcmode="lin" valueType="num">
                                      <p:cBhvr additive="base">
                                        <p:cTn id="31" dur="500" fill="hold"/>
                                        <p:tgtEl>
                                          <p:spTgt spid="6042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42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0422">
                                            <p:txEl>
                                              <p:pRg st="7" end="7"/>
                                            </p:txEl>
                                          </p:spTgt>
                                        </p:tgtEl>
                                        <p:attrNameLst>
                                          <p:attrName>style.visibility</p:attrName>
                                        </p:attrNameLst>
                                      </p:cBhvr>
                                      <p:to>
                                        <p:strVal val="visible"/>
                                      </p:to>
                                    </p:set>
                                    <p:anim calcmode="lin" valueType="num">
                                      <p:cBhvr additive="base">
                                        <p:cTn id="37" dur="500" fill="hold"/>
                                        <p:tgtEl>
                                          <p:spTgt spid="6042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042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0422">
                                            <p:txEl>
                                              <p:pRg st="8" end="8"/>
                                            </p:txEl>
                                          </p:spTgt>
                                        </p:tgtEl>
                                        <p:attrNameLst>
                                          <p:attrName>style.visibility</p:attrName>
                                        </p:attrNameLst>
                                      </p:cBhvr>
                                      <p:to>
                                        <p:strVal val="visible"/>
                                      </p:to>
                                    </p:set>
                                    <p:anim calcmode="lin" valueType="num">
                                      <p:cBhvr additive="base">
                                        <p:cTn id="43" dur="500" fill="hold"/>
                                        <p:tgtEl>
                                          <p:spTgt spid="6042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042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ChangeArrowheads="1"/>
          </p:cNvSpPr>
          <p:nvPr/>
        </p:nvSpPr>
        <p:spPr bwMode="auto">
          <a:xfrm>
            <a:off x="3429000" y="91440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60422" name="Rectangle 6"/>
          <p:cNvSpPr>
            <a:spLocks noChangeArrowheads="1"/>
          </p:cNvSpPr>
          <p:nvPr/>
        </p:nvSpPr>
        <p:spPr bwMode="auto">
          <a:xfrm>
            <a:off x="5232401" y="188914"/>
            <a:ext cx="5184775" cy="6986587"/>
          </a:xfrm>
          <a:prstGeom prst="rect">
            <a:avLst/>
          </a:prstGeom>
          <a:noFill/>
          <a:ln>
            <a:noFill/>
          </a:ln>
          <a:extLst/>
        </p:spPr>
        <p:txBody>
          <a:bodyPr>
            <a:spAutoFit/>
          </a:bodyPr>
          <a:lstStyle/>
          <a:p>
            <a:pPr marL="457200" indent="-457200" algn="just">
              <a:buFont typeface="Arial" charset="0"/>
              <a:buChar char="•"/>
              <a:defRPr/>
            </a:pPr>
            <a:r>
              <a:rPr lang="en-US" sz="2800" dirty="0">
                <a:solidFill>
                  <a:srgbClr val="000000"/>
                </a:solidFill>
                <a:latin typeface="Times New Roman" charset="0"/>
                <a:ea typeface="ＭＳ Ｐゴシック" charset="0"/>
                <a:cs typeface="Times New Roman" charset="0"/>
              </a:rPr>
              <a:t>The mode is the most frequent value. </a:t>
            </a:r>
          </a:p>
          <a:p>
            <a:pPr marL="457200" indent="-457200" algn="just">
              <a:buFont typeface="Arial" charset="0"/>
              <a:buChar char="•"/>
              <a:defRPr/>
            </a:pPr>
            <a:endParaRPr lang="en-US" sz="2800" dirty="0">
              <a:solidFill>
                <a:srgbClr val="000000"/>
              </a:solidFill>
              <a:latin typeface="Times New Roman" charset="0"/>
              <a:ea typeface="ＭＳ Ｐゴシック" charset="0"/>
              <a:cs typeface="Times New Roman" charset="0"/>
            </a:endParaRPr>
          </a:p>
          <a:p>
            <a:pPr marL="457200" indent="-457200" algn="just">
              <a:buFont typeface="Arial" charset="0"/>
              <a:buChar char="•"/>
              <a:defRPr/>
            </a:pPr>
            <a:r>
              <a:rPr lang="en-US" sz="2800" dirty="0">
                <a:solidFill>
                  <a:srgbClr val="000000"/>
                </a:solidFill>
                <a:latin typeface="Times New Roman" charset="0"/>
                <a:ea typeface="ＭＳ Ｐゴシック" charset="0"/>
                <a:cs typeface="Times New Roman" charset="0"/>
              </a:rPr>
              <a:t>Advantages;</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easy to calculate,</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works on nominal data,</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unaffected by extreme scores. </a:t>
            </a:r>
          </a:p>
          <a:p>
            <a:pPr marL="457200" indent="-457200" algn="just">
              <a:buFont typeface="Wingdings" charset="2"/>
              <a:buChar char="Ø"/>
              <a:defRPr/>
            </a:pPr>
            <a:endParaRPr lang="en-US" sz="2800" dirty="0">
              <a:solidFill>
                <a:srgbClr val="000000"/>
              </a:solidFill>
              <a:latin typeface="Times New Roman" charset="0"/>
              <a:ea typeface="ＭＳ Ｐゴシック" charset="0"/>
              <a:cs typeface="Times New Roman" charset="0"/>
            </a:endParaRPr>
          </a:p>
          <a:p>
            <a:pPr marL="457200" indent="-457200" algn="just">
              <a:buFont typeface="Arial"/>
              <a:buChar char="•"/>
              <a:defRPr/>
            </a:pPr>
            <a:r>
              <a:rPr lang="en-US" sz="2800" dirty="0">
                <a:solidFill>
                  <a:srgbClr val="000000"/>
                </a:solidFill>
                <a:latin typeface="Times New Roman" charset="0"/>
                <a:ea typeface="ＭＳ Ｐゴシック" charset="0"/>
                <a:cs typeface="Times New Roman" charset="0"/>
              </a:rPr>
              <a:t>Disadvantages;</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tells us nothing about other scores in the set,</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limited usefulness if there is more than one modal score,</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not useful for small sets of data. </a:t>
            </a:r>
          </a:p>
          <a:p>
            <a:pPr algn="just">
              <a:defRPr/>
            </a:pPr>
            <a:endParaRPr lang="en-US" sz="2800" dirty="0">
              <a:solidFill>
                <a:srgbClr val="FFFFFF"/>
              </a:solidFill>
              <a:latin typeface="Times New Roman" charset="0"/>
              <a:ea typeface="ＭＳ Ｐゴシック" charset="0"/>
              <a:cs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1700213"/>
            <a:ext cx="3241675"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415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0422">
                                            <p:txEl>
                                              <p:pRg st="0" end="0"/>
                                            </p:txEl>
                                          </p:spTgt>
                                        </p:tgtEl>
                                        <p:attrNameLst>
                                          <p:attrName>style.visibility</p:attrName>
                                        </p:attrNameLst>
                                      </p:cBhvr>
                                      <p:to>
                                        <p:strVal val="visible"/>
                                      </p:to>
                                    </p:set>
                                    <p:anim calcmode="lin" valueType="num">
                                      <p:cBhvr additive="base">
                                        <p:cTn id="7" dur="500" fill="hold"/>
                                        <p:tgtEl>
                                          <p:spTgt spid="604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4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0422">
                                            <p:txEl>
                                              <p:pRg st="2" end="2"/>
                                            </p:txEl>
                                          </p:spTgt>
                                        </p:tgtEl>
                                        <p:attrNameLst>
                                          <p:attrName>style.visibility</p:attrName>
                                        </p:attrNameLst>
                                      </p:cBhvr>
                                      <p:to>
                                        <p:strVal val="visible"/>
                                      </p:to>
                                    </p:set>
                                    <p:anim calcmode="lin" valueType="num">
                                      <p:cBhvr additive="base">
                                        <p:cTn id="13" dur="500" fill="hold"/>
                                        <p:tgtEl>
                                          <p:spTgt spid="6042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4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0422">
                                            <p:txEl>
                                              <p:pRg st="3" end="3"/>
                                            </p:txEl>
                                          </p:spTgt>
                                        </p:tgtEl>
                                        <p:attrNameLst>
                                          <p:attrName>style.visibility</p:attrName>
                                        </p:attrNameLst>
                                      </p:cBhvr>
                                      <p:to>
                                        <p:strVal val="visible"/>
                                      </p:to>
                                    </p:set>
                                    <p:anim calcmode="lin" valueType="num">
                                      <p:cBhvr additive="base">
                                        <p:cTn id="19" dur="500" fill="hold"/>
                                        <p:tgtEl>
                                          <p:spTgt spid="6042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4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0422">
                                            <p:txEl>
                                              <p:pRg st="4" end="4"/>
                                            </p:txEl>
                                          </p:spTgt>
                                        </p:tgtEl>
                                        <p:attrNameLst>
                                          <p:attrName>style.visibility</p:attrName>
                                        </p:attrNameLst>
                                      </p:cBhvr>
                                      <p:to>
                                        <p:strVal val="visible"/>
                                      </p:to>
                                    </p:set>
                                    <p:anim calcmode="lin" valueType="num">
                                      <p:cBhvr additive="base">
                                        <p:cTn id="25" dur="500" fill="hold"/>
                                        <p:tgtEl>
                                          <p:spTgt spid="6042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04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0422">
                                            <p:txEl>
                                              <p:pRg st="5" end="5"/>
                                            </p:txEl>
                                          </p:spTgt>
                                        </p:tgtEl>
                                        <p:attrNameLst>
                                          <p:attrName>style.visibility</p:attrName>
                                        </p:attrNameLst>
                                      </p:cBhvr>
                                      <p:to>
                                        <p:strVal val="visible"/>
                                      </p:to>
                                    </p:set>
                                    <p:anim calcmode="lin" valueType="num">
                                      <p:cBhvr additive="base">
                                        <p:cTn id="31" dur="500" fill="hold"/>
                                        <p:tgtEl>
                                          <p:spTgt spid="6042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4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0422">
                                            <p:txEl>
                                              <p:pRg st="7" end="7"/>
                                            </p:txEl>
                                          </p:spTgt>
                                        </p:tgtEl>
                                        <p:attrNameLst>
                                          <p:attrName>style.visibility</p:attrName>
                                        </p:attrNameLst>
                                      </p:cBhvr>
                                      <p:to>
                                        <p:strVal val="visible"/>
                                      </p:to>
                                    </p:set>
                                    <p:anim calcmode="lin" valueType="num">
                                      <p:cBhvr additive="base">
                                        <p:cTn id="37" dur="500" fill="hold"/>
                                        <p:tgtEl>
                                          <p:spTgt spid="6042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042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0422">
                                            <p:txEl>
                                              <p:pRg st="8" end="8"/>
                                            </p:txEl>
                                          </p:spTgt>
                                        </p:tgtEl>
                                        <p:attrNameLst>
                                          <p:attrName>style.visibility</p:attrName>
                                        </p:attrNameLst>
                                      </p:cBhvr>
                                      <p:to>
                                        <p:strVal val="visible"/>
                                      </p:to>
                                    </p:set>
                                    <p:anim calcmode="lin" valueType="num">
                                      <p:cBhvr additive="base">
                                        <p:cTn id="43" dur="500" fill="hold"/>
                                        <p:tgtEl>
                                          <p:spTgt spid="6042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042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0422">
                                            <p:txEl>
                                              <p:pRg st="9" end="9"/>
                                            </p:txEl>
                                          </p:spTgt>
                                        </p:tgtEl>
                                        <p:attrNameLst>
                                          <p:attrName>style.visibility</p:attrName>
                                        </p:attrNameLst>
                                      </p:cBhvr>
                                      <p:to>
                                        <p:strVal val="visible"/>
                                      </p:to>
                                    </p:set>
                                    <p:anim calcmode="lin" valueType="num">
                                      <p:cBhvr additive="base">
                                        <p:cTn id="49" dur="500" fill="hold"/>
                                        <p:tgtEl>
                                          <p:spTgt spid="6042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042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0422">
                                            <p:txEl>
                                              <p:pRg st="10" end="10"/>
                                            </p:txEl>
                                          </p:spTgt>
                                        </p:tgtEl>
                                        <p:attrNameLst>
                                          <p:attrName>style.visibility</p:attrName>
                                        </p:attrNameLst>
                                      </p:cBhvr>
                                      <p:to>
                                        <p:strVal val="visible"/>
                                      </p:to>
                                    </p:set>
                                    <p:anim calcmode="lin" valueType="num">
                                      <p:cBhvr additive="base">
                                        <p:cTn id="55" dur="500" fill="hold"/>
                                        <p:tgtEl>
                                          <p:spTgt spid="6042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042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fill="hold"/>
                                        <p:tgtEl>
                                          <p:spTgt spid="2"/>
                                        </p:tgtEl>
                                        <p:attrNameLst>
                                          <p:attrName>ppt_x</p:attrName>
                                        </p:attrNameLst>
                                      </p:cBhvr>
                                      <p:tavLst>
                                        <p:tav tm="0">
                                          <p:val>
                                            <p:strVal val="#ppt_x"/>
                                          </p:val>
                                        </p:tav>
                                        <p:tav tm="100000">
                                          <p:val>
                                            <p:strVal val="#ppt_x"/>
                                          </p:val>
                                        </p:tav>
                                      </p:tavLst>
                                    </p:anim>
                                    <p:anim calcmode="lin" valueType="num">
                                      <p:cBhvr additive="base">
                                        <p:cTn id="6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ChangeArrowheads="1"/>
          </p:cNvSpPr>
          <p:nvPr/>
        </p:nvSpPr>
        <p:spPr bwMode="auto">
          <a:xfrm>
            <a:off x="3429000" y="91440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60422" name="Rectangle 6"/>
          <p:cNvSpPr>
            <a:spLocks noChangeArrowheads="1"/>
          </p:cNvSpPr>
          <p:nvPr/>
        </p:nvSpPr>
        <p:spPr bwMode="auto">
          <a:xfrm>
            <a:off x="1919288" y="1268413"/>
            <a:ext cx="8424862" cy="5694362"/>
          </a:xfrm>
          <a:prstGeom prst="rect">
            <a:avLst/>
          </a:prstGeom>
          <a:noFill/>
          <a:ln>
            <a:noFill/>
          </a:ln>
          <a:extLst/>
        </p:spPr>
        <p:txBody>
          <a:bodyPr>
            <a:spAutoFit/>
          </a:bodyPr>
          <a:lstStyle/>
          <a:p>
            <a:pPr marL="457200" indent="-457200" algn="just">
              <a:buFont typeface="Arial" charset="0"/>
              <a:buChar char="•"/>
              <a:defRPr/>
            </a:pPr>
            <a:r>
              <a:rPr lang="en-US" sz="2800" dirty="0">
                <a:solidFill>
                  <a:srgbClr val="000000"/>
                </a:solidFill>
                <a:latin typeface="Times New Roman" charset="0"/>
                <a:ea typeface="ＭＳ Ｐゴシック" charset="0"/>
                <a:cs typeface="Times New Roman" charset="0"/>
              </a:rPr>
              <a:t>These show how the scores in a set are spread out, this tells us whether scores are similar to each other or if they vary widely.</a:t>
            </a:r>
          </a:p>
          <a:p>
            <a:pPr marL="457200" indent="-457200" algn="just">
              <a:buFont typeface="Arial" charset="0"/>
              <a:buChar char="•"/>
              <a:defRPr/>
            </a:pPr>
            <a:endParaRPr lang="en-US" sz="2800" dirty="0">
              <a:solidFill>
                <a:srgbClr val="000000"/>
              </a:solidFill>
              <a:latin typeface="Times New Roman" charset="0"/>
              <a:ea typeface="ＭＳ Ｐゴシック" charset="0"/>
              <a:cs typeface="Times New Roman" charset="0"/>
            </a:endParaRPr>
          </a:p>
          <a:p>
            <a:pPr marL="457200" indent="-457200" algn="just">
              <a:buFont typeface="Arial" charset="0"/>
              <a:buChar char="•"/>
              <a:defRPr/>
            </a:pPr>
            <a:r>
              <a:rPr lang="en-US" sz="2800" dirty="0">
                <a:solidFill>
                  <a:srgbClr val="000000"/>
                </a:solidFill>
                <a:latin typeface="Times New Roman" charset="0"/>
                <a:ea typeface="ＭＳ Ｐゴシック" charset="0"/>
                <a:cs typeface="Times New Roman" charset="0"/>
              </a:rPr>
              <a:t>The range is the difference between the highest and lowest scores in a set of data. </a:t>
            </a:r>
          </a:p>
          <a:p>
            <a:pPr marL="457200" indent="-457200" algn="just">
              <a:buFont typeface="Arial" charset="0"/>
              <a:buChar char="•"/>
              <a:defRPr/>
            </a:pPr>
            <a:endParaRPr lang="en-US" sz="2800" dirty="0">
              <a:solidFill>
                <a:srgbClr val="000000"/>
              </a:solidFill>
              <a:latin typeface="Times New Roman" charset="0"/>
              <a:ea typeface="ＭＳ Ｐゴシック" charset="0"/>
              <a:cs typeface="Times New Roman" charset="0"/>
            </a:endParaRPr>
          </a:p>
          <a:p>
            <a:pPr marL="457200" indent="-457200" algn="just">
              <a:buFont typeface="Arial" charset="0"/>
              <a:buChar char="•"/>
              <a:defRPr/>
            </a:pPr>
            <a:r>
              <a:rPr lang="en-US" sz="2800" dirty="0">
                <a:solidFill>
                  <a:srgbClr val="000000"/>
                </a:solidFill>
                <a:latin typeface="Times New Roman" charset="0"/>
                <a:ea typeface="ＭＳ Ｐゴシック" charset="0"/>
                <a:cs typeface="Times New Roman" charset="0"/>
              </a:rPr>
              <a:t>Advantages;</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quick and easy to calculate.</a:t>
            </a:r>
          </a:p>
          <a:p>
            <a:pPr algn="just">
              <a:defRPr/>
            </a:pPr>
            <a:endParaRPr lang="en-US" sz="2800" dirty="0">
              <a:solidFill>
                <a:srgbClr val="000000"/>
              </a:solidFill>
              <a:latin typeface="Times New Roman" charset="0"/>
              <a:ea typeface="ＭＳ Ｐゴシック" charset="0"/>
              <a:cs typeface="Times New Roman" charset="0"/>
            </a:endParaRPr>
          </a:p>
          <a:p>
            <a:pPr marL="457200" indent="-457200" algn="just">
              <a:buFont typeface="Arial"/>
              <a:buChar char="•"/>
              <a:defRPr/>
            </a:pPr>
            <a:r>
              <a:rPr lang="en-US" sz="2800" dirty="0">
                <a:solidFill>
                  <a:srgbClr val="000000"/>
                </a:solidFill>
                <a:latin typeface="Times New Roman" charset="0"/>
                <a:ea typeface="ＭＳ Ｐゴシック" charset="0"/>
                <a:cs typeface="Times New Roman" charset="0"/>
              </a:rPr>
              <a:t>Disadvantages;</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can be easily distorted by extreme values. </a:t>
            </a:r>
          </a:p>
          <a:p>
            <a:pPr marL="457200" indent="-457200" algn="just">
              <a:buFont typeface="Wingdings" charset="2"/>
              <a:buChar char="§"/>
              <a:defRPr/>
            </a:pPr>
            <a:endParaRPr lang="en-US" sz="2800" dirty="0">
              <a:solidFill>
                <a:srgbClr val="FFFFFF"/>
              </a:solidFill>
              <a:latin typeface="Times New Roman" charset="0"/>
              <a:ea typeface="ＭＳ Ｐゴシック" charset="0"/>
              <a:cs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88164" y="3933825"/>
            <a:ext cx="3455987"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7"/>
          <p:cNvSpPr>
            <a:spLocks noChangeArrowheads="1"/>
          </p:cNvSpPr>
          <p:nvPr/>
        </p:nvSpPr>
        <p:spPr bwMode="auto">
          <a:xfrm>
            <a:off x="3503613" y="333376"/>
            <a:ext cx="53657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a:solidFill>
                  <a:srgbClr val="000000"/>
                </a:solidFill>
                <a:latin typeface="Times New Roman" panose="02020603050405020304" pitchFamily="18" charset="0"/>
              </a:rPr>
              <a:t>Measures Dispersion</a:t>
            </a:r>
            <a:endParaRPr lang="en-US" altLang="en-US" sz="4800">
              <a:solidFill>
                <a:srgbClr val="000000"/>
              </a:solidFill>
            </a:endParaRPr>
          </a:p>
        </p:txBody>
      </p:sp>
    </p:spTree>
    <p:extLst>
      <p:ext uri="{BB962C8B-B14F-4D97-AF65-F5344CB8AC3E}">
        <p14:creationId xmlns:p14="http://schemas.microsoft.com/office/powerpoint/2010/main" val="15809973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0422">
                                            <p:txEl>
                                              <p:pRg st="0" end="0"/>
                                            </p:txEl>
                                          </p:spTgt>
                                        </p:tgtEl>
                                        <p:attrNameLst>
                                          <p:attrName>style.visibility</p:attrName>
                                        </p:attrNameLst>
                                      </p:cBhvr>
                                      <p:to>
                                        <p:strVal val="visible"/>
                                      </p:to>
                                    </p:set>
                                    <p:anim calcmode="lin" valueType="num">
                                      <p:cBhvr additive="base">
                                        <p:cTn id="13" dur="500" fill="hold"/>
                                        <p:tgtEl>
                                          <p:spTgt spid="6042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4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0422">
                                            <p:txEl>
                                              <p:pRg st="2" end="2"/>
                                            </p:txEl>
                                          </p:spTgt>
                                        </p:tgtEl>
                                        <p:attrNameLst>
                                          <p:attrName>style.visibility</p:attrName>
                                        </p:attrNameLst>
                                      </p:cBhvr>
                                      <p:to>
                                        <p:strVal val="visible"/>
                                      </p:to>
                                    </p:set>
                                    <p:anim calcmode="lin" valueType="num">
                                      <p:cBhvr additive="base">
                                        <p:cTn id="19" dur="500" fill="hold"/>
                                        <p:tgtEl>
                                          <p:spTgt spid="6042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4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0422">
                                            <p:txEl>
                                              <p:pRg st="4" end="4"/>
                                            </p:txEl>
                                          </p:spTgt>
                                        </p:tgtEl>
                                        <p:attrNameLst>
                                          <p:attrName>style.visibility</p:attrName>
                                        </p:attrNameLst>
                                      </p:cBhvr>
                                      <p:to>
                                        <p:strVal val="visible"/>
                                      </p:to>
                                    </p:set>
                                    <p:anim calcmode="lin" valueType="num">
                                      <p:cBhvr additive="base">
                                        <p:cTn id="25" dur="500" fill="hold"/>
                                        <p:tgtEl>
                                          <p:spTgt spid="6042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04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0422">
                                            <p:txEl>
                                              <p:pRg st="5" end="5"/>
                                            </p:txEl>
                                          </p:spTgt>
                                        </p:tgtEl>
                                        <p:attrNameLst>
                                          <p:attrName>style.visibility</p:attrName>
                                        </p:attrNameLst>
                                      </p:cBhvr>
                                      <p:to>
                                        <p:strVal val="visible"/>
                                      </p:to>
                                    </p:set>
                                    <p:anim calcmode="lin" valueType="num">
                                      <p:cBhvr additive="base">
                                        <p:cTn id="31" dur="500" fill="hold"/>
                                        <p:tgtEl>
                                          <p:spTgt spid="6042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4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0422">
                                            <p:txEl>
                                              <p:pRg st="7" end="7"/>
                                            </p:txEl>
                                          </p:spTgt>
                                        </p:tgtEl>
                                        <p:attrNameLst>
                                          <p:attrName>style.visibility</p:attrName>
                                        </p:attrNameLst>
                                      </p:cBhvr>
                                      <p:to>
                                        <p:strVal val="visible"/>
                                      </p:to>
                                    </p:set>
                                    <p:anim calcmode="lin" valueType="num">
                                      <p:cBhvr additive="base">
                                        <p:cTn id="37" dur="500" fill="hold"/>
                                        <p:tgtEl>
                                          <p:spTgt spid="6042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042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0422">
                                            <p:txEl>
                                              <p:pRg st="8" end="8"/>
                                            </p:txEl>
                                          </p:spTgt>
                                        </p:tgtEl>
                                        <p:attrNameLst>
                                          <p:attrName>style.visibility</p:attrName>
                                        </p:attrNameLst>
                                      </p:cBhvr>
                                      <p:to>
                                        <p:strVal val="visible"/>
                                      </p:to>
                                    </p:set>
                                    <p:anim calcmode="lin" valueType="num">
                                      <p:cBhvr additive="base">
                                        <p:cTn id="43" dur="500" fill="hold"/>
                                        <p:tgtEl>
                                          <p:spTgt spid="6042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042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ChangeArrowheads="1"/>
          </p:cNvSpPr>
          <p:nvPr/>
        </p:nvSpPr>
        <p:spPr bwMode="auto">
          <a:xfrm>
            <a:off x="3429000" y="91440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60422" name="Rectangle 6"/>
          <p:cNvSpPr>
            <a:spLocks noChangeArrowheads="1"/>
          </p:cNvSpPr>
          <p:nvPr/>
        </p:nvSpPr>
        <p:spPr bwMode="auto">
          <a:xfrm>
            <a:off x="5664200" y="188913"/>
            <a:ext cx="4679950" cy="5694362"/>
          </a:xfrm>
          <a:prstGeom prst="rect">
            <a:avLst/>
          </a:prstGeom>
          <a:noFill/>
          <a:ln>
            <a:noFill/>
          </a:ln>
          <a:extLst/>
        </p:spPr>
        <p:txBody>
          <a:bodyPr>
            <a:spAutoFit/>
          </a:bodyPr>
          <a:lstStyle/>
          <a:p>
            <a:pPr marL="457200" indent="-457200" algn="just">
              <a:buFont typeface="Arial" charset="0"/>
              <a:buChar char="•"/>
              <a:defRPr/>
            </a:pPr>
            <a:r>
              <a:rPr lang="en-US" sz="2800" dirty="0">
                <a:solidFill>
                  <a:srgbClr val="000000"/>
                </a:solidFill>
                <a:latin typeface="Times New Roman" charset="0"/>
                <a:ea typeface="ＭＳ Ｐゴシック" charset="0"/>
                <a:cs typeface="Times New Roman" charset="0"/>
              </a:rPr>
              <a:t>The standard deviation is the average amount that each scores differs from the mean. </a:t>
            </a:r>
          </a:p>
          <a:p>
            <a:pPr marL="457200" indent="-457200" algn="just">
              <a:buFont typeface="Arial" charset="0"/>
              <a:buChar char="•"/>
              <a:defRPr/>
            </a:pPr>
            <a:endParaRPr lang="en-US" sz="2800" dirty="0">
              <a:solidFill>
                <a:srgbClr val="000000"/>
              </a:solidFill>
              <a:latin typeface="Times New Roman" charset="0"/>
              <a:ea typeface="ＭＳ Ｐゴシック" charset="0"/>
              <a:cs typeface="Times New Roman" charset="0"/>
            </a:endParaRPr>
          </a:p>
          <a:p>
            <a:pPr marL="457200" indent="-457200" algn="just">
              <a:buFont typeface="Arial" charset="0"/>
              <a:buChar char="•"/>
              <a:defRPr/>
            </a:pPr>
            <a:r>
              <a:rPr lang="en-US" sz="2800" dirty="0">
                <a:solidFill>
                  <a:srgbClr val="000000"/>
                </a:solidFill>
                <a:latin typeface="Times New Roman" charset="0"/>
                <a:ea typeface="ＭＳ Ｐゴシック" charset="0"/>
                <a:cs typeface="Times New Roman" charset="0"/>
              </a:rPr>
              <a:t>Advantages;</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takes account of all scores. </a:t>
            </a:r>
          </a:p>
          <a:p>
            <a:pPr algn="just">
              <a:defRPr/>
            </a:pPr>
            <a:endParaRPr lang="en-US" sz="2800" dirty="0">
              <a:solidFill>
                <a:srgbClr val="000000"/>
              </a:solidFill>
              <a:latin typeface="Times New Roman" charset="0"/>
              <a:ea typeface="ＭＳ Ｐゴシック" charset="0"/>
              <a:cs typeface="Times New Roman" charset="0"/>
            </a:endParaRPr>
          </a:p>
          <a:p>
            <a:pPr marL="457200" indent="-457200" algn="just">
              <a:buFont typeface="Arial"/>
              <a:buChar char="•"/>
              <a:defRPr/>
            </a:pPr>
            <a:r>
              <a:rPr lang="en-US" sz="2800" dirty="0">
                <a:solidFill>
                  <a:srgbClr val="000000"/>
                </a:solidFill>
                <a:latin typeface="Times New Roman" charset="0"/>
                <a:ea typeface="ＭＳ Ｐゴシック" charset="0"/>
                <a:cs typeface="Times New Roman" charset="0"/>
              </a:rPr>
              <a:t>Disadvantages;</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more difficult to calculate then the range, </a:t>
            </a:r>
          </a:p>
          <a:p>
            <a:pPr marL="457200" indent="-457200" algn="just">
              <a:buFont typeface="Wingdings" charset="2"/>
              <a:buChar char="Ø"/>
              <a:defRPr/>
            </a:pPr>
            <a:r>
              <a:rPr lang="en-US" sz="2800" dirty="0">
                <a:solidFill>
                  <a:srgbClr val="000000"/>
                </a:solidFill>
                <a:latin typeface="Times New Roman" charset="0"/>
                <a:ea typeface="ＭＳ Ｐゴシック" charset="0"/>
                <a:cs typeface="Times New Roman" charset="0"/>
              </a:rPr>
              <a:t>can only be used on interval data.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2313" y="3789363"/>
            <a:ext cx="32893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3523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0422">
                                            <p:txEl>
                                              <p:pRg st="0" end="0"/>
                                            </p:txEl>
                                          </p:spTgt>
                                        </p:tgtEl>
                                        <p:attrNameLst>
                                          <p:attrName>style.visibility</p:attrName>
                                        </p:attrNameLst>
                                      </p:cBhvr>
                                      <p:to>
                                        <p:strVal val="visible"/>
                                      </p:to>
                                    </p:set>
                                    <p:anim calcmode="lin" valueType="num">
                                      <p:cBhvr additive="base">
                                        <p:cTn id="7" dur="500" fill="hold"/>
                                        <p:tgtEl>
                                          <p:spTgt spid="604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4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0422">
                                            <p:txEl>
                                              <p:pRg st="2" end="2"/>
                                            </p:txEl>
                                          </p:spTgt>
                                        </p:tgtEl>
                                        <p:attrNameLst>
                                          <p:attrName>style.visibility</p:attrName>
                                        </p:attrNameLst>
                                      </p:cBhvr>
                                      <p:to>
                                        <p:strVal val="visible"/>
                                      </p:to>
                                    </p:set>
                                    <p:anim calcmode="lin" valueType="num">
                                      <p:cBhvr additive="base">
                                        <p:cTn id="13" dur="500" fill="hold"/>
                                        <p:tgtEl>
                                          <p:spTgt spid="6042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4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0422">
                                            <p:txEl>
                                              <p:pRg st="3" end="3"/>
                                            </p:txEl>
                                          </p:spTgt>
                                        </p:tgtEl>
                                        <p:attrNameLst>
                                          <p:attrName>style.visibility</p:attrName>
                                        </p:attrNameLst>
                                      </p:cBhvr>
                                      <p:to>
                                        <p:strVal val="visible"/>
                                      </p:to>
                                    </p:set>
                                    <p:anim calcmode="lin" valueType="num">
                                      <p:cBhvr additive="base">
                                        <p:cTn id="19" dur="500" fill="hold"/>
                                        <p:tgtEl>
                                          <p:spTgt spid="6042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4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0422">
                                            <p:txEl>
                                              <p:pRg st="5" end="5"/>
                                            </p:txEl>
                                          </p:spTgt>
                                        </p:tgtEl>
                                        <p:attrNameLst>
                                          <p:attrName>style.visibility</p:attrName>
                                        </p:attrNameLst>
                                      </p:cBhvr>
                                      <p:to>
                                        <p:strVal val="visible"/>
                                      </p:to>
                                    </p:set>
                                    <p:anim calcmode="lin" valueType="num">
                                      <p:cBhvr additive="base">
                                        <p:cTn id="25" dur="500" fill="hold"/>
                                        <p:tgtEl>
                                          <p:spTgt spid="6042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04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0422">
                                            <p:txEl>
                                              <p:pRg st="6" end="6"/>
                                            </p:txEl>
                                          </p:spTgt>
                                        </p:tgtEl>
                                        <p:attrNameLst>
                                          <p:attrName>style.visibility</p:attrName>
                                        </p:attrNameLst>
                                      </p:cBhvr>
                                      <p:to>
                                        <p:strVal val="visible"/>
                                      </p:to>
                                    </p:set>
                                    <p:anim calcmode="lin" valueType="num">
                                      <p:cBhvr additive="base">
                                        <p:cTn id="31" dur="500" fill="hold"/>
                                        <p:tgtEl>
                                          <p:spTgt spid="6042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42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0422">
                                            <p:txEl>
                                              <p:pRg st="7" end="7"/>
                                            </p:txEl>
                                          </p:spTgt>
                                        </p:tgtEl>
                                        <p:attrNameLst>
                                          <p:attrName>style.visibility</p:attrName>
                                        </p:attrNameLst>
                                      </p:cBhvr>
                                      <p:to>
                                        <p:strVal val="visible"/>
                                      </p:to>
                                    </p:set>
                                    <p:anim calcmode="lin" valueType="num">
                                      <p:cBhvr additive="base">
                                        <p:cTn id="37" dur="500" fill="hold"/>
                                        <p:tgtEl>
                                          <p:spTgt spid="6042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042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Probability and significance, including the interpretation of significance and Type 1/Type 2 errors </a:t>
            </a:r>
            <a:endParaRPr lang="en-GB" dirty="0"/>
          </a:p>
        </p:txBody>
      </p:sp>
      <p:sp>
        <p:nvSpPr>
          <p:cNvPr id="3" name="Content Placeholder 2"/>
          <p:cNvSpPr>
            <a:spLocks noGrp="1"/>
          </p:cNvSpPr>
          <p:nvPr>
            <p:ph idx="1"/>
          </p:nvPr>
        </p:nvSpPr>
        <p:spPr/>
        <p:txBody>
          <a:bodyPr/>
          <a:lstStyle/>
          <a:p>
            <a:r>
              <a:rPr lang="en-GB" dirty="0"/>
              <a:t>Looking for significance</a:t>
            </a:r>
            <a:r>
              <a:rPr lang="en-GB" dirty="0" smtClean="0"/>
              <a:t>:</a:t>
            </a:r>
          </a:p>
          <a:p>
            <a:r>
              <a:rPr lang="en-GB" dirty="0" smtClean="0"/>
              <a:t>• </a:t>
            </a:r>
            <a:r>
              <a:rPr lang="en-GB" dirty="0"/>
              <a:t>In psychology, we look for the P≤0.05 </a:t>
            </a:r>
            <a:r>
              <a:rPr lang="en-GB" dirty="0" smtClean="0"/>
              <a:t>value</a:t>
            </a:r>
          </a:p>
          <a:p>
            <a:r>
              <a:rPr lang="en-GB" dirty="0" smtClean="0"/>
              <a:t>• </a:t>
            </a:r>
            <a:r>
              <a:rPr lang="en-GB" dirty="0"/>
              <a:t>This means that the results could be 5% </a:t>
            </a:r>
            <a:r>
              <a:rPr lang="en-GB" dirty="0" smtClean="0"/>
              <a:t>due to </a:t>
            </a:r>
            <a:r>
              <a:rPr lang="en-GB" dirty="0"/>
              <a:t>chance, however we are 95% sure </a:t>
            </a:r>
            <a:r>
              <a:rPr lang="en-GB" dirty="0" smtClean="0"/>
              <a:t>the value </a:t>
            </a:r>
            <a:r>
              <a:rPr lang="en-GB" dirty="0"/>
              <a:t>is significant</a:t>
            </a:r>
          </a:p>
          <a:p>
            <a:endParaRPr lang="en-GB" dirty="0"/>
          </a:p>
        </p:txBody>
      </p:sp>
    </p:spTree>
    <p:extLst>
      <p:ext uri="{BB962C8B-B14F-4D97-AF65-F5344CB8AC3E}">
        <p14:creationId xmlns:p14="http://schemas.microsoft.com/office/powerpoint/2010/main" val="553496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 1 and type 2 errors ): </a:t>
            </a:r>
            <a:r>
              <a:rPr lang="en-GB" dirty="0" smtClean="0">
                <a:hlinkClick r:id="rId2"/>
              </a:rPr>
              <a:t>Link</a:t>
            </a:r>
            <a:endParaRPr lang="en-GB" dirty="0"/>
          </a:p>
        </p:txBody>
      </p:sp>
      <p:sp>
        <p:nvSpPr>
          <p:cNvPr id="3" name="Content Placeholder 2"/>
          <p:cNvSpPr>
            <a:spLocks noGrp="1"/>
          </p:cNvSpPr>
          <p:nvPr>
            <p:ph idx="1"/>
          </p:nvPr>
        </p:nvSpPr>
        <p:spPr/>
        <p:txBody>
          <a:bodyPr/>
          <a:lstStyle/>
          <a:p>
            <a:pPr marL="0" indent="0">
              <a:buNone/>
            </a:pPr>
            <a:r>
              <a:rPr lang="en-GB" dirty="0" smtClean="0"/>
              <a:t>Type 1:</a:t>
            </a:r>
          </a:p>
          <a:p>
            <a:pPr marL="0" indent="0">
              <a:buNone/>
            </a:pPr>
            <a:r>
              <a:rPr lang="en-GB" dirty="0" smtClean="0"/>
              <a:t>• Reject Null (accept alternative hypothesis)</a:t>
            </a:r>
          </a:p>
          <a:p>
            <a:pPr marL="0" indent="0">
              <a:buNone/>
            </a:pPr>
            <a:r>
              <a:rPr lang="en-GB" dirty="0" smtClean="0"/>
              <a:t>• Likely to occur if the probability is TOO LENIENT</a:t>
            </a:r>
          </a:p>
          <a:p>
            <a:pPr marL="0" indent="0">
              <a:buNone/>
            </a:pPr>
            <a:r>
              <a:rPr lang="en-GB" dirty="0" smtClean="0"/>
              <a:t>• E.g. from using P≤0.10 instead of P≤0.05 </a:t>
            </a:r>
          </a:p>
          <a:p>
            <a:pPr marL="0" indent="0">
              <a:buNone/>
            </a:pPr>
            <a:r>
              <a:rPr lang="en-GB" dirty="0" smtClean="0"/>
              <a:t>Type 2:</a:t>
            </a:r>
          </a:p>
          <a:p>
            <a:pPr marL="0" indent="0">
              <a:buNone/>
            </a:pPr>
            <a:r>
              <a:rPr lang="en-GB" dirty="0" smtClean="0"/>
              <a:t>• Accept null (reject alternative hypothesis)</a:t>
            </a:r>
          </a:p>
          <a:p>
            <a:pPr marL="0" indent="0">
              <a:buNone/>
            </a:pPr>
            <a:r>
              <a:rPr lang="en-GB" dirty="0" smtClean="0"/>
              <a:t>• Likely to occur if the probability is TOO STRINGENT</a:t>
            </a:r>
          </a:p>
          <a:p>
            <a:pPr marL="0" indent="0">
              <a:buNone/>
            </a:pPr>
            <a:r>
              <a:rPr lang="en-GB" dirty="0" smtClean="0"/>
              <a:t>• E.g. From using P≤0.01instead of P≤0.05</a:t>
            </a:r>
          </a:p>
          <a:p>
            <a:endParaRPr lang="en-GB" dirty="0"/>
          </a:p>
        </p:txBody>
      </p:sp>
    </p:spTree>
    <p:extLst>
      <p:ext uri="{BB962C8B-B14F-4D97-AF65-F5344CB8AC3E}">
        <p14:creationId xmlns:p14="http://schemas.microsoft.com/office/powerpoint/2010/main" val="2524594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Try again</a:t>
            </a:r>
            <a:endParaRPr lang="en-GB" dirty="0"/>
          </a:p>
        </p:txBody>
      </p:sp>
      <p:sp>
        <p:nvSpPr>
          <p:cNvPr id="3" name="Content Placeholder 2"/>
          <p:cNvSpPr>
            <a:spLocks noGrp="1"/>
          </p:cNvSpPr>
          <p:nvPr>
            <p:ph idx="1"/>
          </p:nvPr>
        </p:nvSpPr>
        <p:spPr/>
        <p:txBody>
          <a:bodyPr/>
          <a:lstStyle/>
          <a:p>
            <a:pPr fontAlgn="base"/>
            <a:r>
              <a:rPr lang="en-GB" dirty="0"/>
              <a:t>Type 1 error (false positive) – you believe the null hypothesis isn’t true (and reject it) but in reality the null hypothesis is true. So, in the case of shoe laces you believe shoe laces and luck are linked but, in reality, there is no link. Or you avoid mushrooms for ever after because you think they will make you die but this link is mistaken.</a:t>
            </a:r>
          </a:p>
          <a:p>
            <a:pPr fontAlgn="base"/>
            <a:r>
              <a:rPr lang="en-GB" dirty="0"/>
              <a:t>Type 2 error (false negative) – you believe the null hypothesis is true (and accept it) when in reality the null hypothesis is not true. In the case of shoe laces and luck, you believe tying your shoe laces twice has no effect on luck but in fact it has. Or you believe that red mushrooms don’t cause death but they do.</a:t>
            </a:r>
          </a:p>
          <a:p>
            <a:endParaRPr lang="en-GB" dirty="0"/>
          </a:p>
        </p:txBody>
      </p:sp>
    </p:spTree>
    <p:extLst>
      <p:ext uri="{BB962C8B-B14F-4D97-AF65-F5344CB8AC3E}">
        <p14:creationId xmlns:p14="http://schemas.microsoft.com/office/powerpoint/2010/main" val="218199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test</a:t>
            </a:r>
            <a:endParaRPr lang="en-GB" dirty="0"/>
          </a:p>
        </p:txBody>
      </p:sp>
      <p:sp>
        <p:nvSpPr>
          <p:cNvPr id="3" name="Content Placeholder 2"/>
          <p:cNvSpPr>
            <a:spLocks noGrp="1"/>
          </p:cNvSpPr>
          <p:nvPr>
            <p:ph idx="1"/>
          </p:nvPr>
        </p:nvSpPr>
        <p:spPr/>
        <p:txBody>
          <a:bodyPr>
            <a:normAutofit fontScale="55000" lnSpcReduction="20000"/>
          </a:bodyPr>
          <a:lstStyle/>
          <a:p>
            <a:r>
              <a:rPr lang="en-GB" dirty="0"/>
              <a:t>Spearman’s rho</a:t>
            </a:r>
          </a:p>
          <a:p>
            <a:r>
              <a:rPr lang="en-GB" dirty="0"/>
              <a:t>Spearman’s rho is a test for significant association, and produces a correlation coefficient. The level of measurement must be either ordinal or interval. The research design can be either related or unrelated.</a:t>
            </a:r>
          </a:p>
          <a:p>
            <a:endParaRPr lang="en-GB" dirty="0"/>
          </a:p>
          <a:p>
            <a:r>
              <a:rPr lang="en-GB" dirty="0"/>
              <a:t>Wilcoxon signed ranks test</a:t>
            </a:r>
          </a:p>
          <a:p>
            <a:r>
              <a:rPr lang="en-GB" dirty="0"/>
              <a:t>Wilcoxon signed ranks is a test of significant difference for related data. The research design must produce related data (e.g. repeated measures or matched pairs). The level of measurement can be either ordinal or interval.</a:t>
            </a:r>
          </a:p>
          <a:p>
            <a:endParaRPr lang="en-GB" dirty="0"/>
          </a:p>
          <a:p>
            <a:r>
              <a:rPr lang="en-GB" dirty="0"/>
              <a:t>Mann-Whitney U test</a:t>
            </a:r>
          </a:p>
          <a:p>
            <a:r>
              <a:rPr lang="en-GB" dirty="0"/>
              <a:t>Mann-Whitney U is a test of significant difference for unrelated data. The research design must produce unrelated data (e.g. independent measures). The level of measurement can be either ordinal or interval.</a:t>
            </a:r>
          </a:p>
          <a:p>
            <a:endParaRPr lang="en-GB" dirty="0"/>
          </a:p>
          <a:p>
            <a:r>
              <a:rPr lang="en-GB" dirty="0"/>
              <a:t>Chi-square test</a:t>
            </a:r>
          </a:p>
          <a:p>
            <a:r>
              <a:rPr lang="en-GB" dirty="0"/>
              <a:t>Chi-square tests for difference when the data is nominal and unrelated. The research design must produce unrelated data (e.g. independent measures). The level of measurement must be nominal (e.g. categories).</a:t>
            </a:r>
          </a:p>
        </p:txBody>
      </p:sp>
    </p:spTree>
    <p:extLst>
      <p:ext uri="{BB962C8B-B14F-4D97-AF65-F5344CB8AC3E}">
        <p14:creationId xmlns:p14="http://schemas.microsoft.com/office/powerpoint/2010/main" val="2050165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287887" y="270456"/>
            <a:ext cx="9968247" cy="6387921"/>
          </a:xfrm>
          <a:prstGeom prst="rect">
            <a:avLst/>
          </a:prstGeom>
        </p:spPr>
      </p:pic>
    </p:spTree>
    <p:extLst>
      <p:ext uri="{BB962C8B-B14F-4D97-AF65-F5344CB8AC3E}">
        <p14:creationId xmlns:p14="http://schemas.microsoft.com/office/powerpoint/2010/main" val="1086985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to write up for a 10 mark </a:t>
            </a:r>
            <a:r>
              <a:rPr lang="en-GB" dirty="0" smtClean="0"/>
              <a:t>question</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dirty="0" smtClean="0"/>
              <a:t>1</a:t>
            </a:r>
            <a:r>
              <a:rPr lang="en-GB" dirty="0"/>
              <a:t>.	Hypothesis (1 vs 2 tailed, operationalise variables)</a:t>
            </a:r>
          </a:p>
          <a:p>
            <a:pPr marL="0" indent="0">
              <a:buNone/>
            </a:pPr>
            <a:r>
              <a:rPr lang="en-GB" dirty="0"/>
              <a:t>2.	Research method (might be in given text, justify)</a:t>
            </a:r>
          </a:p>
          <a:p>
            <a:pPr marL="0" indent="0">
              <a:buNone/>
            </a:pPr>
            <a:r>
              <a:rPr lang="en-GB" dirty="0"/>
              <a:t>3.	Experimental design (related/unrelated, justify)</a:t>
            </a:r>
          </a:p>
          <a:p>
            <a:pPr marL="0" indent="0">
              <a:buNone/>
            </a:pPr>
            <a:r>
              <a:rPr lang="en-GB" dirty="0"/>
              <a:t>4.	List variables (explain fully, operationalise, explain why an EV is an EV)</a:t>
            </a:r>
          </a:p>
          <a:p>
            <a:pPr marL="0" indent="0">
              <a:buNone/>
            </a:pPr>
            <a:r>
              <a:rPr lang="en-GB" dirty="0"/>
              <a:t>5.	Participants (target population, age, gender, location)</a:t>
            </a:r>
          </a:p>
          <a:p>
            <a:pPr marL="0" indent="0">
              <a:buNone/>
            </a:pPr>
            <a:r>
              <a:rPr lang="en-GB" dirty="0"/>
              <a:t>6.	Sampling (which technique, size, justify)</a:t>
            </a:r>
          </a:p>
          <a:p>
            <a:pPr marL="0" indent="0">
              <a:buNone/>
            </a:pPr>
            <a:r>
              <a:rPr lang="en-GB" dirty="0"/>
              <a:t>7.	Materials (questionnaire open/closed? Data </a:t>
            </a:r>
            <a:r>
              <a:rPr lang="en-GB" dirty="0" err="1"/>
              <a:t>qualititative</a:t>
            </a:r>
            <a:r>
              <a:rPr lang="en-GB" dirty="0"/>
              <a:t>/</a:t>
            </a:r>
            <a:r>
              <a:rPr lang="en-GB" dirty="0" err="1"/>
              <a:t>quantitive</a:t>
            </a:r>
            <a:r>
              <a:rPr lang="en-GB" dirty="0"/>
              <a:t>?)</a:t>
            </a:r>
          </a:p>
          <a:p>
            <a:pPr marL="0" indent="0">
              <a:buNone/>
            </a:pPr>
            <a:r>
              <a:rPr lang="en-GB" dirty="0"/>
              <a:t>8.	Procedure (very clear, from approach </a:t>
            </a:r>
            <a:r>
              <a:rPr lang="en-GB" dirty="0" err="1"/>
              <a:t>p.s</a:t>
            </a:r>
            <a:r>
              <a:rPr lang="en-GB" dirty="0"/>
              <a:t> to debrief)</a:t>
            </a:r>
          </a:p>
          <a:p>
            <a:pPr marL="0" indent="0">
              <a:buNone/>
            </a:pPr>
            <a:r>
              <a:rPr lang="en-GB" dirty="0"/>
              <a:t>9.	Appropriate stats </a:t>
            </a:r>
            <a:r>
              <a:rPr lang="en-GB"/>
              <a:t>test</a:t>
            </a:r>
            <a:r>
              <a:rPr lang="en-GB" smtClean="0"/>
              <a:t>.</a:t>
            </a:r>
            <a:endParaRPr lang="en-GB" dirty="0"/>
          </a:p>
        </p:txBody>
      </p:sp>
    </p:spTree>
    <p:extLst>
      <p:ext uri="{BB962C8B-B14F-4D97-AF65-F5344CB8AC3E}">
        <p14:creationId xmlns:p14="http://schemas.microsoft.com/office/powerpoint/2010/main" val="664283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1721</Words>
  <Application>Microsoft Office PowerPoint</Application>
  <PresentationFormat>Widescreen</PresentationFormat>
  <Paragraphs>162</Paragraphs>
  <Slides>24</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ＭＳ Ｐゴシック</vt:lpstr>
      <vt:lpstr>Arial</vt:lpstr>
      <vt:lpstr>Calibri</vt:lpstr>
      <vt:lpstr>Calibri Light</vt:lpstr>
      <vt:lpstr>Times New Roman</vt:lpstr>
      <vt:lpstr>Wingdings</vt:lpstr>
      <vt:lpstr>Office Theme</vt:lpstr>
      <vt:lpstr>Final Bit part 2</vt:lpstr>
      <vt:lpstr>Syllabus</vt:lpstr>
      <vt:lpstr>Primary data</vt:lpstr>
      <vt:lpstr>Secondary data</vt:lpstr>
      <vt:lpstr>meta-analysis </vt:lpstr>
      <vt:lpstr>Levels of measurement: nominal, ordinal and interval. </vt:lpstr>
      <vt:lpstr>PowerPoint Presentation</vt:lpstr>
      <vt:lpstr>Factors affecting choice of statistical test, including levels of measurement.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Probability and significance, including the interpretation of significance and Type 1/Type 2 errors </vt:lpstr>
      <vt:lpstr>Type 1 and type 2 errors ): Link</vt:lpstr>
      <vt:lpstr>Try again</vt:lpstr>
      <vt:lpstr>Types of test</vt:lpstr>
      <vt:lpstr>PowerPoint Presentation</vt:lpstr>
      <vt:lpstr>How to write up for a 10 mark question</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Bit part 2</dc:title>
  <dc:creator>Stanyer, Richard  (Staff)</dc:creator>
  <cp:lastModifiedBy>Stanyer, Richard  (Staff)</cp:lastModifiedBy>
  <cp:revision>9</cp:revision>
  <dcterms:created xsi:type="dcterms:W3CDTF">2016-04-20T17:01:02Z</dcterms:created>
  <dcterms:modified xsi:type="dcterms:W3CDTF">2017-01-04T07:47:40Z</dcterms:modified>
</cp:coreProperties>
</file>