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2" r:id="rId4"/>
    <p:sldId id="264" r:id="rId5"/>
    <p:sldId id="266" r:id="rId6"/>
    <p:sldId id="258" r:id="rId7"/>
    <p:sldId id="257" r:id="rId8"/>
    <p:sldId id="259" r:id="rId9"/>
    <p:sldId id="267" r:id="rId10"/>
    <p:sldId id="260" r:id="rId11"/>
    <p:sldId id="268" r:id="rId12"/>
    <p:sldId id="269" r:id="rId13"/>
    <p:sldId id="270"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4660"/>
  </p:normalViewPr>
  <p:slideViewPr>
    <p:cSldViewPr snapToGrid="0">
      <p:cViewPr>
        <p:scale>
          <a:sx n="66" d="100"/>
          <a:sy n="66" d="100"/>
        </p:scale>
        <p:origin x="882"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38C094B-CBDC-4ECD-8C3B-8CEF54FDD4B0}" type="datetimeFigureOut">
              <a:rPr lang="en-GB" smtClean="0"/>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1572983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38C094B-CBDC-4ECD-8C3B-8CEF54FDD4B0}" type="datetimeFigureOut">
              <a:rPr lang="en-GB" smtClean="0"/>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1075999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8C094B-CBDC-4ECD-8C3B-8CEF54FDD4B0}" type="datetimeFigureOut">
              <a:rPr lang="en-GB" smtClean="0"/>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2797128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38C094B-CBDC-4ECD-8C3B-8CEF54FDD4B0}" type="datetimeFigureOut">
              <a:rPr lang="en-GB" smtClean="0"/>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312911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38C094B-CBDC-4ECD-8C3B-8CEF54FDD4B0}" type="datetimeFigureOut">
              <a:rPr lang="en-GB" smtClean="0"/>
              <a:t>24/01/2017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790048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38C094B-CBDC-4ECD-8C3B-8CEF54FDD4B0}" type="datetimeFigureOut">
              <a:rPr lang="en-GB" smtClean="0"/>
              <a:t>24/01/2017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552733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C094B-CBDC-4ECD-8C3B-8CEF54FDD4B0}" type="datetimeFigureOut">
              <a:rPr lang="en-GB" smtClean="0"/>
              <a:t>24/01/2017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5254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8C094B-CBDC-4ECD-8C3B-8CEF54FDD4B0}" type="datetimeFigureOut">
              <a:rPr lang="en-GB" smtClean="0"/>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208584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8C094B-CBDC-4ECD-8C3B-8CEF54FDD4B0}" type="datetimeFigureOut">
              <a:rPr lang="en-GB" smtClean="0"/>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1919885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38C094B-CBDC-4ECD-8C3B-8CEF54FDD4B0}" type="datetimeFigureOut">
              <a:rPr lang="en-GB" smtClean="0"/>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4033516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38C094B-CBDC-4ECD-8C3B-8CEF54FDD4B0}" type="datetimeFigureOut">
              <a:rPr lang="en-GB" smtClean="0"/>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77B81B-C428-4117-BA96-F42254B1050F}" type="slidenum">
              <a:rPr lang="en-GB" smtClean="0"/>
              <a:t>‹#›</a:t>
            </a:fld>
            <a:endParaRPr lang="en-GB"/>
          </a:p>
        </p:txBody>
      </p:sp>
    </p:spTree>
    <p:extLst>
      <p:ext uri="{BB962C8B-B14F-4D97-AF65-F5344CB8AC3E}">
        <p14:creationId xmlns:p14="http://schemas.microsoft.com/office/powerpoint/2010/main" val="4162254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C094B-CBDC-4ECD-8C3B-8CEF54FDD4B0}" type="datetimeFigureOut">
              <a:rPr lang="en-GB" smtClean="0"/>
              <a:t>24/01/2017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7B81B-C428-4117-BA96-F42254B1050F}" type="slidenum">
              <a:rPr lang="en-GB" smtClean="0"/>
              <a:t>‹#›</a:t>
            </a:fld>
            <a:endParaRPr lang="en-GB"/>
          </a:p>
        </p:txBody>
      </p:sp>
    </p:spTree>
    <p:extLst>
      <p:ext uri="{BB962C8B-B14F-4D97-AF65-F5344CB8AC3E}">
        <p14:creationId xmlns:p14="http://schemas.microsoft.com/office/powerpoint/2010/main" val="2732706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24YCewQ8s3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0969" y="1481070"/>
            <a:ext cx="9144000" cy="3509964"/>
          </a:xfrm>
        </p:spPr>
        <p:txBody>
          <a:bodyPr>
            <a:normAutofit/>
          </a:bodyPr>
          <a:lstStyle/>
          <a:p>
            <a:r>
              <a:rPr lang="en-GB" dirty="0"/>
              <a:t>Distributions: normal and skewed distributions; characteristics of normal and skewed distributions.</a:t>
            </a:r>
          </a:p>
        </p:txBody>
      </p:sp>
    </p:spTree>
    <p:extLst>
      <p:ext uri="{BB962C8B-B14F-4D97-AF65-F5344CB8AC3E}">
        <p14:creationId xmlns:p14="http://schemas.microsoft.com/office/powerpoint/2010/main" val="2933370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 Distribution</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dirty="0"/>
              <a:t>A </a:t>
            </a:r>
            <a:r>
              <a:rPr lang="en-GB" dirty="0" smtClean="0"/>
              <a:t>normal distribution</a:t>
            </a:r>
            <a:r>
              <a:rPr lang="en-GB" dirty="0"/>
              <a:t>, sometimes called the bell curve, is a distribution that occurs naturally in many situations. For example, the</a:t>
            </a:r>
            <a:r>
              <a:rPr lang="en-GB" dirty="0"/>
              <a:t> bell curve </a:t>
            </a:r>
            <a:r>
              <a:rPr lang="en-GB" dirty="0"/>
              <a:t>is seen in tests like the SAT </a:t>
            </a:r>
            <a:r>
              <a:rPr lang="en-GB" dirty="0" smtClean="0"/>
              <a:t>and A levels. </a:t>
            </a:r>
            <a:r>
              <a:rPr lang="en-GB" dirty="0"/>
              <a:t>The bulk of students will score the average (C), while smaller numbers of students will score a B or D. An even smaller percentage of students score an </a:t>
            </a:r>
            <a:r>
              <a:rPr lang="en-GB" dirty="0" smtClean="0"/>
              <a:t>U </a:t>
            </a:r>
            <a:r>
              <a:rPr lang="en-GB" dirty="0"/>
              <a:t>or an A. This creates a distribution that resembles a bell (hence the nickname). The bell curve is symmetrical. Half of the data will fall to the left of the mean; half will fall to the right.</a:t>
            </a:r>
            <a:r>
              <a:rPr lang="en-GB" dirty="0" smtClean="0"/>
              <a:t/>
            </a:r>
            <a:br>
              <a:rPr lang="en-GB" dirty="0" smtClean="0"/>
            </a:br>
            <a:r>
              <a:rPr lang="en-GB" dirty="0"/>
              <a:t>Many groups follow this type of pattern. That’s why it’s widely used in business, statistics and in government </a:t>
            </a:r>
            <a:r>
              <a:rPr lang="en-GB" dirty="0" smtClean="0"/>
              <a:t>bodies:</a:t>
            </a:r>
            <a:endParaRPr lang="en-GB" dirty="0"/>
          </a:p>
          <a:p>
            <a:pPr fontAlgn="base"/>
            <a:r>
              <a:rPr lang="en-GB" dirty="0"/>
              <a:t>Heights of people.</a:t>
            </a:r>
          </a:p>
          <a:p>
            <a:pPr fontAlgn="base"/>
            <a:r>
              <a:rPr lang="en-GB" dirty="0"/>
              <a:t>Measurement errors.</a:t>
            </a:r>
          </a:p>
          <a:p>
            <a:pPr fontAlgn="base"/>
            <a:r>
              <a:rPr lang="en-GB" dirty="0"/>
              <a:t>Blood pressure.</a:t>
            </a:r>
          </a:p>
          <a:p>
            <a:pPr fontAlgn="base"/>
            <a:r>
              <a:rPr lang="en-GB" dirty="0"/>
              <a:t>Points on a test.</a:t>
            </a:r>
          </a:p>
          <a:p>
            <a:pPr fontAlgn="base"/>
            <a:r>
              <a:rPr lang="en-GB" dirty="0"/>
              <a:t>IQ scores.</a:t>
            </a:r>
          </a:p>
          <a:p>
            <a:pPr fontAlgn="base"/>
            <a:r>
              <a:rPr lang="en-GB" dirty="0"/>
              <a:t>Salaries.</a:t>
            </a:r>
          </a:p>
          <a:p>
            <a:endParaRPr lang="en-GB" dirty="0"/>
          </a:p>
        </p:txBody>
      </p:sp>
      <p:pic>
        <p:nvPicPr>
          <p:cNvPr id="4" name="Picture 3"/>
          <p:cNvPicPr>
            <a:picLocks noChangeAspect="1"/>
          </p:cNvPicPr>
          <p:nvPr/>
        </p:nvPicPr>
        <p:blipFill>
          <a:blip r:embed="rId2"/>
          <a:stretch>
            <a:fillRect/>
          </a:stretch>
        </p:blipFill>
        <p:spPr>
          <a:xfrm>
            <a:off x="5445483" y="4001294"/>
            <a:ext cx="5010150" cy="1800225"/>
          </a:xfrm>
          <a:prstGeom prst="rect">
            <a:avLst/>
          </a:prstGeom>
        </p:spPr>
      </p:pic>
    </p:spTree>
    <p:extLst>
      <p:ext uri="{BB962C8B-B14F-4D97-AF65-F5344CB8AC3E}">
        <p14:creationId xmlns:p14="http://schemas.microsoft.com/office/powerpoint/2010/main" val="59643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Standard Deviation</a:t>
            </a:r>
            <a:endParaRPr lang="en-GB" dirty="0"/>
          </a:p>
        </p:txBody>
      </p:sp>
      <p:sp>
        <p:nvSpPr>
          <p:cNvPr id="3" name="Content Placeholder 2"/>
          <p:cNvSpPr>
            <a:spLocks noGrp="1"/>
          </p:cNvSpPr>
          <p:nvPr>
            <p:ph idx="1"/>
          </p:nvPr>
        </p:nvSpPr>
        <p:spPr/>
        <p:txBody>
          <a:bodyPr/>
          <a:lstStyle/>
          <a:p>
            <a:pPr marL="0" indent="0">
              <a:buNone/>
            </a:pPr>
            <a:r>
              <a:rPr lang="en-GB" dirty="0" smtClean="0"/>
              <a:t>The empirical rule tells you what percentage of your data falls within a certain number of standard deviations from the mean:</a:t>
            </a:r>
          </a:p>
          <a:p>
            <a:pPr marL="0" indent="0">
              <a:buNone/>
            </a:pPr>
            <a:r>
              <a:rPr lang="en-GB" dirty="0" smtClean="0"/>
              <a:t>• 68% of the data falls within one standard deviation of the mean.</a:t>
            </a:r>
          </a:p>
          <a:p>
            <a:pPr marL="0" indent="0">
              <a:buNone/>
            </a:pPr>
            <a:r>
              <a:rPr lang="en-GB" dirty="0" smtClean="0"/>
              <a:t>• 95% of the data falls within two standard deviations of the mean.</a:t>
            </a:r>
          </a:p>
          <a:p>
            <a:pPr marL="0" indent="0">
              <a:buNone/>
            </a:pPr>
            <a:r>
              <a:rPr lang="en-GB" dirty="0" smtClean="0"/>
              <a:t>• 99.7% of the date falls within three standard deviations of the mean.</a:t>
            </a:r>
            <a:endParaRPr lang="en-GB" dirty="0"/>
          </a:p>
        </p:txBody>
      </p:sp>
    </p:spTree>
    <p:extLst>
      <p:ext uri="{BB962C8B-B14F-4D97-AF65-F5344CB8AC3E}">
        <p14:creationId xmlns:p14="http://schemas.microsoft.com/office/powerpoint/2010/main" val="59155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Standard Deviatio</a:t>
            </a:r>
            <a:r>
              <a:rPr lang="en-GB" dirty="0"/>
              <a:t>n</a:t>
            </a:r>
          </a:p>
        </p:txBody>
      </p:sp>
      <p:pic>
        <p:nvPicPr>
          <p:cNvPr id="4" name="Content Placeholder 3"/>
          <p:cNvPicPr>
            <a:picLocks noGrp="1" noChangeAspect="1"/>
          </p:cNvPicPr>
          <p:nvPr>
            <p:ph idx="1"/>
          </p:nvPr>
        </p:nvPicPr>
        <p:blipFill>
          <a:blip r:embed="rId2"/>
          <a:stretch>
            <a:fillRect/>
          </a:stretch>
        </p:blipFill>
        <p:spPr>
          <a:xfrm>
            <a:off x="1598240" y="1465943"/>
            <a:ext cx="8995519" cy="3238387"/>
          </a:xfrm>
          <a:prstGeom prst="rect">
            <a:avLst/>
          </a:prstGeom>
        </p:spPr>
      </p:pic>
      <p:sp>
        <p:nvSpPr>
          <p:cNvPr id="5" name="Rectangle 4"/>
          <p:cNvSpPr/>
          <p:nvPr/>
        </p:nvSpPr>
        <p:spPr>
          <a:xfrm>
            <a:off x="1320799" y="4927985"/>
            <a:ext cx="9695543" cy="1938992"/>
          </a:xfrm>
          <a:prstGeom prst="rect">
            <a:avLst/>
          </a:prstGeom>
        </p:spPr>
        <p:txBody>
          <a:bodyPr wrap="square">
            <a:spAutoFit/>
          </a:bodyPr>
          <a:lstStyle/>
          <a:p>
            <a:r>
              <a:rPr lang="en-GB" sz="2400" dirty="0" smtClean="0"/>
              <a:t>The standard deviation controls the spread of the distribution. A smaller standard deviation means that the data is tightly clustered around the mean; the normal distribution will be taller. A larger standard deviation means that the data is spread out around the mean; the normal distribution will be flatter and wider.</a:t>
            </a:r>
            <a:endParaRPr lang="en-GB" sz="2400" dirty="0"/>
          </a:p>
        </p:txBody>
      </p:sp>
    </p:spTree>
    <p:extLst>
      <p:ext uri="{BB962C8B-B14F-4D97-AF65-F5344CB8AC3E}">
        <p14:creationId xmlns:p14="http://schemas.microsoft.com/office/powerpoint/2010/main" val="3652614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Possibly taller tighter packed</a:t>
            </a:r>
            <a:endParaRPr lang="en-GB" dirty="0"/>
          </a:p>
        </p:txBody>
      </p:sp>
      <p:pic>
        <p:nvPicPr>
          <p:cNvPr id="4" name="Content Placeholder 3"/>
          <p:cNvPicPr>
            <a:picLocks noGrp="1" noChangeAspect="1"/>
          </p:cNvPicPr>
          <p:nvPr>
            <p:ph idx="1"/>
          </p:nvPr>
        </p:nvPicPr>
        <p:blipFill>
          <a:blip r:embed="rId2"/>
          <a:stretch>
            <a:fillRect/>
          </a:stretch>
        </p:blipFill>
        <p:spPr>
          <a:xfrm>
            <a:off x="2699657" y="1690688"/>
            <a:ext cx="5326743" cy="4500747"/>
          </a:xfrm>
          <a:prstGeom prst="rect">
            <a:avLst/>
          </a:prstGeom>
        </p:spPr>
      </p:pic>
    </p:spTree>
    <p:extLst>
      <p:ext uri="{BB962C8B-B14F-4D97-AF65-F5344CB8AC3E}">
        <p14:creationId xmlns:p14="http://schemas.microsoft.com/office/powerpoint/2010/main" val="4059729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Properties of a normal distribution</a:t>
            </a:r>
            <a:endParaRPr lang="en-GB" dirty="0"/>
          </a:p>
        </p:txBody>
      </p:sp>
      <p:sp>
        <p:nvSpPr>
          <p:cNvPr id="3" name="Content Placeholder 2"/>
          <p:cNvSpPr>
            <a:spLocks noGrp="1"/>
          </p:cNvSpPr>
          <p:nvPr>
            <p:ph idx="1"/>
          </p:nvPr>
        </p:nvSpPr>
        <p:spPr/>
        <p:txBody>
          <a:bodyPr/>
          <a:lstStyle/>
          <a:p>
            <a:r>
              <a:rPr lang="en-GB" dirty="0" smtClean="0"/>
              <a:t>The mean, mode and median are all equal.</a:t>
            </a:r>
          </a:p>
          <a:p>
            <a:r>
              <a:rPr lang="en-GB" dirty="0" smtClean="0"/>
              <a:t>The curve is symmetric at the </a:t>
            </a:r>
            <a:r>
              <a:rPr lang="en-GB" dirty="0" err="1" smtClean="0"/>
              <a:t>center</a:t>
            </a:r>
            <a:r>
              <a:rPr lang="en-GB" dirty="0" smtClean="0"/>
              <a:t> (i.e. around the mean, μ).</a:t>
            </a:r>
          </a:p>
          <a:p>
            <a:r>
              <a:rPr lang="en-GB" dirty="0" smtClean="0"/>
              <a:t>Exactly half of the values are to the left of </a:t>
            </a:r>
            <a:r>
              <a:rPr lang="en-GB" dirty="0" err="1" smtClean="0"/>
              <a:t>center</a:t>
            </a:r>
            <a:r>
              <a:rPr lang="en-GB" dirty="0" smtClean="0"/>
              <a:t> and exactly half the values are to the right.</a:t>
            </a:r>
          </a:p>
          <a:p>
            <a:r>
              <a:rPr lang="en-GB" dirty="0" smtClean="0"/>
              <a:t>The total area under the curve is 1.</a:t>
            </a:r>
            <a:endParaRPr lang="en-GB" dirty="0"/>
          </a:p>
        </p:txBody>
      </p:sp>
    </p:spTree>
    <p:extLst>
      <p:ext uri="{BB962C8B-B14F-4D97-AF65-F5344CB8AC3E}">
        <p14:creationId xmlns:p14="http://schemas.microsoft.com/office/powerpoint/2010/main" val="124681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Skewed Distribution</a:t>
            </a:r>
            <a:endParaRPr lang="en-GB" dirty="0"/>
          </a:p>
        </p:txBody>
      </p:sp>
      <p:sp>
        <p:nvSpPr>
          <p:cNvPr id="3" name="Content Placeholder 2"/>
          <p:cNvSpPr>
            <a:spLocks noGrp="1"/>
          </p:cNvSpPr>
          <p:nvPr>
            <p:ph idx="1"/>
          </p:nvPr>
        </p:nvSpPr>
        <p:spPr/>
        <p:txBody>
          <a:bodyPr/>
          <a:lstStyle/>
          <a:p>
            <a:r>
              <a:rPr lang="en-GB" dirty="0" smtClean="0"/>
              <a:t>A distribution is skewed if one tail is longer than another. These distributions are sometimes called asymmetric or asymmetrical distributions as they don’t show any kind of symmetry. Symmetry means that one half of the distribution is a mirror image of the other half (normal distribution). </a:t>
            </a:r>
            <a:endParaRPr lang="en-GB" dirty="0"/>
          </a:p>
        </p:txBody>
      </p:sp>
    </p:spTree>
    <p:extLst>
      <p:ext uri="{BB962C8B-B14F-4D97-AF65-F5344CB8AC3E}">
        <p14:creationId xmlns:p14="http://schemas.microsoft.com/office/powerpoint/2010/main" val="3649903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
            </a:r>
            <a:r>
              <a:rPr lang="en-GB" dirty="0" smtClean="0"/>
              <a:t>egatively skewed</a:t>
            </a:r>
            <a:endParaRPr lang="en-GB" dirty="0"/>
          </a:p>
        </p:txBody>
      </p:sp>
      <p:sp>
        <p:nvSpPr>
          <p:cNvPr id="3" name="Content Placeholder 2"/>
          <p:cNvSpPr>
            <a:spLocks noGrp="1"/>
          </p:cNvSpPr>
          <p:nvPr>
            <p:ph idx="1"/>
          </p:nvPr>
        </p:nvSpPr>
        <p:spPr>
          <a:xfrm>
            <a:off x="838200" y="1825625"/>
            <a:ext cx="10515600" cy="1643289"/>
          </a:xfrm>
        </p:spPr>
        <p:txBody>
          <a:bodyPr/>
          <a:lstStyle/>
          <a:p>
            <a:r>
              <a:rPr lang="en-GB" dirty="0" smtClean="0"/>
              <a:t>A left-skewed distribution has a long left tail. Left-skewed distributions are also called negatively-skewed distributions. That’s because there is a long tail in the negative direction on the number line. The mean is also to the left of the peak.</a:t>
            </a:r>
            <a:endParaRPr lang="en-GB" dirty="0"/>
          </a:p>
        </p:txBody>
      </p:sp>
      <p:pic>
        <p:nvPicPr>
          <p:cNvPr id="4" name="Picture 3"/>
          <p:cNvPicPr>
            <a:picLocks noChangeAspect="1"/>
          </p:cNvPicPr>
          <p:nvPr/>
        </p:nvPicPr>
        <p:blipFill rotWithShape="1">
          <a:blip r:embed="rId2"/>
          <a:srcRect r="50000"/>
          <a:stretch/>
        </p:blipFill>
        <p:spPr>
          <a:xfrm>
            <a:off x="3642178" y="3468914"/>
            <a:ext cx="3963307" cy="3636061"/>
          </a:xfrm>
          <a:prstGeom prst="rect">
            <a:avLst/>
          </a:prstGeom>
        </p:spPr>
      </p:pic>
    </p:spTree>
    <p:extLst>
      <p:ext uri="{BB962C8B-B14F-4D97-AF65-F5344CB8AC3E}">
        <p14:creationId xmlns:p14="http://schemas.microsoft.com/office/powerpoint/2010/main" val="1991424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 negative distribution will have the mean to the </a:t>
            </a:r>
            <a:r>
              <a:rPr lang="en-GB" b="1" dirty="0"/>
              <a:t>left</a:t>
            </a:r>
            <a:r>
              <a:rPr lang="en-GB" dirty="0"/>
              <a:t> of the median.</a:t>
            </a:r>
          </a:p>
        </p:txBody>
      </p:sp>
      <p:pic>
        <p:nvPicPr>
          <p:cNvPr id="4" name="Picture 3"/>
          <p:cNvPicPr>
            <a:picLocks noChangeAspect="1"/>
          </p:cNvPicPr>
          <p:nvPr/>
        </p:nvPicPr>
        <p:blipFill>
          <a:blip r:embed="rId2"/>
          <a:stretch>
            <a:fillRect/>
          </a:stretch>
        </p:blipFill>
        <p:spPr>
          <a:xfrm>
            <a:off x="1770743" y="3109004"/>
            <a:ext cx="7028170" cy="2870882"/>
          </a:xfrm>
          <a:prstGeom prst="rect">
            <a:avLst/>
          </a:prstGeom>
        </p:spPr>
      </p:pic>
    </p:spTree>
    <p:extLst>
      <p:ext uri="{BB962C8B-B14F-4D97-AF65-F5344CB8AC3E}">
        <p14:creationId xmlns:p14="http://schemas.microsoft.com/office/powerpoint/2010/main" val="290361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Positive skew</a:t>
            </a:r>
            <a:endParaRPr lang="en-GB" dirty="0"/>
          </a:p>
        </p:txBody>
      </p:sp>
      <p:sp>
        <p:nvSpPr>
          <p:cNvPr id="3" name="Content Placeholder 2"/>
          <p:cNvSpPr>
            <a:spLocks noGrp="1"/>
          </p:cNvSpPr>
          <p:nvPr>
            <p:ph idx="1"/>
          </p:nvPr>
        </p:nvSpPr>
        <p:spPr>
          <a:xfrm>
            <a:off x="838200" y="1825625"/>
            <a:ext cx="10515600" cy="1556204"/>
          </a:xfrm>
        </p:spPr>
        <p:txBody>
          <a:bodyPr>
            <a:normAutofit lnSpcReduction="10000"/>
          </a:bodyPr>
          <a:lstStyle/>
          <a:p>
            <a:pPr marL="0" indent="0">
              <a:buNone/>
            </a:pPr>
            <a:r>
              <a:rPr lang="en-GB" dirty="0" smtClean="0"/>
              <a:t>A right-skewed distribution has a long right tail. Right-skewed distributions are also called positive-skew distributions. That’s because there is a long tail in the positive direction on the number line. The mean is also to the right of the peak.</a:t>
            </a:r>
            <a:endParaRPr lang="en-GB" dirty="0"/>
          </a:p>
        </p:txBody>
      </p:sp>
      <p:pic>
        <p:nvPicPr>
          <p:cNvPr id="5" name="Picture 4"/>
          <p:cNvPicPr>
            <a:picLocks noChangeAspect="1"/>
          </p:cNvPicPr>
          <p:nvPr/>
        </p:nvPicPr>
        <p:blipFill rotWithShape="1">
          <a:blip r:embed="rId2"/>
          <a:srcRect l="49301"/>
          <a:stretch/>
        </p:blipFill>
        <p:spPr>
          <a:xfrm>
            <a:off x="3439886" y="3231242"/>
            <a:ext cx="4427764" cy="4006164"/>
          </a:xfrm>
          <a:prstGeom prst="rect">
            <a:avLst/>
          </a:prstGeom>
        </p:spPr>
      </p:pic>
    </p:spTree>
    <p:extLst>
      <p:ext uri="{BB962C8B-B14F-4D97-AF65-F5344CB8AC3E}">
        <p14:creationId xmlns:p14="http://schemas.microsoft.com/office/powerpoint/2010/main" val="1395297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A right-skewed distribution will have the mean to the </a:t>
            </a:r>
            <a:r>
              <a:rPr lang="en-GB" b="1" dirty="0"/>
              <a:t>right </a:t>
            </a:r>
            <a:r>
              <a:rPr lang="en-GB" dirty="0"/>
              <a:t>of the median.</a:t>
            </a:r>
          </a:p>
        </p:txBody>
      </p:sp>
      <p:pic>
        <p:nvPicPr>
          <p:cNvPr id="4" name="Picture 3"/>
          <p:cNvPicPr>
            <a:picLocks noChangeAspect="1"/>
          </p:cNvPicPr>
          <p:nvPr/>
        </p:nvPicPr>
        <p:blipFill>
          <a:blip r:embed="rId2"/>
          <a:stretch>
            <a:fillRect/>
          </a:stretch>
        </p:blipFill>
        <p:spPr>
          <a:xfrm>
            <a:off x="2794990" y="3210605"/>
            <a:ext cx="6886039" cy="2812824"/>
          </a:xfrm>
          <a:prstGeom prst="rect">
            <a:avLst/>
          </a:prstGeom>
        </p:spPr>
      </p:pic>
    </p:spTree>
    <p:extLst>
      <p:ext uri="{BB962C8B-B14F-4D97-AF65-F5344CB8AC3E}">
        <p14:creationId xmlns:p14="http://schemas.microsoft.com/office/powerpoint/2010/main" val="130542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Read the item and then answer the questions that follow.</a:t>
            </a:r>
          </a:p>
          <a:p>
            <a:pPr marL="0" indent="0">
              <a:buNone/>
            </a:pPr>
            <a:r>
              <a:rPr lang="en-GB" dirty="0" smtClean="0"/>
              <a:t>A psychologist investigating the investment model of relationships, devised a self-report Investment Scale for use with a group of 100 female participants. The scale gave an investment score for each participant on a scale of 0–20, with 0 representing no investment in relationships and 20 representing extreme investment in relationships.</a:t>
            </a:r>
          </a:p>
          <a:p>
            <a:pPr marL="0" indent="0">
              <a:buNone/>
            </a:pPr>
            <a:r>
              <a:rPr lang="en-GB" dirty="0" smtClean="0"/>
              <a:t>The psychologist calculated measures of central tendency for the investment</a:t>
            </a:r>
          </a:p>
          <a:p>
            <a:pPr marL="0" indent="0">
              <a:buNone/>
            </a:pPr>
            <a:r>
              <a:rPr lang="en-GB" dirty="0" smtClean="0"/>
              <a:t>scores. He found that the mean investment score was 8.6, the median investment score was 9.5 and the mode investment score was 13.</a:t>
            </a:r>
          </a:p>
          <a:p>
            <a:r>
              <a:rPr lang="en-GB" dirty="0" smtClean="0"/>
              <a:t>Sketch a graph to show the most likely distribution curve for the investment scores in this study. Label the axes of your graph and mark on it the positions of the mean, median and mode. [3 marks]</a:t>
            </a:r>
          </a:p>
          <a:p>
            <a:r>
              <a:rPr lang="en-GB" dirty="0" smtClean="0"/>
              <a:t>What sort of distribution does your graph show? (1 mark)</a:t>
            </a:r>
            <a:endParaRPr lang="en-GB" dirty="0"/>
          </a:p>
        </p:txBody>
      </p:sp>
    </p:spTree>
    <p:extLst>
      <p:ext uri="{BB962C8B-B14F-4D97-AF65-F5344CB8AC3E}">
        <p14:creationId xmlns:p14="http://schemas.microsoft.com/office/powerpoint/2010/main" val="2396739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21369" t="17418" r="26078" b="16537"/>
          <a:stretch/>
        </p:blipFill>
        <p:spPr>
          <a:xfrm>
            <a:off x="2438401" y="761765"/>
            <a:ext cx="6923313" cy="4913319"/>
          </a:xfrm>
          <a:prstGeom prst="rect">
            <a:avLst/>
          </a:prstGeom>
        </p:spPr>
      </p:pic>
      <p:sp>
        <p:nvSpPr>
          <p:cNvPr id="5" name="Rectangle 4"/>
          <p:cNvSpPr/>
          <p:nvPr/>
        </p:nvSpPr>
        <p:spPr>
          <a:xfrm>
            <a:off x="4605811" y="5887058"/>
            <a:ext cx="1166666" cy="369332"/>
          </a:xfrm>
          <a:prstGeom prst="rect">
            <a:avLst/>
          </a:prstGeom>
        </p:spPr>
        <p:txBody>
          <a:bodyPr wrap="none">
            <a:spAutoFit/>
          </a:bodyPr>
          <a:lstStyle/>
          <a:p>
            <a:r>
              <a:rPr lang="en-GB" dirty="0" smtClean="0"/>
              <a:t>Negatively</a:t>
            </a:r>
            <a:endParaRPr lang="en-GB" dirty="0"/>
          </a:p>
        </p:txBody>
      </p:sp>
    </p:spTree>
    <p:extLst>
      <p:ext uri="{BB962C8B-B14F-4D97-AF65-F5344CB8AC3E}">
        <p14:creationId xmlns:p14="http://schemas.microsoft.com/office/powerpoint/2010/main" val="2947412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hlinkClick r:id="rId2"/>
              </a:rPr>
              <a:t>Link </a:t>
            </a:r>
            <a:r>
              <a:rPr lang="en-GB" dirty="0" err="1" smtClean="0">
                <a:hlinkClick r:id="rId2"/>
              </a:rPr>
              <a:t>explanantion</a:t>
            </a:r>
            <a:endParaRPr lang="en-GB" dirty="0"/>
          </a:p>
        </p:txBody>
      </p:sp>
      <p:pic>
        <p:nvPicPr>
          <p:cNvPr id="4" name="Picture 3"/>
          <p:cNvPicPr>
            <a:picLocks noChangeAspect="1"/>
          </p:cNvPicPr>
          <p:nvPr/>
        </p:nvPicPr>
        <p:blipFill>
          <a:blip r:embed="rId3"/>
          <a:stretch>
            <a:fillRect/>
          </a:stretch>
        </p:blipFill>
        <p:spPr>
          <a:xfrm>
            <a:off x="3047574" y="2396432"/>
            <a:ext cx="6096851" cy="3429479"/>
          </a:xfrm>
          <a:prstGeom prst="rect">
            <a:avLst/>
          </a:prstGeom>
        </p:spPr>
      </p:pic>
    </p:spTree>
    <p:extLst>
      <p:ext uri="{BB962C8B-B14F-4D97-AF65-F5344CB8AC3E}">
        <p14:creationId xmlns:p14="http://schemas.microsoft.com/office/powerpoint/2010/main" val="91427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522</Words>
  <Application>Microsoft Office PowerPoint</Application>
  <PresentationFormat>Widescreen</PresentationFormat>
  <Paragraphs>39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Distributions: normal and skewed distributions; characteristics of normal and skewed distributions.</vt:lpstr>
      <vt:lpstr>Normal Distribution</vt:lpstr>
      <vt:lpstr>Standard Deviation</vt:lpstr>
      <vt:lpstr>Standard Deviation</vt:lpstr>
      <vt:lpstr>Possibly taller tighter packed</vt:lpstr>
      <vt:lpstr>Properties of a normal distribution</vt:lpstr>
      <vt:lpstr>Skewed Distribution</vt:lpstr>
      <vt:lpstr>Negatively skewed</vt:lpstr>
      <vt:lpstr>PowerPoint Presentation</vt:lpstr>
      <vt:lpstr>Positive skew</vt:lpstr>
      <vt:lpstr>PowerPoint Presentation</vt:lpstr>
      <vt:lpstr>Question</vt:lpstr>
      <vt:lpstr>PowerPoint Presentation</vt:lpstr>
      <vt:lpstr>PowerPoint Presentation</vt:lpstr>
    </vt:vector>
  </TitlesOfParts>
  <Company>Mount Kelly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Distributions: normal and skewed distributions; characteristics of normal and skewed distributions.</dc:title>
  <dc:creator>Stanyer, Richard  (Staff)</dc:creator>
  <cp:lastModifiedBy>Stanyer, Richard  (Staff)</cp:lastModifiedBy>
  <cp:revision>6</cp:revision>
  <dcterms:created xsi:type="dcterms:W3CDTF">2017-01-24T15:47:06Z</dcterms:created>
  <dcterms:modified xsi:type="dcterms:W3CDTF">2017-01-24T17:30:23Z</dcterms:modified>
</cp:coreProperties>
</file>