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1" r:id="rId3"/>
    <p:sldId id="262" r:id="rId4"/>
    <p:sldId id="263" r:id="rId5"/>
    <p:sldId id="264" r:id="rId6"/>
    <p:sldId id="258" r:id="rId7"/>
    <p:sldId id="259" r:id="rId8"/>
    <p:sldId id="260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47" d="100"/>
          <a:sy n="47" d="100"/>
        </p:scale>
        <p:origin x="73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8B596-B2DD-49F0-B684-E84B0DB217CA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A2F42-23F8-47B8-B623-AFFA0DB0B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536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Lucida Grande" pitchFamily="-48" charset="0"/>
              <a:ea typeface="Geneva" pitchFamily="-48" charset="-128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B0A8DA-6179-4175-8D1E-9B270D0A5733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89134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Lucida Grande" pitchFamily="-48" charset="0"/>
              <a:ea typeface="Geneva" pitchFamily="-48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5F1123-492E-4F12-A562-D327075A87BE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41489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Lucida Grande" pitchFamily="-48" charset="0"/>
              <a:ea typeface="Geneva" pitchFamily="-48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8C14A7-0E07-4C48-8E69-DF260865C415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64771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Lucida Grande" pitchFamily="-48" charset="0"/>
              <a:ea typeface="Geneva" pitchFamily="-48" charset="-128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E2DA38-9BDE-4388-A728-F6D66BD15E4C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39904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Lucida Grande" pitchFamily="-48" charset="0"/>
              <a:ea typeface="Geneva" pitchFamily="-48" charset="-128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E2DA38-9BDE-4388-A728-F6D66BD15E4C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23592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Lucida Grande" pitchFamily="-48" charset="0"/>
              <a:ea typeface="Geneva" pitchFamily="-48" charset="-128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E2DA38-9BDE-4388-A728-F6D66BD15E4C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84009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51723D-F7E8-4D14-B041-E448C18ED8FD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Lucida Grande" pitchFamily="-48" charset="0"/>
              <a:ea typeface="Geneva" pitchFamily="-4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021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51723D-F7E8-4D14-B041-E448C18ED8FD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Lucida Grande" pitchFamily="-48" charset="0"/>
              <a:ea typeface="Geneva" pitchFamily="-4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6179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1828-8EEA-4B43-92E6-5B4760BC6286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FD3FF-B0CA-4389-B165-0A37727B7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721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1828-8EEA-4B43-92E6-5B4760BC6286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FD3FF-B0CA-4389-B165-0A37727B7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836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1828-8EEA-4B43-92E6-5B4760BC6286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FD3FF-B0CA-4389-B165-0A37727B7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829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1828-8EEA-4B43-92E6-5B4760BC6286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FD3FF-B0CA-4389-B165-0A37727B7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876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1828-8EEA-4B43-92E6-5B4760BC6286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FD3FF-B0CA-4389-B165-0A37727B7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893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1828-8EEA-4B43-92E6-5B4760BC6286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FD3FF-B0CA-4389-B165-0A37727B7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290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1828-8EEA-4B43-92E6-5B4760BC6286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FD3FF-B0CA-4389-B165-0A37727B7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076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1828-8EEA-4B43-92E6-5B4760BC6286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FD3FF-B0CA-4389-B165-0A37727B7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9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1828-8EEA-4B43-92E6-5B4760BC6286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FD3FF-B0CA-4389-B165-0A37727B7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621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1828-8EEA-4B43-92E6-5B4760BC6286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FD3FF-B0CA-4389-B165-0A37727B7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974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1828-8EEA-4B43-92E6-5B4760BC6286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FD3FF-B0CA-4389-B165-0A37727B7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63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51828-8EEA-4B43-92E6-5B4760BC6286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FD3FF-B0CA-4389-B165-0A37727B7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225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Correlation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Analysis and interpretation of correlation, including correlation coefficients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70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286000" y="7620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Helvetica" pitchFamily="-48" charset="0"/>
                <a:cs typeface="Helvetica" pitchFamily="-48" charset="0"/>
              </a:rPr>
              <a:t>Correlation Coefficient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286000" y="1828800"/>
            <a:ext cx="7772400" cy="4114800"/>
          </a:xfrm>
        </p:spPr>
        <p:txBody>
          <a:bodyPr/>
          <a:lstStyle/>
          <a:p>
            <a:r>
              <a:rPr lang="en-US" smtClean="0"/>
              <a:t>A statistic that quantifies a relation between two variables</a:t>
            </a:r>
          </a:p>
          <a:p>
            <a:r>
              <a:rPr lang="en-US" smtClean="0"/>
              <a:t>Can be either positive or negative</a:t>
            </a:r>
          </a:p>
          <a:p>
            <a:r>
              <a:rPr lang="en-US" smtClean="0"/>
              <a:t>Falls between -1.00 and 1.00</a:t>
            </a:r>
          </a:p>
          <a:p>
            <a:r>
              <a:rPr lang="en-US" smtClean="0"/>
              <a:t>The value of the number (not the sign) indicates the strength of the relation</a:t>
            </a:r>
          </a:p>
        </p:txBody>
      </p:sp>
    </p:spTree>
    <p:extLst>
      <p:ext uri="{BB962C8B-B14F-4D97-AF65-F5344CB8AC3E}">
        <p14:creationId xmlns:p14="http://schemas.microsoft.com/office/powerpoint/2010/main" val="1735390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286000" y="6858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Helvetica" pitchFamily="-48" charset="0"/>
                <a:cs typeface="Helvetica" pitchFamily="-48" charset="0"/>
              </a:rPr>
              <a:t>Positive Correlation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2362200" y="175260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Association between variables such that high scores on one variable tend to have high scores on the other variable</a:t>
            </a:r>
          </a:p>
          <a:p>
            <a:pPr lvl="1">
              <a:buFontTx/>
              <a:buNone/>
            </a:pPr>
            <a:r>
              <a:rPr lang="en-US" smtClean="0"/>
              <a:t>A direct relation between the variables</a:t>
            </a:r>
          </a:p>
        </p:txBody>
      </p:sp>
      <p:pic>
        <p:nvPicPr>
          <p:cNvPr id="4" name="Content Placeholder 3" descr="Fig 15-1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18688" y="4038600"/>
            <a:ext cx="501091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7159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286000" y="6858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Helvetica" pitchFamily="-48" charset="0"/>
                <a:cs typeface="Helvetica" pitchFamily="-48" charset="0"/>
              </a:rPr>
              <a:t>Negative Correlation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209800" y="167640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Association between variables such that high scores on one variable tend to have low scores on the other variable</a:t>
            </a:r>
          </a:p>
          <a:p>
            <a:pPr lvl="1">
              <a:buFontTx/>
              <a:buNone/>
            </a:pPr>
            <a:r>
              <a:rPr lang="en-US" dirty="0" smtClean="0"/>
              <a:t>An inverse relation between the variables</a:t>
            </a:r>
          </a:p>
        </p:txBody>
      </p:sp>
      <p:pic>
        <p:nvPicPr>
          <p:cNvPr id="4" name="Picture 3" descr="Fig 15-2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1" y="3962400"/>
            <a:ext cx="4909457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65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E:\CH15\NolH2e_tb_15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941514"/>
            <a:ext cx="8229600" cy="2974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3344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Correlation coefficient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In statistics, the correlation coefficient </a:t>
            </a:r>
            <a:r>
              <a:rPr lang="en-GB" i="1" dirty="0"/>
              <a:t>r</a:t>
            </a:r>
            <a:r>
              <a:rPr lang="en-GB" dirty="0"/>
              <a:t> measures the strength and direction of a linear relationship between two variables on a scatterplot. The value of </a:t>
            </a:r>
            <a:r>
              <a:rPr lang="en-GB" i="1" dirty="0"/>
              <a:t>r</a:t>
            </a:r>
            <a:r>
              <a:rPr lang="en-GB" dirty="0"/>
              <a:t> is always between +1 and –1. To interpret its value, see which of the following values your correlation </a:t>
            </a:r>
            <a:r>
              <a:rPr lang="en-GB" i="1" dirty="0"/>
              <a:t>r</a:t>
            </a:r>
            <a:r>
              <a:rPr lang="en-GB" dirty="0"/>
              <a:t> is closest to:</a:t>
            </a:r>
          </a:p>
          <a:p>
            <a:r>
              <a:rPr lang="en-GB" b="1" dirty="0"/>
              <a:t>Exactly </a:t>
            </a:r>
            <a:r>
              <a:rPr lang="en-GB" dirty="0"/>
              <a:t>–</a:t>
            </a:r>
            <a:r>
              <a:rPr lang="en-GB" b="1" dirty="0"/>
              <a:t>1.</a:t>
            </a:r>
            <a:r>
              <a:rPr lang="en-GB" dirty="0"/>
              <a:t> A perfect downhill (negative) linear relationship</a:t>
            </a:r>
          </a:p>
          <a:p>
            <a:r>
              <a:rPr lang="en-GB" dirty="0"/>
              <a:t>–</a:t>
            </a:r>
            <a:r>
              <a:rPr lang="en-GB" b="1" dirty="0"/>
              <a:t>0.70. </a:t>
            </a:r>
            <a:r>
              <a:rPr lang="en-GB" dirty="0"/>
              <a:t>A strong downhill (negative) linear relationship</a:t>
            </a:r>
          </a:p>
          <a:p>
            <a:r>
              <a:rPr lang="en-GB" dirty="0"/>
              <a:t>–</a:t>
            </a:r>
            <a:r>
              <a:rPr lang="en-GB" b="1" dirty="0"/>
              <a:t>0.50. </a:t>
            </a:r>
            <a:r>
              <a:rPr lang="en-GB" dirty="0"/>
              <a:t>A moderate downhill (negative) relationship</a:t>
            </a:r>
          </a:p>
          <a:p>
            <a:r>
              <a:rPr lang="en-GB" dirty="0"/>
              <a:t>–</a:t>
            </a:r>
            <a:r>
              <a:rPr lang="en-GB" b="1" dirty="0"/>
              <a:t>0.30. </a:t>
            </a:r>
            <a:r>
              <a:rPr lang="en-GB" dirty="0"/>
              <a:t>A weak downhill (negative) linear relationship</a:t>
            </a:r>
          </a:p>
          <a:p>
            <a:r>
              <a:rPr lang="en-GB" b="1" dirty="0"/>
              <a:t>0. </a:t>
            </a:r>
            <a:r>
              <a:rPr lang="en-GB" dirty="0"/>
              <a:t>No linear relationship</a:t>
            </a:r>
          </a:p>
          <a:p>
            <a:r>
              <a:rPr lang="en-GB" b="1" dirty="0"/>
              <a:t>+0.30.</a:t>
            </a:r>
            <a:r>
              <a:rPr lang="en-GB" dirty="0"/>
              <a:t> A weak uphill (positive) linear relationship</a:t>
            </a:r>
          </a:p>
          <a:p>
            <a:r>
              <a:rPr lang="en-GB" b="1" dirty="0"/>
              <a:t>+0.50.</a:t>
            </a:r>
            <a:r>
              <a:rPr lang="en-GB" dirty="0"/>
              <a:t> A moderate uphill (positive) relationship</a:t>
            </a:r>
          </a:p>
          <a:p>
            <a:r>
              <a:rPr lang="en-GB" b="1" dirty="0"/>
              <a:t>+0.70.</a:t>
            </a:r>
            <a:r>
              <a:rPr lang="en-GB" dirty="0"/>
              <a:t> A strong uphill (positive) linear relationship</a:t>
            </a:r>
          </a:p>
          <a:p>
            <a:r>
              <a:rPr lang="en-GB" b="1" dirty="0"/>
              <a:t>Exactly +1.</a:t>
            </a:r>
            <a:r>
              <a:rPr lang="en-GB" dirty="0"/>
              <a:t> A perfect uphill (positive) linear relationship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4098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you think have a guess</a:t>
            </a:r>
            <a:endParaRPr lang="en-GB" dirty="0"/>
          </a:p>
        </p:txBody>
      </p:sp>
      <p:pic>
        <p:nvPicPr>
          <p:cNvPr id="1026" name="Picture 2" descr="Scatterplots with correlations of a) +1.00; b) –0.50; c) +0.85; and d) +0.15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912" y="2096294"/>
            <a:ext cx="44481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930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Scatterplots with correlations of a) +1.00; b) –0.50; c) +0.85; and d) +0.15.</a:t>
            </a:r>
          </a:p>
        </p:txBody>
      </p:sp>
    </p:spTree>
    <p:extLst>
      <p:ext uri="{BB962C8B-B14F-4D97-AF65-F5344CB8AC3E}">
        <p14:creationId xmlns:p14="http://schemas.microsoft.com/office/powerpoint/2010/main" val="2771169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6858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Limitations of 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905000"/>
            <a:ext cx="7772400" cy="4114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</a:rPr>
              <a:t>Correlation is not causation. </a:t>
            </a:r>
          </a:p>
          <a:p>
            <a:pPr lvl="1" eaLnBrk="1" hangingPunct="1"/>
            <a:r>
              <a:rPr lang="en-US" dirty="0" smtClean="0"/>
              <a:t>Invisible third variables</a:t>
            </a:r>
          </a:p>
          <a:p>
            <a:endParaRPr lang="en-US" dirty="0"/>
          </a:p>
        </p:txBody>
      </p:sp>
      <p:pic>
        <p:nvPicPr>
          <p:cNvPr id="4" name="Picture 4" descr="Nolan_fig05_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3200401"/>
            <a:ext cx="3005984" cy="338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209800" y="3733801"/>
            <a:ext cx="3429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Arial" charset="0"/>
              </a:rPr>
              <a:t>Three Possible Causal Explanations for a Correlation</a:t>
            </a:r>
          </a:p>
        </p:txBody>
      </p:sp>
    </p:spTree>
    <p:extLst>
      <p:ext uri="{BB962C8B-B14F-4D97-AF65-F5344CB8AC3E}">
        <p14:creationId xmlns:p14="http://schemas.microsoft.com/office/powerpoint/2010/main" val="3422081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667000" y="533400"/>
            <a:ext cx="7772400" cy="5334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kern="0" dirty="0">
                <a:solidFill>
                  <a:srgbClr val="800000"/>
                </a:solidFill>
                <a:latin typeface="Helvetica"/>
                <a:ea typeface="+mj-ea"/>
                <a:cs typeface="Helvetica"/>
              </a:rPr>
              <a:t>The Limitations of Correlation, cont.</a:t>
            </a:r>
            <a:endParaRPr lang="en-US" sz="3600" b="1" kern="0" dirty="0">
              <a:solidFill>
                <a:srgbClr val="800000"/>
              </a:solidFill>
              <a:latin typeface="Helvetica"/>
              <a:ea typeface="+mj-ea"/>
              <a:cs typeface="Helvetica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09800" y="1752600"/>
            <a:ext cx="8229600" cy="1371600"/>
          </a:xfrm>
          <a:prstGeom prst="rect">
            <a:avLst/>
          </a:prstGeom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&gt;"/>
              <a:defRPr/>
            </a:pPr>
            <a:r>
              <a:rPr lang="en-US" sz="3200" kern="0" dirty="0">
                <a:solidFill>
                  <a:srgbClr val="000000"/>
                </a:solidFill>
              </a:rPr>
              <a:t>Restricted Range. </a:t>
            </a:r>
          </a:p>
          <a:p>
            <a:r>
              <a:rPr lang="en-US" dirty="0"/>
              <a:t>	</a:t>
            </a:r>
            <a:r>
              <a:rPr lang="en-US" sz="2800" dirty="0">
                <a:solidFill>
                  <a:srgbClr val="3EBD86"/>
                </a:solidFill>
              </a:rPr>
              <a:t>A sample </a:t>
            </a:r>
            <a:r>
              <a:rPr lang="en-US" sz="2800" dirty="0">
                <a:solidFill>
                  <a:srgbClr val="3EBD86"/>
                </a:solidFill>
              </a:rPr>
              <a:t>of boys and girls who </a:t>
            </a:r>
            <a:r>
              <a:rPr lang="en-US" sz="2800" dirty="0">
                <a:solidFill>
                  <a:srgbClr val="3EBD86"/>
                </a:solidFill>
              </a:rPr>
              <a:t>performed in </a:t>
            </a:r>
            <a:r>
              <a:rPr lang="en-US" sz="2800" dirty="0">
                <a:solidFill>
                  <a:srgbClr val="3EBD86"/>
                </a:solidFill>
              </a:rPr>
              <a:t>the top 2% to 3% on standardized </a:t>
            </a:r>
            <a:r>
              <a:rPr lang="en-US" sz="2800" dirty="0">
                <a:solidFill>
                  <a:srgbClr val="3EBD86"/>
                </a:solidFill>
              </a:rPr>
              <a:t>tests - a </a:t>
            </a:r>
            <a:r>
              <a:rPr lang="en-US" sz="2800" dirty="0">
                <a:solidFill>
                  <a:srgbClr val="3EBD86"/>
                </a:solidFill>
              </a:rPr>
              <a:t>much smaller range than the full population from which the researchers could have drawn their </a:t>
            </a:r>
            <a:r>
              <a:rPr lang="en-US" sz="2800" dirty="0">
                <a:solidFill>
                  <a:srgbClr val="3EBD86"/>
                </a:solidFill>
              </a:rPr>
              <a:t>sample.</a:t>
            </a:r>
          </a:p>
        </p:txBody>
      </p:sp>
      <p:pic>
        <p:nvPicPr>
          <p:cNvPr id="7" name="Picture 6" descr="Fig 15-6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4114800"/>
            <a:ext cx="4724400" cy="262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3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667000" y="533400"/>
            <a:ext cx="7772400" cy="5334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kern="0" dirty="0">
                <a:solidFill>
                  <a:srgbClr val="800000"/>
                </a:solidFill>
                <a:latin typeface="Helvetica"/>
                <a:ea typeface="+mj-ea"/>
                <a:cs typeface="Helvetica"/>
              </a:rPr>
              <a:t>The Limitations of Correlation, cont.</a:t>
            </a:r>
            <a:endParaRPr lang="en-US" sz="3600" b="1" kern="0" dirty="0">
              <a:solidFill>
                <a:srgbClr val="800000"/>
              </a:solidFill>
              <a:latin typeface="Helvetica"/>
              <a:ea typeface="+mj-ea"/>
              <a:cs typeface="Helvetica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09800" y="1752600"/>
            <a:ext cx="8229600" cy="1371600"/>
          </a:xfrm>
          <a:prstGeom prst="rect">
            <a:avLst/>
          </a:prstGeom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&gt;"/>
              <a:defRPr/>
            </a:pPr>
            <a:r>
              <a:rPr lang="en-US" sz="3200" kern="0" dirty="0">
                <a:solidFill>
                  <a:srgbClr val="000000"/>
                </a:solidFill>
              </a:rPr>
              <a:t>Restricted Range. </a:t>
            </a:r>
          </a:p>
          <a:p>
            <a:r>
              <a:rPr lang="en-US" dirty="0"/>
              <a:t>	</a:t>
            </a:r>
            <a:r>
              <a:rPr lang="en-US" sz="2800" dirty="0">
                <a:solidFill>
                  <a:srgbClr val="3EBD86"/>
                </a:solidFill>
              </a:rPr>
              <a:t>A sample </a:t>
            </a:r>
            <a:r>
              <a:rPr lang="en-US" sz="2800" dirty="0">
                <a:solidFill>
                  <a:srgbClr val="3EBD86"/>
                </a:solidFill>
              </a:rPr>
              <a:t>of boys and girls who </a:t>
            </a:r>
            <a:r>
              <a:rPr lang="en-US" sz="2800" dirty="0">
                <a:solidFill>
                  <a:srgbClr val="3EBD86"/>
                </a:solidFill>
              </a:rPr>
              <a:t>performed in </a:t>
            </a:r>
            <a:r>
              <a:rPr lang="en-US" sz="2800" dirty="0">
                <a:solidFill>
                  <a:srgbClr val="3EBD86"/>
                </a:solidFill>
              </a:rPr>
              <a:t>the top 2% to 3% on standardized </a:t>
            </a:r>
            <a:r>
              <a:rPr lang="en-US" sz="2800" dirty="0">
                <a:solidFill>
                  <a:srgbClr val="3EBD86"/>
                </a:solidFill>
              </a:rPr>
              <a:t>tests - a </a:t>
            </a:r>
            <a:r>
              <a:rPr lang="en-US" sz="2800" dirty="0">
                <a:solidFill>
                  <a:srgbClr val="3EBD86"/>
                </a:solidFill>
              </a:rPr>
              <a:t>much smaller range than the full population from which the researchers could have drawn their </a:t>
            </a:r>
            <a:r>
              <a:rPr lang="en-US" sz="2800" dirty="0">
                <a:solidFill>
                  <a:srgbClr val="3EBD86"/>
                </a:solidFill>
              </a:rPr>
              <a:t>sample.</a:t>
            </a:r>
          </a:p>
        </p:txBody>
      </p:sp>
      <p:pic>
        <p:nvPicPr>
          <p:cNvPr id="7" name="Picture 6" descr="Fig 15-6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4114800"/>
            <a:ext cx="4724400" cy="262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8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19400" y="533400"/>
            <a:ext cx="7543800" cy="5334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kern="0" dirty="0">
                <a:solidFill>
                  <a:srgbClr val="800000"/>
                </a:solidFill>
                <a:latin typeface="Helvetica"/>
                <a:ea typeface="+mj-ea"/>
                <a:cs typeface="Helvetica"/>
              </a:rPr>
              <a:t>The Limitations of Correlation, cont.</a:t>
            </a:r>
            <a:endParaRPr lang="en-US" sz="3600" b="1" kern="0" dirty="0">
              <a:solidFill>
                <a:srgbClr val="800000"/>
              </a:solidFill>
              <a:latin typeface="Helvetica"/>
              <a:ea typeface="+mj-ea"/>
              <a:cs typeface="Helvetica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09800" y="1752600"/>
            <a:ext cx="8229600" cy="1371600"/>
          </a:xfrm>
          <a:prstGeom prst="rect">
            <a:avLst/>
          </a:prstGeom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&gt;"/>
              <a:defRPr/>
            </a:pPr>
            <a:r>
              <a:rPr lang="en-US" sz="3200" kern="0" dirty="0">
                <a:solidFill>
                  <a:srgbClr val="000000"/>
                </a:solidFill>
              </a:rPr>
              <a:t>The effect of an outlier. </a:t>
            </a:r>
          </a:p>
          <a:p>
            <a:r>
              <a:rPr lang="en-US" dirty="0"/>
              <a:t>	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3EBD86"/>
                </a:solidFill>
              </a:rPr>
              <a:t>One individual who both studies </a:t>
            </a:r>
            <a:r>
              <a:rPr lang="en-US" sz="2800" dirty="0">
                <a:solidFill>
                  <a:srgbClr val="3EBD86"/>
                </a:solidFill>
              </a:rPr>
              <a:t>and uses </a:t>
            </a:r>
            <a:r>
              <a:rPr lang="en-US" sz="2800" dirty="0">
                <a:solidFill>
                  <a:srgbClr val="3EBD86"/>
                </a:solidFill>
              </a:rPr>
              <a:t>her cell phone more than </a:t>
            </a:r>
            <a:r>
              <a:rPr lang="en-US" sz="2800" dirty="0">
                <a:solidFill>
                  <a:srgbClr val="3EBD86"/>
                </a:solidFill>
              </a:rPr>
              <a:t>any other </a:t>
            </a:r>
            <a:r>
              <a:rPr lang="en-US" sz="2800" dirty="0">
                <a:solidFill>
                  <a:srgbClr val="3EBD86"/>
                </a:solidFill>
              </a:rPr>
              <a:t>individual in the sample </a:t>
            </a:r>
            <a:r>
              <a:rPr lang="en-US" sz="2800" dirty="0">
                <a:solidFill>
                  <a:srgbClr val="3EBD86"/>
                </a:solidFill>
              </a:rPr>
              <a:t>changed the correlation from 0.14</a:t>
            </a:r>
            <a:r>
              <a:rPr lang="en-US" sz="2800" dirty="0">
                <a:solidFill>
                  <a:srgbClr val="3EBD86"/>
                </a:solidFill>
              </a:rPr>
              <a:t>, a negative correlation, to 0.39</a:t>
            </a:r>
            <a:r>
              <a:rPr lang="en-US" sz="2800" dirty="0">
                <a:solidFill>
                  <a:srgbClr val="3EBD86"/>
                </a:solidFill>
              </a:rPr>
              <a:t>, a </a:t>
            </a:r>
            <a:r>
              <a:rPr lang="en-US" sz="2800" dirty="0">
                <a:solidFill>
                  <a:srgbClr val="3EBD86"/>
                </a:solidFill>
              </a:rPr>
              <a:t>much stronger and </a:t>
            </a:r>
            <a:r>
              <a:rPr lang="en-US" sz="2800" dirty="0">
                <a:solidFill>
                  <a:srgbClr val="3EBD86"/>
                </a:solidFill>
              </a:rPr>
              <a:t>positive correlation</a:t>
            </a:r>
            <a:r>
              <a:rPr lang="en-US" sz="2800" dirty="0">
                <a:solidFill>
                  <a:srgbClr val="3EBD86"/>
                </a:solidFill>
              </a:rPr>
              <a:t>! </a:t>
            </a:r>
          </a:p>
        </p:txBody>
      </p:sp>
      <p:pic>
        <p:nvPicPr>
          <p:cNvPr id="5" name="Picture 4" descr="Fig 15-8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4038600"/>
            <a:ext cx="5007658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3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819400" y="685800"/>
            <a:ext cx="7391400" cy="685800"/>
          </a:xfrm>
        </p:spPr>
        <p:txBody>
          <a:bodyPr/>
          <a:lstStyle/>
          <a:p>
            <a:pPr eaLnBrk="1" hangingPunct="1"/>
            <a:r>
              <a:rPr lang="en-US" sz="3200">
                <a:latin typeface="Helvetica" pitchFamily="-48" charset="0"/>
                <a:cs typeface="Helvetica" pitchFamily="-48" charset="0"/>
              </a:rPr>
              <a:t>The Pearson Correlation Coefficient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981200"/>
            <a:ext cx="8229600" cy="3733800"/>
          </a:xfrm>
        </p:spPr>
        <p:txBody>
          <a:bodyPr/>
          <a:lstStyle/>
          <a:p>
            <a:r>
              <a:rPr lang="en-US" dirty="0" smtClean="0"/>
              <a:t>A statistic that quantifies a linear relation between two scale variables. </a:t>
            </a:r>
          </a:p>
          <a:p>
            <a:r>
              <a:rPr lang="en-US" dirty="0" smtClean="0"/>
              <a:t>Symbolized by the italic letter </a:t>
            </a:r>
            <a:r>
              <a:rPr lang="en-US" i="1" dirty="0" smtClean="0"/>
              <a:t>r </a:t>
            </a:r>
            <a:r>
              <a:rPr lang="en-US" dirty="0" smtClean="0"/>
              <a:t>when it is a statistic based on sample data.</a:t>
            </a:r>
          </a:p>
          <a:p>
            <a:r>
              <a:rPr lang="en-US" dirty="0" smtClean="0"/>
              <a:t>Symbolized by the italic letter </a:t>
            </a:r>
            <a:r>
              <a:rPr lang="en-US" i="1" dirty="0" smtClean="0"/>
              <a:t>p </a:t>
            </a:r>
            <a:r>
              <a:rPr lang="en-US" dirty="0" smtClean="0"/>
              <a:t>“rho” when it is a population parameter.</a:t>
            </a: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77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762000"/>
            <a:ext cx="7772400" cy="685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Helvetica" pitchFamily="-48" charset="0"/>
                <a:cs typeface="Helvetica" pitchFamily="-48" charset="0"/>
              </a:rPr>
              <a:t>Correlation and </a:t>
            </a:r>
            <a:r>
              <a:rPr lang="en-US" sz="3200" dirty="0"/>
              <a:t>Psychometrics</a:t>
            </a:r>
            <a:endParaRPr lang="en-US" sz="3200" dirty="0">
              <a:latin typeface="Helvetica" pitchFamily="-48" charset="0"/>
              <a:cs typeface="Helvetica" pitchFamily="-4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2057400"/>
            <a:ext cx="7924800" cy="3733800"/>
          </a:xfrm>
        </p:spPr>
        <p:txBody>
          <a:bodyPr/>
          <a:lstStyle/>
          <a:p>
            <a:r>
              <a:rPr lang="en-US" dirty="0" smtClean="0"/>
              <a:t>Psychometrics is used in the development of tests and measures.</a:t>
            </a:r>
          </a:p>
          <a:p>
            <a:r>
              <a:rPr lang="en-US" dirty="0" err="1" smtClean="0"/>
              <a:t>Psychometricians</a:t>
            </a:r>
            <a:r>
              <a:rPr lang="en-US" dirty="0" smtClean="0"/>
              <a:t> use correlation to examine two important aspects of the development of measures—reliability and validity.</a:t>
            </a:r>
          </a:p>
        </p:txBody>
      </p:sp>
    </p:spTree>
    <p:extLst>
      <p:ext uri="{BB962C8B-B14F-4D97-AF65-F5344CB8AC3E}">
        <p14:creationId xmlns:p14="http://schemas.microsoft.com/office/powerpoint/2010/main" val="198894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5257800"/>
            <a:ext cx="2133600" cy="151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447800"/>
            <a:ext cx="8686800" cy="4724400"/>
          </a:xfrm>
        </p:spPr>
        <p:txBody>
          <a:bodyPr/>
          <a:lstStyle/>
          <a:p>
            <a:r>
              <a:rPr lang="en-US" dirty="0" smtClean="0"/>
              <a:t>A reliable measure is one that is consistent. </a:t>
            </a:r>
          </a:p>
          <a:p>
            <a:r>
              <a:rPr lang="en-US" dirty="0" smtClean="0"/>
              <a:t>One particular type of reliability is test–retest reliability.</a:t>
            </a:r>
          </a:p>
          <a:p>
            <a:r>
              <a:rPr lang="en-US" dirty="0" smtClean="0"/>
              <a:t>Correlation is used by </a:t>
            </a:r>
            <a:r>
              <a:rPr lang="en-US" dirty="0" err="1" smtClean="0"/>
              <a:t>psychometricians</a:t>
            </a:r>
            <a:r>
              <a:rPr lang="en-US" dirty="0" smtClean="0"/>
              <a:t> to help professional sports teams assess the reliability of athletic performance, such as how fast a pitcher can throw a baseball.</a:t>
            </a:r>
          </a:p>
          <a:p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609600"/>
            <a:ext cx="7772400" cy="685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Helvetica" pitchFamily="-48" charset="0"/>
                <a:cs typeface="Helvetica" pitchFamily="-48" charset="0"/>
              </a:rPr>
              <a:t>Reliability</a:t>
            </a:r>
          </a:p>
        </p:txBody>
      </p:sp>
    </p:spTree>
    <p:extLst>
      <p:ext uri="{BB962C8B-B14F-4D97-AF65-F5344CB8AC3E}">
        <p14:creationId xmlns:p14="http://schemas.microsoft.com/office/powerpoint/2010/main" val="143562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6858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1752600"/>
            <a:ext cx="7772400" cy="4114800"/>
          </a:xfrm>
        </p:spPr>
        <p:txBody>
          <a:bodyPr/>
          <a:lstStyle/>
          <a:p>
            <a:r>
              <a:rPr lang="en-US" dirty="0" smtClean="0"/>
              <a:t>A valid measure is one that measures what it was designed or intended to measure.</a:t>
            </a:r>
          </a:p>
          <a:p>
            <a:r>
              <a:rPr lang="en-US" dirty="0" smtClean="0"/>
              <a:t>Correlation is used to calculate validity, often by correlating a new measure with existing measures known to assess the variable of interest.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133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67601" y="4191000"/>
            <a:ext cx="232269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371600"/>
            <a:ext cx="8610600" cy="4038600"/>
          </a:xfrm>
        </p:spPr>
        <p:txBody>
          <a:bodyPr/>
          <a:lstStyle/>
          <a:p>
            <a:r>
              <a:rPr lang="en-US" dirty="0" smtClean="0"/>
              <a:t>Correlation can also be used to establish   the validity of a personality test.</a:t>
            </a:r>
          </a:p>
          <a:p>
            <a:r>
              <a:rPr lang="en-US" dirty="0" smtClean="0"/>
              <a:t>Establishing validity is usually much more difficult than establishing reliability. </a:t>
            </a:r>
          </a:p>
          <a:p>
            <a:r>
              <a:rPr lang="en-US" dirty="0" smtClean="0"/>
              <a:t>Most magazines and newspapers never examine the psychometric                       properties of the quizzes                    that they publish.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802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6858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Partial 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600200"/>
            <a:ext cx="8305800" cy="4114800"/>
          </a:xfrm>
        </p:spPr>
        <p:txBody>
          <a:bodyPr/>
          <a:lstStyle/>
          <a:p>
            <a:r>
              <a:rPr lang="en-US" dirty="0" smtClean="0"/>
              <a:t>A technique that quantifies the degree of association between two variables after statistically removing the association of a third variable with both of those two variables.</a:t>
            </a:r>
          </a:p>
          <a:p>
            <a:r>
              <a:rPr lang="en-US" dirty="0" smtClean="0"/>
              <a:t>Allows us to quantify the relation between two variables, controlling for the correlation of each of these variables with a third related variable.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368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ig 15-11.t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3600" y="3505201"/>
            <a:ext cx="3429000" cy="3240593"/>
          </a:xfrm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209800" y="1447800"/>
            <a:ext cx="8458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&gt;"/>
              <a:defRPr/>
            </a:pPr>
            <a:r>
              <a:rPr lang="en-US" sz="3200" kern="0" dirty="0">
                <a:solidFill>
                  <a:srgbClr val="1862B2"/>
                </a:solidFill>
              </a:rPr>
              <a:t>We can assess </a:t>
            </a:r>
            <a:r>
              <a:rPr lang="en-US" sz="3200" kern="0" dirty="0">
                <a:solidFill>
                  <a:srgbClr val="1862B2"/>
                </a:solidFill>
              </a:rPr>
              <a:t>the correlation between </a:t>
            </a:r>
            <a:r>
              <a:rPr lang="en-US" sz="3200" kern="0" dirty="0">
                <a:solidFill>
                  <a:srgbClr val="1862B2"/>
                </a:solidFill>
              </a:rPr>
              <a:t>number of </a:t>
            </a:r>
            <a:r>
              <a:rPr lang="en-US" sz="3200" kern="0" dirty="0">
                <a:solidFill>
                  <a:srgbClr val="1862B2"/>
                </a:solidFill>
              </a:rPr>
              <a:t>absences and exam grade, over </a:t>
            </a:r>
            <a:r>
              <a:rPr lang="en-US" sz="3200" kern="0" dirty="0">
                <a:solidFill>
                  <a:srgbClr val="1862B2"/>
                </a:solidFill>
              </a:rPr>
              <a:t>and above </a:t>
            </a:r>
            <a:r>
              <a:rPr lang="en-US" sz="3200" kern="0" dirty="0">
                <a:solidFill>
                  <a:srgbClr val="1862B2"/>
                </a:solidFill>
              </a:rPr>
              <a:t>the correlation of percentage </a:t>
            </a:r>
            <a:r>
              <a:rPr lang="en-US" sz="3200" kern="0" dirty="0">
                <a:solidFill>
                  <a:srgbClr val="1862B2"/>
                </a:solidFill>
              </a:rPr>
              <a:t>of completed </a:t>
            </a:r>
            <a:r>
              <a:rPr lang="en-US" sz="3200" kern="0" dirty="0">
                <a:solidFill>
                  <a:srgbClr val="1862B2"/>
                </a:solidFill>
              </a:rPr>
              <a:t>homework assignments </a:t>
            </a:r>
            <a:r>
              <a:rPr lang="en-US" sz="3200" kern="0" dirty="0">
                <a:solidFill>
                  <a:srgbClr val="1862B2"/>
                </a:solidFill>
              </a:rPr>
              <a:t>with these </a:t>
            </a:r>
            <a:r>
              <a:rPr lang="en-US" sz="3200" kern="0" dirty="0">
                <a:solidFill>
                  <a:srgbClr val="1862B2"/>
                </a:solidFill>
              </a:rPr>
              <a:t>variables</a:t>
            </a:r>
            <a:r>
              <a:rPr lang="en-US" sz="3200" kern="0" dirty="0">
                <a:solidFill>
                  <a:srgbClr val="1862B2"/>
                </a:solidFill>
              </a:rPr>
              <a:t>.</a:t>
            </a:r>
            <a:endParaRPr lang="en-US" sz="3200" kern="0" dirty="0">
              <a:solidFill>
                <a:srgbClr val="1862B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844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493</Words>
  <Application>Microsoft Office PowerPoint</Application>
  <PresentationFormat>Widescreen</PresentationFormat>
  <Paragraphs>69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Geneva</vt:lpstr>
      <vt:lpstr>Helvetica</vt:lpstr>
      <vt:lpstr>Lucida Grande</vt:lpstr>
      <vt:lpstr>Office Theme</vt:lpstr>
      <vt:lpstr>Correlation</vt:lpstr>
      <vt:lpstr>Correlation Coefficient</vt:lpstr>
      <vt:lpstr>Positive Correlation</vt:lpstr>
      <vt:lpstr>Negative Correlation</vt:lpstr>
      <vt:lpstr>PowerPoint Presentation</vt:lpstr>
      <vt:lpstr>Correlation coefficient</vt:lpstr>
      <vt:lpstr>What do you think have a guess</vt:lpstr>
      <vt:lpstr>Answers</vt:lpstr>
      <vt:lpstr>The Limitations of Correlation</vt:lpstr>
      <vt:lpstr>PowerPoint Presentation</vt:lpstr>
      <vt:lpstr>PowerPoint Presentation</vt:lpstr>
      <vt:lpstr>PowerPoint Presentation</vt:lpstr>
      <vt:lpstr>The Pearson Correlation Coefficient</vt:lpstr>
      <vt:lpstr>Correlation and Psychometrics</vt:lpstr>
      <vt:lpstr>Reliability</vt:lpstr>
      <vt:lpstr>Validity</vt:lpstr>
      <vt:lpstr>PowerPoint Presentation</vt:lpstr>
      <vt:lpstr>Partial Correlation</vt:lpstr>
      <vt:lpstr>PowerPoint Presentation</vt:lpstr>
    </vt:vector>
  </TitlesOfParts>
  <Company>Mount Kelly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Correlation</dc:title>
  <dc:creator>Stanyer, Richard  (Staff)</dc:creator>
  <cp:lastModifiedBy>Stanyer, Richard  (Staff)</cp:lastModifiedBy>
  <cp:revision>1</cp:revision>
  <dcterms:created xsi:type="dcterms:W3CDTF">2017-01-29T22:51:14Z</dcterms:created>
  <dcterms:modified xsi:type="dcterms:W3CDTF">2017-01-29T22:59:02Z</dcterms:modified>
</cp:coreProperties>
</file>