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0" autoAdjust="0"/>
    <p:restoredTop sz="94660"/>
  </p:normalViewPr>
  <p:slideViewPr>
    <p:cSldViewPr snapToGrid="0">
      <p:cViewPr varScale="1">
        <p:scale>
          <a:sx n="46" d="100"/>
          <a:sy n="46" d="100"/>
        </p:scale>
        <p:origin x="76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7AC8A7D-FB29-4585-B3F9-A7236EB0CA3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195584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AC8A7D-FB29-4585-B3F9-A7236EB0CA3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4019174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AC8A7D-FB29-4585-B3F9-A7236EB0CA3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643839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7AC8A7D-FB29-4585-B3F9-A7236EB0CA37}"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355737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7AC8A7D-FB29-4585-B3F9-A7236EB0CA37}" type="datetimeFigureOut">
              <a:rPr lang="en-GB" smtClean="0"/>
              <a:t>24/01/2019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381884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7AC8A7D-FB29-4585-B3F9-A7236EB0CA37}" type="datetimeFigureOut">
              <a:rPr lang="en-GB" smtClean="0"/>
              <a:t>24/01/2019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19905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AC8A7D-FB29-4585-B3F9-A7236EB0CA37}" type="datetimeFigureOut">
              <a:rPr lang="en-GB" smtClean="0"/>
              <a:t>24/01/2019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904443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AC8A7D-FB29-4585-B3F9-A7236EB0CA37}"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1223179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AC8A7D-FB29-4585-B3F9-A7236EB0CA37}"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549034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AC8A7D-FB29-4585-B3F9-A7236EB0CA3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567260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AC8A7D-FB29-4585-B3F9-A7236EB0CA3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AEF3C-AB54-4057-BE04-4340DC7896FC}" type="slidenum">
              <a:rPr lang="en-GB" smtClean="0"/>
              <a:t>‹#›</a:t>
            </a:fld>
            <a:endParaRPr lang="en-GB"/>
          </a:p>
        </p:txBody>
      </p:sp>
    </p:spTree>
    <p:extLst>
      <p:ext uri="{BB962C8B-B14F-4D97-AF65-F5344CB8AC3E}">
        <p14:creationId xmlns:p14="http://schemas.microsoft.com/office/powerpoint/2010/main" val="3152986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AC8A7D-FB29-4585-B3F9-A7236EB0CA37}" type="datetimeFigureOut">
              <a:rPr lang="en-GB" smtClean="0"/>
              <a:t>24/01/2019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AEF3C-AB54-4057-BE04-4340DC7896FC}" type="slidenum">
              <a:rPr lang="en-GB" smtClean="0"/>
              <a:t>‹#›</a:t>
            </a:fld>
            <a:endParaRPr lang="en-GB"/>
          </a:p>
        </p:txBody>
      </p:sp>
    </p:spTree>
    <p:extLst>
      <p:ext uri="{BB962C8B-B14F-4D97-AF65-F5344CB8AC3E}">
        <p14:creationId xmlns:p14="http://schemas.microsoft.com/office/powerpoint/2010/main" val="2272786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gxoWUL0eqg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GB" sz="3600" dirty="0"/>
              <a:t>Factors affecting attraction in romantic relationships</a:t>
            </a:r>
            <a:r>
              <a:rPr lang="en-GB" sz="3600" dirty="0" smtClean="0"/>
              <a:t>:</a:t>
            </a:r>
            <a:endParaRPr lang="en-GB" sz="3600" dirty="0"/>
          </a:p>
        </p:txBody>
      </p:sp>
      <p:sp>
        <p:nvSpPr>
          <p:cNvPr id="3" name="Content Placeholder 2"/>
          <p:cNvSpPr>
            <a:spLocks noGrp="1"/>
          </p:cNvSpPr>
          <p:nvPr>
            <p:ph idx="1"/>
          </p:nvPr>
        </p:nvSpPr>
        <p:spPr/>
        <p:txBody>
          <a:bodyPr/>
          <a:lstStyle/>
          <a:p>
            <a:r>
              <a:rPr lang="en-GB" dirty="0"/>
              <a:t>self-disclosure; </a:t>
            </a:r>
            <a:endParaRPr lang="en-GB" dirty="0" smtClean="0"/>
          </a:p>
          <a:p>
            <a:r>
              <a:rPr lang="en-GB" dirty="0" smtClean="0"/>
              <a:t>physical attractiveness,</a:t>
            </a:r>
          </a:p>
          <a:p>
            <a:pPr lvl="1"/>
            <a:r>
              <a:rPr lang="en-GB" dirty="0" smtClean="0"/>
              <a:t>including </a:t>
            </a:r>
            <a:r>
              <a:rPr lang="en-GB" dirty="0"/>
              <a:t>the matching hypothesis; </a:t>
            </a:r>
          </a:p>
          <a:p>
            <a:pPr lvl="2"/>
            <a:r>
              <a:rPr lang="en-GB" dirty="0" smtClean="0"/>
              <a:t>filter </a:t>
            </a:r>
            <a:r>
              <a:rPr lang="en-GB" dirty="0"/>
              <a:t>theory, </a:t>
            </a:r>
            <a:endParaRPr lang="en-GB" dirty="0" smtClean="0"/>
          </a:p>
          <a:p>
            <a:pPr lvl="3"/>
            <a:r>
              <a:rPr lang="en-GB" dirty="0" smtClean="0"/>
              <a:t>Proximity</a:t>
            </a:r>
          </a:p>
          <a:p>
            <a:pPr lvl="3"/>
            <a:r>
              <a:rPr lang="en-GB" dirty="0" smtClean="0"/>
              <a:t>including </a:t>
            </a:r>
            <a:r>
              <a:rPr lang="en-GB" dirty="0"/>
              <a:t>social demography, </a:t>
            </a:r>
            <a:endParaRPr lang="en-GB" dirty="0" smtClean="0"/>
          </a:p>
          <a:p>
            <a:pPr lvl="3"/>
            <a:r>
              <a:rPr lang="en-GB" dirty="0" smtClean="0"/>
              <a:t>similarity </a:t>
            </a:r>
            <a:r>
              <a:rPr lang="en-GB" dirty="0"/>
              <a:t>in attitudes and </a:t>
            </a:r>
            <a:endParaRPr lang="en-GB" dirty="0" smtClean="0"/>
          </a:p>
          <a:p>
            <a:pPr lvl="3"/>
            <a:r>
              <a:rPr lang="en-GB" dirty="0" smtClean="0"/>
              <a:t>complementarity</a:t>
            </a:r>
            <a:r>
              <a:rPr lang="en-GB" dirty="0"/>
              <a:t>.</a:t>
            </a:r>
          </a:p>
        </p:txBody>
      </p:sp>
    </p:spTree>
    <p:extLst>
      <p:ext uri="{BB962C8B-B14F-4D97-AF65-F5344CB8AC3E}">
        <p14:creationId xmlns:p14="http://schemas.microsoft.com/office/powerpoint/2010/main" val="1691642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self-disclosure</a:t>
            </a:r>
          </a:p>
        </p:txBody>
      </p:sp>
      <p:sp>
        <p:nvSpPr>
          <p:cNvPr id="3" name="Content Placeholder 2"/>
          <p:cNvSpPr>
            <a:spLocks noGrp="1"/>
          </p:cNvSpPr>
          <p:nvPr>
            <p:ph idx="1"/>
          </p:nvPr>
        </p:nvSpPr>
        <p:spPr/>
        <p:txBody>
          <a:bodyPr/>
          <a:lstStyle/>
          <a:p>
            <a:r>
              <a:rPr lang="en-GB" dirty="0" smtClean="0"/>
              <a:t>We reveal more to people we like.</a:t>
            </a:r>
          </a:p>
          <a:p>
            <a:r>
              <a:rPr lang="en-GB" dirty="0" smtClean="0"/>
              <a:t>We like people who reveal more about themselves</a:t>
            </a:r>
          </a:p>
          <a:p>
            <a:r>
              <a:rPr lang="en-GB" dirty="0" smtClean="0"/>
              <a:t>Happens when trust has been established.</a:t>
            </a:r>
            <a:endParaRPr lang="en-GB" dirty="0"/>
          </a:p>
        </p:txBody>
      </p:sp>
    </p:spTree>
    <p:extLst>
      <p:ext uri="{BB962C8B-B14F-4D97-AF65-F5344CB8AC3E}">
        <p14:creationId xmlns:p14="http://schemas.microsoft.com/office/powerpoint/2010/main" val="2935799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that effect</a:t>
            </a:r>
            <a:endParaRPr lang="en-GB" dirty="0"/>
          </a:p>
        </p:txBody>
      </p:sp>
      <p:sp>
        <p:nvSpPr>
          <p:cNvPr id="3" name="Content Placeholder 2"/>
          <p:cNvSpPr>
            <a:spLocks noGrp="1"/>
          </p:cNvSpPr>
          <p:nvPr>
            <p:ph idx="1"/>
          </p:nvPr>
        </p:nvSpPr>
        <p:spPr/>
        <p:txBody>
          <a:bodyPr/>
          <a:lstStyle/>
          <a:p>
            <a:r>
              <a:rPr lang="en-GB" dirty="0" smtClean="0"/>
              <a:t>Appropriateness – lack of social skills. You have to be sensitive the social norms.</a:t>
            </a:r>
          </a:p>
          <a:p>
            <a:r>
              <a:rPr lang="en-GB" dirty="0" smtClean="0"/>
              <a:t>Attributions for disclosure (why they are doing it). Better the person being disclosed to feels that it is intimate and not something everybody knows.</a:t>
            </a:r>
          </a:p>
          <a:p>
            <a:r>
              <a:rPr lang="en-GB" dirty="0" smtClean="0"/>
              <a:t>Gender differences: less appropriate by males but this may make females feel more special. Males may be awkward and feel threatened if female discloses too much as they are not used to it.</a:t>
            </a:r>
            <a:endParaRPr lang="en-GB" dirty="0"/>
          </a:p>
        </p:txBody>
      </p:sp>
    </p:spTree>
    <p:extLst>
      <p:ext uri="{BB962C8B-B14F-4D97-AF65-F5344CB8AC3E}">
        <p14:creationId xmlns:p14="http://schemas.microsoft.com/office/powerpoint/2010/main" val="30073502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Klienke</a:t>
            </a:r>
            <a:endParaRPr lang="en-GB" dirty="0"/>
          </a:p>
        </p:txBody>
      </p:sp>
      <p:sp>
        <p:nvSpPr>
          <p:cNvPr id="3" name="Content Placeholder 2"/>
          <p:cNvSpPr>
            <a:spLocks noGrp="1"/>
          </p:cNvSpPr>
          <p:nvPr>
            <p:ph idx="1"/>
          </p:nvPr>
        </p:nvSpPr>
        <p:spPr/>
        <p:txBody>
          <a:bodyPr/>
          <a:lstStyle/>
          <a:p>
            <a:r>
              <a:rPr lang="en-GB" dirty="0" smtClean="0"/>
              <a:t>Found that if the perception of the self disclosure was selective then the individuals were more attractive.</a:t>
            </a:r>
          </a:p>
          <a:p>
            <a:endParaRPr lang="en-GB" dirty="0"/>
          </a:p>
          <a:p>
            <a:r>
              <a:rPr lang="en-GB" dirty="0" err="1" smtClean="0"/>
              <a:t>Wortman</a:t>
            </a:r>
            <a:r>
              <a:rPr lang="en-GB" dirty="0" smtClean="0"/>
              <a:t> et al. Found similar results and that those being disclosed to felt trusted and admired and so rated the person disclosing higher.</a:t>
            </a:r>
          </a:p>
          <a:p>
            <a:endParaRPr lang="en-GB" dirty="0"/>
          </a:p>
          <a:p>
            <a:r>
              <a:rPr lang="en-GB" dirty="0" smtClean="0"/>
              <a:t>More research on page 73 and 74</a:t>
            </a:r>
            <a:endParaRPr lang="en-GB" dirty="0"/>
          </a:p>
        </p:txBody>
      </p:sp>
    </p:spTree>
    <p:extLst>
      <p:ext uri="{BB962C8B-B14F-4D97-AF65-F5344CB8AC3E}">
        <p14:creationId xmlns:p14="http://schemas.microsoft.com/office/powerpoint/2010/main" val="1919473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lstStyle/>
          <a:p>
            <a:r>
              <a:rPr lang="en-GB" dirty="0" smtClean="0"/>
              <a:t>Friendship and romantic relationships not distinguished.</a:t>
            </a:r>
          </a:p>
          <a:p>
            <a:r>
              <a:rPr lang="en-GB" dirty="0" smtClean="0"/>
              <a:t>Is this the only thing – probably not.</a:t>
            </a:r>
          </a:p>
          <a:p>
            <a:r>
              <a:rPr lang="en-GB" dirty="0" smtClean="0"/>
              <a:t>Personality may come into this (Individual differences) some people like to know more about their partners or are better at giving out information. The opposite can also be true.</a:t>
            </a:r>
            <a:endParaRPr lang="en-GB" dirty="0"/>
          </a:p>
        </p:txBody>
      </p:sp>
    </p:spTree>
    <p:extLst>
      <p:ext uri="{BB962C8B-B14F-4D97-AF65-F5344CB8AC3E}">
        <p14:creationId xmlns:p14="http://schemas.microsoft.com/office/powerpoint/2010/main" val="13197733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Physical </a:t>
            </a:r>
            <a:r>
              <a:rPr lang="en-GB" dirty="0"/>
              <a:t>attractiveness</a:t>
            </a:r>
          </a:p>
        </p:txBody>
      </p:sp>
      <p:sp>
        <p:nvSpPr>
          <p:cNvPr id="3" name="Content Placeholder 2"/>
          <p:cNvSpPr>
            <a:spLocks noGrp="1"/>
          </p:cNvSpPr>
          <p:nvPr>
            <p:ph idx="1"/>
          </p:nvPr>
        </p:nvSpPr>
        <p:spPr/>
        <p:txBody>
          <a:bodyPr/>
          <a:lstStyle/>
          <a:p>
            <a:r>
              <a:rPr lang="en-GB" dirty="0" smtClean="0"/>
              <a:t>More </a:t>
            </a:r>
            <a:r>
              <a:rPr lang="en-GB" smtClean="0"/>
              <a:t>important to </a:t>
            </a:r>
            <a:r>
              <a:rPr lang="en-GB" dirty="0" smtClean="0"/>
              <a:t>males than females. Why?</a:t>
            </a:r>
          </a:p>
          <a:p>
            <a:r>
              <a:rPr lang="en-GB" dirty="0" smtClean="0"/>
              <a:t>The Halo effect -  your attractive therefore you are trustworthy optimistic and sociable.</a:t>
            </a:r>
          </a:p>
          <a:p>
            <a:r>
              <a:rPr lang="en-GB" dirty="0" smtClean="0"/>
              <a:t>As discussed previously. Women may want a muscular man but they may also choose an older man as they have proven resource richness. Men want physical indicators of fertility </a:t>
            </a:r>
            <a:r>
              <a:rPr lang="en-GB" dirty="0" err="1" smtClean="0"/>
              <a:t>eg</a:t>
            </a:r>
            <a:r>
              <a:rPr lang="en-GB" dirty="0" smtClean="0"/>
              <a:t>: healthy, youthful good hair?</a:t>
            </a:r>
          </a:p>
          <a:p>
            <a:r>
              <a:rPr lang="en-GB" dirty="0" smtClean="0"/>
              <a:t>However this has changed over time, cultures, age.</a:t>
            </a:r>
            <a:endParaRPr lang="en-GB" dirty="0"/>
          </a:p>
        </p:txBody>
      </p:sp>
      <p:pic>
        <p:nvPicPr>
          <p:cNvPr id="4" name="Picture 3"/>
          <p:cNvPicPr>
            <a:picLocks noChangeAspect="1"/>
          </p:cNvPicPr>
          <p:nvPr/>
        </p:nvPicPr>
        <p:blipFill>
          <a:blip r:embed="rId2"/>
          <a:stretch>
            <a:fillRect/>
          </a:stretch>
        </p:blipFill>
        <p:spPr>
          <a:xfrm>
            <a:off x="9530366" y="4529328"/>
            <a:ext cx="1415670" cy="2134176"/>
          </a:xfrm>
          <a:prstGeom prst="rect">
            <a:avLst/>
          </a:prstGeom>
        </p:spPr>
      </p:pic>
    </p:spTree>
    <p:extLst>
      <p:ext uri="{BB962C8B-B14F-4D97-AF65-F5344CB8AC3E}">
        <p14:creationId xmlns:p14="http://schemas.microsoft.com/office/powerpoint/2010/main" val="256298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matching Hypothesis</a:t>
            </a:r>
            <a:endParaRPr lang="en-GB" dirty="0"/>
          </a:p>
        </p:txBody>
      </p:sp>
      <p:sp>
        <p:nvSpPr>
          <p:cNvPr id="3" name="Content Placeholder 2"/>
          <p:cNvSpPr>
            <a:spLocks noGrp="1"/>
          </p:cNvSpPr>
          <p:nvPr>
            <p:ph idx="1"/>
          </p:nvPr>
        </p:nvSpPr>
        <p:spPr/>
        <p:txBody>
          <a:bodyPr/>
          <a:lstStyle/>
          <a:p>
            <a:r>
              <a:rPr lang="en-GB" dirty="0" smtClean="0"/>
              <a:t>Perceived equity. </a:t>
            </a:r>
          </a:p>
          <a:p>
            <a:r>
              <a:rPr lang="en-GB" dirty="0" smtClean="0"/>
              <a:t>If they are much more attractive they will terminate the relationship.</a:t>
            </a:r>
          </a:p>
          <a:p>
            <a:r>
              <a:rPr lang="en-GB" dirty="0" smtClean="0">
                <a:hlinkClick r:id="rId2"/>
              </a:rPr>
              <a:t>Attraction the matching phenomenon </a:t>
            </a:r>
            <a:endParaRPr lang="en-GB" dirty="0"/>
          </a:p>
        </p:txBody>
      </p:sp>
    </p:spTree>
    <p:extLst>
      <p:ext uri="{BB962C8B-B14F-4D97-AF65-F5344CB8AC3E}">
        <p14:creationId xmlns:p14="http://schemas.microsoft.com/office/powerpoint/2010/main" val="49243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Filter Theory</a:t>
            </a:r>
            <a:endParaRPr lang="en-GB" dirty="0"/>
          </a:p>
        </p:txBody>
      </p:sp>
      <p:sp>
        <p:nvSpPr>
          <p:cNvPr id="3" name="Content Placeholder 2"/>
          <p:cNvSpPr>
            <a:spLocks noGrp="1"/>
          </p:cNvSpPr>
          <p:nvPr>
            <p:ph idx="1"/>
          </p:nvPr>
        </p:nvSpPr>
        <p:spPr/>
        <p:txBody>
          <a:bodyPr>
            <a:normAutofit/>
          </a:bodyPr>
          <a:lstStyle/>
          <a:p>
            <a:r>
              <a:rPr lang="en-GB" dirty="0" err="1"/>
              <a:t>Kerckhoff</a:t>
            </a:r>
            <a:r>
              <a:rPr lang="en-GB" dirty="0"/>
              <a:t> and Davis (1962)</a:t>
            </a:r>
          </a:p>
          <a:p>
            <a:r>
              <a:rPr lang="en-GB" dirty="0"/>
              <a:t>Model proposes that relationships </a:t>
            </a:r>
            <a:r>
              <a:rPr lang="en-GB" dirty="0" smtClean="0"/>
              <a:t>develop through </a:t>
            </a:r>
            <a:r>
              <a:rPr lang="en-GB" dirty="0"/>
              <a:t>different filters - different factors are important at different times</a:t>
            </a:r>
          </a:p>
          <a:p>
            <a:endParaRPr lang="en-GB" dirty="0"/>
          </a:p>
          <a:p>
            <a:r>
              <a:rPr lang="en-GB" dirty="0"/>
              <a:t>Potential partners are filtered so that the ‘field </a:t>
            </a:r>
            <a:r>
              <a:rPr lang="en-GB" dirty="0" smtClean="0"/>
              <a:t>of </a:t>
            </a:r>
            <a:r>
              <a:rPr lang="en-GB" dirty="0" err="1" smtClean="0"/>
              <a:t>availables</a:t>
            </a:r>
            <a:r>
              <a:rPr lang="en-GB" dirty="0"/>
              <a:t>’ is narrowed down to a relatively small field of desirables - those we consider potential partners.</a:t>
            </a:r>
          </a:p>
          <a:p>
            <a:endParaRPr lang="en-GB" dirty="0"/>
          </a:p>
        </p:txBody>
      </p:sp>
    </p:spTree>
    <p:extLst>
      <p:ext uri="{BB962C8B-B14F-4D97-AF65-F5344CB8AC3E}">
        <p14:creationId xmlns:p14="http://schemas.microsoft.com/office/powerpoint/2010/main" val="2873796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Proximity </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Proximity </a:t>
            </a:r>
            <a:r>
              <a:rPr lang="en-GB" dirty="0"/>
              <a:t>is the most obvious filter:</a:t>
            </a:r>
          </a:p>
          <a:p>
            <a:endParaRPr lang="en-GB" dirty="0"/>
          </a:p>
          <a:p>
            <a:pPr marL="0" indent="0">
              <a:buNone/>
            </a:pPr>
            <a:r>
              <a:rPr lang="en-GB" dirty="0" err="1"/>
              <a:t>Festinger</a:t>
            </a:r>
            <a:r>
              <a:rPr lang="en-GB" dirty="0"/>
              <a:t> et al. (1950) friendship patterns among retired, married servicemen and their wives living in two quite different halls of residence while studying at Massachusetts Institute of Technology were observed. Two findings soon became apparent:</a:t>
            </a:r>
          </a:p>
          <a:p>
            <a:endParaRPr lang="en-GB" dirty="0"/>
          </a:p>
          <a:p>
            <a:pPr marL="0" indent="0">
              <a:buNone/>
            </a:pPr>
            <a:r>
              <a:rPr lang="en-GB" dirty="0"/>
              <a:t>•	people became friendly with those who were in neighbouring rooms, and those friendships were deepest</a:t>
            </a:r>
          </a:p>
          <a:p>
            <a:pPr marL="0" indent="0">
              <a:buNone/>
            </a:pPr>
            <a:r>
              <a:rPr lang="en-GB" dirty="0"/>
              <a:t>	</a:t>
            </a:r>
          </a:p>
          <a:p>
            <a:pPr marL="0" indent="0">
              <a:buNone/>
            </a:pPr>
            <a:r>
              <a:rPr lang="en-GB" dirty="0"/>
              <a:t>•	people living in the more central positions, nearest to the communal rooms and stairwells, had a wider circle of friends than those living furthest down the hall.</a:t>
            </a:r>
          </a:p>
          <a:p>
            <a:endParaRPr lang="en-GB" dirty="0"/>
          </a:p>
          <a:p>
            <a:endParaRPr lang="en-GB" dirty="0"/>
          </a:p>
        </p:txBody>
      </p:sp>
    </p:spTree>
    <p:extLst>
      <p:ext uri="{BB962C8B-B14F-4D97-AF65-F5344CB8AC3E}">
        <p14:creationId xmlns:p14="http://schemas.microsoft.com/office/powerpoint/2010/main" val="4007742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Similarity </a:t>
            </a:r>
            <a:endParaRPr lang="en-GB" dirty="0"/>
          </a:p>
        </p:txBody>
      </p:sp>
      <p:sp>
        <p:nvSpPr>
          <p:cNvPr id="3" name="Content Placeholder 2"/>
          <p:cNvSpPr>
            <a:spLocks noGrp="1"/>
          </p:cNvSpPr>
          <p:nvPr>
            <p:ph idx="1"/>
          </p:nvPr>
        </p:nvSpPr>
        <p:spPr/>
        <p:txBody>
          <a:bodyPr>
            <a:normAutofit/>
          </a:bodyPr>
          <a:lstStyle/>
          <a:p>
            <a:r>
              <a:rPr lang="en-GB" dirty="0" smtClean="0"/>
              <a:t>Social </a:t>
            </a:r>
            <a:r>
              <a:rPr lang="en-GB" dirty="0"/>
              <a:t>and/or cultural similarity is also thought to narrow down our ‘field of </a:t>
            </a:r>
            <a:r>
              <a:rPr lang="en-GB" dirty="0" err="1"/>
              <a:t>eligibles</a:t>
            </a:r>
            <a:r>
              <a:rPr lang="en-GB" dirty="0"/>
              <a:t>’.</a:t>
            </a:r>
          </a:p>
          <a:p>
            <a:pPr marL="0" indent="0">
              <a:buNone/>
            </a:pPr>
            <a:r>
              <a:rPr lang="en-GB" dirty="0" smtClean="0"/>
              <a:t>Newcomb </a:t>
            </a:r>
            <a:r>
              <a:rPr lang="en-GB" dirty="0"/>
              <a:t>(1961)</a:t>
            </a:r>
          </a:p>
          <a:p>
            <a:r>
              <a:rPr lang="en-GB" dirty="0" smtClean="0"/>
              <a:t>Randomly </a:t>
            </a:r>
            <a:r>
              <a:rPr lang="en-GB" dirty="0"/>
              <a:t>allocated a group of 17 male students to share rooms in a </a:t>
            </a:r>
            <a:r>
              <a:rPr lang="en-GB" dirty="0" smtClean="0"/>
              <a:t>boarding house </a:t>
            </a:r>
            <a:r>
              <a:rPr lang="en-GB" dirty="0"/>
              <a:t>while they were studying at Michigan University. At the end of the year 58% of those paired with room-mate with similar attitudes formed friendships as opposed to friendships between 25% of those with dissimilar room-mates. </a:t>
            </a:r>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758132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Complementary</a:t>
            </a:r>
            <a:endParaRPr lang="en-GB" dirty="0"/>
          </a:p>
        </p:txBody>
      </p:sp>
      <p:sp>
        <p:nvSpPr>
          <p:cNvPr id="3" name="Content Placeholder 2"/>
          <p:cNvSpPr>
            <a:spLocks noGrp="1"/>
          </p:cNvSpPr>
          <p:nvPr>
            <p:ph idx="1"/>
          </p:nvPr>
        </p:nvSpPr>
        <p:spPr/>
        <p:txBody>
          <a:bodyPr/>
          <a:lstStyle/>
          <a:p>
            <a:r>
              <a:rPr lang="en-GB" dirty="0" smtClean="0"/>
              <a:t>Potential partners meet each others needs, especially emotional ones.</a:t>
            </a:r>
          </a:p>
          <a:p>
            <a:r>
              <a:rPr lang="en-GB" dirty="0" smtClean="0"/>
              <a:t>Seen as the most important towards a long term relationship.</a:t>
            </a:r>
            <a:endParaRPr lang="en-GB" dirty="0"/>
          </a:p>
        </p:txBody>
      </p:sp>
    </p:spTree>
    <p:extLst>
      <p:ext uri="{BB962C8B-B14F-4D97-AF65-F5344CB8AC3E}">
        <p14:creationId xmlns:p14="http://schemas.microsoft.com/office/powerpoint/2010/main" val="2643472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Physical attractiveness</a:t>
            </a:r>
            <a:br>
              <a:rPr lang="en-GB" dirty="0"/>
            </a:br>
            <a:endParaRPr lang="en-GB" dirty="0"/>
          </a:p>
        </p:txBody>
      </p:sp>
      <p:sp>
        <p:nvSpPr>
          <p:cNvPr id="3" name="Content Placeholder 2"/>
          <p:cNvSpPr>
            <a:spLocks noGrp="1"/>
          </p:cNvSpPr>
          <p:nvPr>
            <p:ph idx="1"/>
          </p:nvPr>
        </p:nvSpPr>
        <p:spPr/>
        <p:txBody>
          <a:bodyPr>
            <a:normAutofit fontScale="70000" lnSpcReduction="20000"/>
          </a:bodyPr>
          <a:lstStyle/>
          <a:p>
            <a:r>
              <a:rPr lang="en-GB" dirty="0" err="1" smtClean="0"/>
              <a:t>Walster</a:t>
            </a:r>
            <a:r>
              <a:rPr lang="en-GB" dirty="0" smtClean="0"/>
              <a:t> </a:t>
            </a:r>
            <a:r>
              <a:rPr lang="en-GB" dirty="0"/>
              <a:t>and </a:t>
            </a:r>
            <a:r>
              <a:rPr lang="en-GB" dirty="0" err="1"/>
              <a:t>Berscheid's</a:t>
            </a:r>
            <a:r>
              <a:rPr lang="en-GB" dirty="0"/>
              <a:t> 'computer dance' experiment</a:t>
            </a:r>
          </a:p>
          <a:p>
            <a:pPr marL="0" indent="0">
              <a:buNone/>
            </a:pPr>
            <a:r>
              <a:rPr lang="en-GB" dirty="0" smtClean="0"/>
              <a:t>A </a:t>
            </a:r>
            <a:r>
              <a:rPr lang="en-GB" dirty="0"/>
              <a:t>computer dance was advertised during </a:t>
            </a:r>
            <a:r>
              <a:rPr lang="en-GB" dirty="0" err="1"/>
              <a:t>freshers</a:t>
            </a:r>
            <a:r>
              <a:rPr lang="en-GB" dirty="0"/>
              <a:t> week at a college.</a:t>
            </a:r>
          </a:p>
          <a:p>
            <a:pPr lvl="1"/>
            <a:r>
              <a:rPr lang="en-GB" dirty="0" smtClean="0"/>
              <a:t> </a:t>
            </a:r>
            <a:r>
              <a:rPr lang="en-GB" dirty="0"/>
              <a:t>A total of 752 males and females attended for just $1.00.</a:t>
            </a:r>
          </a:p>
          <a:p>
            <a:pPr lvl="1"/>
            <a:r>
              <a:rPr lang="en-GB" dirty="0" smtClean="0"/>
              <a:t> </a:t>
            </a:r>
            <a:r>
              <a:rPr lang="en-GB" dirty="0"/>
              <a:t>Each student was independently assessed by judges for attractiveness when they signed up.</a:t>
            </a:r>
          </a:p>
          <a:p>
            <a:pPr lvl="1"/>
            <a:r>
              <a:rPr lang="en-GB" dirty="0" smtClean="0"/>
              <a:t> </a:t>
            </a:r>
            <a:r>
              <a:rPr lang="en-GB" dirty="0"/>
              <a:t>Students were then randomly paired by a computer (except no man went with a taller woman).</a:t>
            </a:r>
          </a:p>
          <a:p>
            <a:pPr lvl="1"/>
            <a:r>
              <a:rPr lang="en-GB" dirty="0" smtClean="0"/>
              <a:t> </a:t>
            </a:r>
            <a:r>
              <a:rPr lang="en-GB" dirty="0"/>
              <a:t>During the dance and again 2 days later students completed questionnaires about the dance and their dates.</a:t>
            </a:r>
          </a:p>
          <a:p>
            <a:endParaRPr lang="en-GB" dirty="0"/>
          </a:p>
          <a:p>
            <a:pPr marL="0" indent="0">
              <a:buNone/>
            </a:pPr>
            <a:r>
              <a:rPr lang="en-GB" dirty="0"/>
              <a:t>Result</a:t>
            </a:r>
          </a:p>
          <a:p>
            <a:r>
              <a:rPr lang="en-GB" dirty="0" smtClean="0"/>
              <a:t>That </a:t>
            </a:r>
            <a:r>
              <a:rPr lang="en-GB" dirty="0"/>
              <a:t>physical attractiveness was the most important factor in liking.</a:t>
            </a:r>
          </a:p>
          <a:p>
            <a:r>
              <a:rPr lang="en-GB" dirty="0" smtClean="0"/>
              <a:t>The </a:t>
            </a:r>
            <a:r>
              <a:rPr lang="en-GB" dirty="0"/>
              <a:t>most physically attractive students were liked more by their dance partners.</a:t>
            </a:r>
          </a:p>
          <a:p>
            <a:r>
              <a:rPr lang="en-GB" dirty="0" smtClean="0"/>
              <a:t>Physical </a:t>
            </a:r>
            <a:r>
              <a:rPr lang="en-GB" dirty="0"/>
              <a:t>attractiveness was a good indicator of whether they would see each other again.</a:t>
            </a:r>
          </a:p>
          <a:p>
            <a:r>
              <a:rPr lang="en-GB" dirty="0" smtClean="0"/>
              <a:t>Six </a:t>
            </a:r>
            <a:r>
              <a:rPr lang="en-GB" dirty="0"/>
              <a:t>months later when asked if the participants had seen their date again they found that the participants were more likely to have dated if they were of similar attractiveness.</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5856579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normAutofit/>
          </a:bodyPr>
          <a:lstStyle/>
          <a:p>
            <a:endParaRPr lang="en-GB" dirty="0"/>
          </a:p>
          <a:p>
            <a:endParaRPr lang="en-GB" dirty="0"/>
          </a:p>
          <a:p>
            <a:endParaRPr lang="en-GB" dirty="0"/>
          </a:p>
          <a:p>
            <a:endParaRPr lang="en-GB" dirty="0"/>
          </a:p>
          <a:p>
            <a:endParaRPr lang="en-GB" dirty="0"/>
          </a:p>
          <a:p>
            <a:endParaRPr lang="en-GB" dirty="0"/>
          </a:p>
        </p:txBody>
      </p:sp>
      <p:sp>
        <p:nvSpPr>
          <p:cNvPr id="6" name="Rectangle 5"/>
          <p:cNvSpPr/>
          <p:nvPr/>
        </p:nvSpPr>
        <p:spPr>
          <a:xfrm>
            <a:off x="1017430" y="1825625"/>
            <a:ext cx="10336369" cy="3693319"/>
          </a:xfrm>
          <a:prstGeom prst="rect">
            <a:avLst/>
          </a:prstGeom>
        </p:spPr>
        <p:txBody>
          <a:bodyPr wrap="square">
            <a:spAutoFit/>
          </a:bodyPr>
          <a:lstStyle/>
          <a:p>
            <a:r>
              <a:rPr lang="en-GB" dirty="0" err="1" smtClean="0"/>
              <a:t>Kerchkoff</a:t>
            </a:r>
            <a:r>
              <a:rPr lang="en-GB" dirty="0" smtClean="0"/>
              <a:t> </a:t>
            </a:r>
            <a:r>
              <a:rPr lang="en-GB" dirty="0"/>
              <a:t>&amp; Davis (1962) who tested model using a longitudinal study of student couples together for more or less than 18 months - pp’s asked to report attitude similarity and personality traits with their partners.</a:t>
            </a:r>
          </a:p>
          <a:p>
            <a:endParaRPr lang="en-GB" dirty="0"/>
          </a:p>
          <a:p>
            <a:r>
              <a:rPr lang="en-GB" dirty="0"/>
              <a:t>Results</a:t>
            </a:r>
          </a:p>
          <a:p>
            <a:r>
              <a:rPr lang="en-GB" dirty="0"/>
              <a:t>Attitude similarity was most important factor in first 18 months of relationship - after this psychological and emotional compatibility more important.   </a:t>
            </a:r>
          </a:p>
          <a:p>
            <a:endParaRPr lang="en-GB" dirty="0"/>
          </a:p>
          <a:p>
            <a:r>
              <a:rPr lang="en-GB" dirty="0" err="1"/>
              <a:t>Spreecher</a:t>
            </a:r>
            <a:r>
              <a:rPr lang="en-GB" dirty="0"/>
              <a:t> (1998) who </a:t>
            </a:r>
            <a:r>
              <a:rPr lang="en-GB" dirty="0" smtClean="0"/>
              <a:t>found Couples </a:t>
            </a:r>
            <a:r>
              <a:rPr lang="en-GB" dirty="0"/>
              <a:t>matched in physical attractiveness and social background more likely to develop long term relationship </a:t>
            </a:r>
          </a:p>
          <a:p>
            <a:endParaRPr lang="en-GB" dirty="0"/>
          </a:p>
          <a:p>
            <a:r>
              <a:rPr lang="en-GB" dirty="0"/>
              <a:t>Gruber-</a:t>
            </a:r>
            <a:r>
              <a:rPr lang="en-GB" dirty="0" err="1"/>
              <a:t>Badini</a:t>
            </a:r>
            <a:r>
              <a:rPr lang="en-GB" dirty="0"/>
              <a:t> et al (1995) who found that  couples similar in age and educational background at start of relationship more likely to stay together </a:t>
            </a:r>
          </a:p>
          <a:p>
            <a:endParaRPr lang="en-GB" dirty="0"/>
          </a:p>
        </p:txBody>
      </p:sp>
    </p:spTree>
    <p:extLst>
      <p:ext uri="{BB962C8B-B14F-4D97-AF65-F5344CB8AC3E}">
        <p14:creationId xmlns:p14="http://schemas.microsoft.com/office/powerpoint/2010/main" val="2994353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Essay Questions with STEMS</a:t>
            </a:r>
            <a:endParaRPr lang="en-US" dirty="0"/>
          </a:p>
        </p:txBody>
      </p:sp>
      <p:sp>
        <p:nvSpPr>
          <p:cNvPr id="3" name="Content Placeholder 2"/>
          <p:cNvSpPr>
            <a:spLocks noGrp="1"/>
          </p:cNvSpPr>
          <p:nvPr>
            <p:ph idx="1"/>
          </p:nvPr>
        </p:nvSpPr>
        <p:spPr>
          <a:xfrm>
            <a:off x="1981200" y="4077073"/>
            <a:ext cx="8229600" cy="2049091"/>
          </a:xfrm>
        </p:spPr>
        <p:txBody>
          <a:bodyPr/>
          <a:lstStyle/>
          <a:p>
            <a:r>
              <a:rPr lang="en-US" b="1" dirty="0"/>
              <a:t>07 Discuss factors affecting attraction in romantic relationships. Refer to Teddy’s comments in your answer. [16 marks]</a:t>
            </a:r>
          </a:p>
          <a:p>
            <a:endParaRPr lang="en-US" dirty="0"/>
          </a:p>
        </p:txBody>
      </p:sp>
      <p:pic>
        <p:nvPicPr>
          <p:cNvPr id="4" name="Picture 3"/>
          <p:cNvPicPr/>
          <p:nvPr/>
        </p:nvPicPr>
        <p:blipFill>
          <a:blip r:embed="rId2"/>
          <a:stretch>
            <a:fillRect/>
          </a:stretch>
        </p:blipFill>
        <p:spPr>
          <a:xfrm>
            <a:off x="1996598" y="1500175"/>
            <a:ext cx="8215081" cy="2358931"/>
          </a:xfrm>
          <a:prstGeom prst="rect">
            <a:avLst/>
          </a:prstGeom>
        </p:spPr>
      </p:pic>
    </p:spTree>
    <p:extLst>
      <p:ext uri="{BB962C8B-B14F-4D97-AF65-F5344CB8AC3E}">
        <p14:creationId xmlns:p14="http://schemas.microsoft.com/office/powerpoint/2010/main" val="1210346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Question 1</a:t>
            </a:r>
            <a:endParaRPr lang="en-US" dirty="0"/>
          </a:p>
        </p:txBody>
      </p:sp>
      <p:sp>
        <p:nvSpPr>
          <p:cNvPr id="3" name="Content Placeholder 2"/>
          <p:cNvSpPr>
            <a:spLocks noGrp="1"/>
          </p:cNvSpPr>
          <p:nvPr>
            <p:ph idx="1"/>
          </p:nvPr>
        </p:nvSpPr>
        <p:spPr>
          <a:xfrm>
            <a:off x="553792" y="1500176"/>
            <a:ext cx="9657008" cy="3174856"/>
          </a:xfrm>
        </p:spPr>
        <p:txBody>
          <a:bodyPr/>
          <a:lstStyle/>
          <a:p>
            <a:pPr marL="0" indent="0">
              <a:buNone/>
            </a:pPr>
            <a:r>
              <a:rPr lang="en-US" b="1" dirty="0"/>
              <a:t>Question 1:</a:t>
            </a:r>
            <a:r>
              <a:rPr lang="en-US" dirty="0"/>
              <a:t> </a:t>
            </a:r>
            <a:r>
              <a:rPr lang="en-US" dirty="0" err="1"/>
              <a:t>Denola</a:t>
            </a:r>
            <a:r>
              <a:rPr lang="en-US" dirty="0"/>
              <a:t> and Chris are studying Psychology in Year 13 and are both very attracted to Mila. Mila is very sensible and while she finds Chris more attractive, she has just found out that </a:t>
            </a:r>
            <a:r>
              <a:rPr lang="en-US" dirty="0" err="1"/>
              <a:t>Denola</a:t>
            </a:r>
            <a:r>
              <a:rPr lang="en-US" dirty="0"/>
              <a:t> works in Waitrose, earning £7.27 and receiving 12% discount on groceries </a:t>
            </a:r>
            <a:r>
              <a:rPr lang="en-US" dirty="0" smtClean="0"/>
              <a:t>and </a:t>
            </a:r>
            <a:r>
              <a:rPr lang="en-US" dirty="0">
                <a:solidFill>
                  <a:prstClr val="black"/>
                </a:solidFill>
                <a:cs typeface="Arial"/>
              </a:rPr>
              <a:t>25% discount in John Lewis. She also learns that Chris doesn’t have a job. Naturally, she decides to start dating </a:t>
            </a:r>
            <a:r>
              <a:rPr lang="en-US" dirty="0" err="1">
                <a:solidFill>
                  <a:prstClr val="black"/>
                </a:solidFill>
                <a:cs typeface="Arial"/>
              </a:rPr>
              <a:t>Denola</a:t>
            </a:r>
            <a:r>
              <a:rPr lang="en-US" dirty="0">
                <a:solidFill>
                  <a:prstClr val="black"/>
                </a:solidFill>
                <a:cs typeface="Arial"/>
              </a:rPr>
              <a:t>…</a:t>
            </a:r>
          </a:p>
          <a:p>
            <a:pPr marL="0" indent="0">
              <a:buNone/>
            </a:pPr>
            <a:endParaRPr lang="en-US" dirty="0"/>
          </a:p>
        </p:txBody>
      </p:sp>
      <p:pic>
        <p:nvPicPr>
          <p:cNvPr id="2050" name="Picture 2" descr="Image result for waitros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1575" t="880" r="5000"/>
          <a:stretch/>
        </p:blipFill>
        <p:spPr bwMode="auto">
          <a:xfrm>
            <a:off x="8944417" y="4057624"/>
            <a:ext cx="1837883" cy="235317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044262" y="4785787"/>
            <a:ext cx="6769968" cy="1514261"/>
          </a:xfrm>
          <a:prstGeom prst="rect">
            <a:avLst/>
          </a:prstGeom>
        </p:spPr>
        <p:txBody>
          <a:bodyPr wrap="square">
            <a:spAutoFit/>
          </a:bodyPr>
          <a:lstStyle/>
          <a:p>
            <a:pPr lvl="0" algn="just" eaLnBrk="0" hangingPunct="0">
              <a:spcBef>
                <a:spcPct val="20000"/>
              </a:spcBef>
            </a:pPr>
            <a:r>
              <a:rPr lang="en-US" sz="2200" dirty="0">
                <a:solidFill>
                  <a:prstClr val="black"/>
                </a:solidFill>
                <a:latin typeface="Calibri"/>
                <a:cs typeface="Arial"/>
              </a:rPr>
              <a:t> </a:t>
            </a:r>
          </a:p>
          <a:p>
            <a:pPr lvl="0" algn="just" eaLnBrk="0" hangingPunct="0">
              <a:spcBef>
                <a:spcPct val="20000"/>
              </a:spcBef>
            </a:pPr>
            <a:r>
              <a:rPr lang="en-US" sz="2200" b="1" dirty="0">
                <a:solidFill>
                  <a:prstClr val="black"/>
                </a:solidFill>
                <a:latin typeface="Calibri"/>
                <a:cs typeface="Arial"/>
              </a:rPr>
              <a:t>Use your knowledge of evolutionary explanations for partner preferences, explain why Mila starts dating </a:t>
            </a:r>
            <a:r>
              <a:rPr lang="en-US" sz="2200" b="1" dirty="0" err="1">
                <a:solidFill>
                  <a:prstClr val="black"/>
                </a:solidFill>
                <a:latin typeface="Calibri"/>
                <a:cs typeface="Arial"/>
              </a:rPr>
              <a:t>Denola</a:t>
            </a:r>
            <a:r>
              <a:rPr lang="en-US" sz="2200" b="1" dirty="0">
                <a:solidFill>
                  <a:prstClr val="black"/>
                </a:solidFill>
                <a:latin typeface="Calibri"/>
                <a:cs typeface="Arial"/>
              </a:rPr>
              <a:t> and not Chris. (16 marks).</a:t>
            </a:r>
          </a:p>
        </p:txBody>
      </p:sp>
    </p:spTree>
    <p:extLst>
      <p:ext uri="{BB962C8B-B14F-4D97-AF65-F5344CB8AC3E}">
        <p14:creationId xmlns:p14="http://schemas.microsoft.com/office/powerpoint/2010/main" val="13487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Question 3</a:t>
            </a:r>
            <a:endParaRPr lang="en-US" dirty="0"/>
          </a:p>
        </p:txBody>
      </p:sp>
      <p:sp>
        <p:nvSpPr>
          <p:cNvPr id="3" name="Content Placeholder 2"/>
          <p:cNvSpPr>
            <a:spLocks noGrp="1"/>
          </p:cNvSpPr>
          <p:nvPr>
            <p:ph idx="1"/>
          </p:nvPr>
        </p:nvSpPr>
        <p:spPr/>
        <p:txBody>
          <a:bodyPr/>
          <a:lstStyle/>
          <a:p>
            <a:pPr marL="0" indent="0">
              <a:buNone/>
            </a:pPr>
            <a:r>
              <a:rPr lang="en-US" sz="2000" b="1" dirty="0"/>
              <a:t>Question 3: </a:t>
            </a:r>
            <a:r>
              <a:rPr lang="en-US" sz="2000" dirty="0"/>
              <a:t>Ben and Harriet are on their very first date. Harriet decides to tell Ben about all of her previous partners and doesn’t let Ben say a word all evening. </a:t>
            </a:r>
          </a:p>
          <a:p>
            <a:pPr marL="0" indent="0">
              <a:buNone/>
            </a:pPr>
            <a:r>
              <a:rPr lang="en-US" sz="2000" dirty="0"/>
              <a:t> </a:t>
            </a:r>
          </a:p>
          <a:p>
            <a:endParaRPr lang="en-US" dirty="0"/>
          </a:p>
        </p:txBody>
      </p:sp>
      <p:pic>
        <p:nvPicPr>
          <p:cNvPr id="5122" name="Picture 2" descr="http://sites.psu.edu/siowfa14/wp-content/uploads/sites/13467/2014/10/girls_gossip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342" y="2799921"/>
            <a:ext cx="3129211" cy="312921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2004446" y="2635923"/>
            <a:ext cx="4955650" cy="3293209"/>
          </a:xfrm>
          <a:prstGeom prst="rect">
            <a:avLst/>
          </a:prstGeom>
        </p:spPr>
        <p:txBody>
          <a:bodyPr wrap="square">
            <a:spAutoFit/>
          </a:bodyPr>
          <a:lstStyle/>
          <a:p>
            <a:pPr lvl="0" algn="just" eaLnBrk="0" hangingPunct="0">
              <a:spcBef>
                <a:spcPct val="20000"/>
              </a:spcBef>
            </a:pPr>
            <a:r>
              <a:rPr lang="en-US" sz="2000" dirty="0">
                <a:solidFill>
                  <a:prstClr val="black"/>
                </a:solidFill>
                <a:latin typeface="Calibri"/>
                <a:cs typeface="Arial"/>
              </a:rPr>
              <a:t>Ben, who is naturally reserved, decides not to go into his past relationships and reveals very little. The next day Harriet is gossiping in Mr Sparks’s tutorial (as per usual) about her date. She said that the date didn’t go well and she felt uncomfortable with Ben and probably won’t see him again. </a:t>
            </a:r>
          </a:p>
          <a:p>
            <a:pPr lvl="0" algn="just" eaLnBrk="0" hangingPunct="0">
              <a:spcBef>
                <a:spcPct val="20000"/>
              </a:spcBef>
            </a:pPr>
            <a:r>
              <a:rPr lang="en-US" sz="2000" dirty="0">
                <a:solidFill>
                  <a:prstClr val="black"/>
                </a:solidFill>
                <a:latin typeface="Calibri"/>
                <a:cs typeface="Arial"/>
              </a:rPr>
              <a:t> </a:t>
            </a:r>
          </a:p>
          <a:p>
            <a:pPr lvl="0" algn="just" eaLnBrk="0" hangingPunct="0">
              <a:spcBef>
                <a:spcPct val="20000"/>
              </a:spcBef>
            </a:pPr>
            <a:r>
              <a:rPr lang="en-US" sz="2000" b="1" dirty="0">
                <a:solidFill>
                  <a:prstClr val="black"/>
                </a:solidFill>
                <a:latin typeface="Calibri"/>
                <a:cs typeface="Arial"/>
              </a:rPr>
              <a:t>Referring to Harriet and Ben, discuss the role of self-disclosure in attraction. (16 marks)</a:t>
            </a:r>
          </a:p>
        </p:txBody>
      </p:sp>
    </p:spTree>
    <p:extLst>
      <p:ext uri="{BB962C8B-B14F-4D97-AF65-F5344CB8AC3E}">
        <p14:creationId xmlns:p14="http://schemas.microsoft.com/office/powerpoint/2010/main" val="25741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a:t>
            </a:r>
            <a:r>
              <a:rPr lang="en-GB" smtClean="0"/>
              <a:t>on disclosure?</a:t>
            </a:r>
            <a:endParaRPr lang="en-GB" dirty="0"/>
          </a:p>
        </p:txBody>
      </p:sp>
      <p:sp>
        <p:nvSpPr>
          <p:cNvPr id="3" name="Content Placeholder 2"/>
          <p:cNvSpPr>
            <a:spLocks noGrp="1"/>
          </p:cNvSpPr>
          <p:nvPr>
            <p:ph idx="1"/>
          </p:nvPr>
        </p:nvSpPr>
        <p:spPr/>
        <p:txBody>
          <a:bodyPr/>
          <a:lstStyle/>
          <a:p>
            <a:r>
              <a:rPr lang="en-GB" dirty="0" smtClean="0"/>
              <a:t>Appropriateness – Is it appropriate on the first date.</a:t>
            </a:r>
          </a:p>
          <a:p>
            <a:r>
              <a:rPr lang="en-GB" dirty="0" smtClean="0"/>
              <a:t>Attributions – Why are they disclosing</a:t>
            </a:r>
          </a:p>
          <a:p>
            <a:r>
              <a:rPr lang="en-GB" dirty="0" smtClean="0"/>
              <a:t>Gender differences – Women disclose more than men.</a:t>
            </a:r>
          </a:p>
          <a:p>
            <a:r>
              <a:rPr lang="en-GB" dirty="0" smtClean="0"/>
              <a:t>Content – The more intimate usually the better but too intimate may violate social norms.</a:t>
            </a:r>
            <a:endParaRPr lang="en-GB" dirty="0"/>
          </a:p>
        </p:txBody>
      </p:sp>
    </p:spTree>
    <p:extLst>
      <p:ext uri="{BB962C8B-B14F-4D97-AF65-F5344CB8AC3E}">
        <p14:creationId xmlns:p14="http://schemas.microsoft.com/office/powerpoint/2010/main" val="38431396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Mapping Issues &amp; Debates in Year 2</a:t>
            </a:r>
            <a:endParaRPr lang="en-US" dirty="0"/>
          </a:p>
        </p:txBody>
      </p:sp>
      <p:graphicFrame>
        <p:nvGraphicFramePr>
          <p:cNvPr id="5" name="Content Placeholder 4"/>
          <p:cNvGraphicFramePr>
            <a:graphicFrameLocks noGrp="1"/>
          </p:cNvGraphicFramePr>
          <p:nvPr>
            <p:ph idx="1"/>
            <p:extLst/>
          </p:nvPr>
        </p:nvGraphicFramePr>
        <p:xfrm>
          <a:off x="1504335" y="1484780"/>
          <a:ext cx="9424219" cy="4945516"/>
        </p:xfrm>
        <a:graphic>
          <a:graphicData uri="http://schemas.openxmlformats.org/drawingml/2006/table">
            <a:tbl>
              <a:tblPr/>
              <a:tblGrid>
                <a:gridCol w="2854095">
                  <a:extLst>
                    <a:ext uri="{9D8B030D-6E8A-4147-A177-3AD203B41FA5}">
                      <a16:colId xmlns:a16="http://schemas.microsoft.com/office/drawing/2014/main" val="4141178282"/>
                    </a:ext>
                  </a:extLst>
                </a:gridCol>
                <a:gridCol w="2191943">
                  <a:extLst>
                    <a:ext uri="{9D8B030D-6E8A-4147-A177-3AD203B41FA5}">
                      <a16:colId xmlns:a16="http://schemas.microsoft.com/office/drawing/2014/main" val="532487449"/>
                    </a:ext>
                  </a:extLst>
                </a:gridCol>
                <a:gridCol w="4378181">
                  <a:extLst>
                    <a:ext uri="{9D8B030D-6E8A-4147-A177-3AD203B41FA5}">
                      <a16:colId xmlns:a16="http://schemas.microsoft.com/office/drawing/2014/main" val="1288965437"/>
                    </a:ext>
                  </a:extLst>
                </a:gridCol>
              </a:tblGrid>
              <a:tr h="589562">
                <a:tc>
                  <a:txBody>
                    <a:bodyPr/>
                    <a:lstStyle/>
                    <a:p>
                      <a:pPr algn="ctr" fontAlgn="ctr"/>
                      <a:r>
                        <a:rPr lang="en-US" sz="1600" b="1" i="0" u="none" strike="noStrike" dirty="0">
                          <a:solidFill>
                            <a:srgbClr val="000000"/>
                          </a:solidFill>
                          <a:effectLst/>
                          <a:latin typeface="Calibri" panose="020F0502020204030204" pitchFamily="34" charset="0"/>
                        </a:rPr>
                        <a:t>Relationships</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ctr"/>
                      <a:r>
                        <a:rPr lang="en-US" sz="1600" b="1" i="0" u="none" strike="noStrike">
                          <a:solidFill>
                            <a:srgbClr val="000000"/>
                          </a:solidFill>
                          <a:effectLst/>
                          <a:latin typeface="Calibri" panose="020F0502020204030204" pitchFamily="34" charset="0"/>
                        </a:rPr>
                        <a:t>Which Issue and Debate?</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solidFill>
                            <a:srgbClr val="000000"/>
                          </a:solidFill>
                          <a:effectLst/>
                          <a:latin typeface="Calibri" panose="020F0502020204030204" pitchFamily="34" charset="0"/>
                        </a:rPr>
                        <a:t>Why?</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7460632"/>
                  </a:ext>
                </a:extLst>
              </a:tr>
              <a:tr h="662648">
                <a:tc>
                  <a:txBody>
                    <a:bodyPr/>
                    <a:lstStyle/>
                    <a:p>
                      <a:pPr algn="l" fontAlgn="ctr"/>
                      <a:r>
                        <a:rPr lang="en-US" sz="1400" b="1" i="0" u="none" strike="noStrike">
                          <a:solidFill>
                            <a:srgbClr val="000000"/>
                          </a:solidFill>
                          <a:effectLst/>
                          <a:latin typeface="Calibri" panose="020F0502020204030204" pitchFamily="34" charset="0"/>
                        </a:rPr>
                        <a:t>09.1 Evolutionary explanations</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dirty="0">
                          <a:solidFill>
                            <a:srgbClr val="000000"/>
                          </a:solidFill>
                          <a:effectLst/>
                          <a:latin typeface="Calibri" panose="020F0502020204030204" pitchFamily="34" charset="0"/>
                        </a:rPr>
                        <a:t>Biological Determinism Social Sensitivity</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n-GB" sz="1200" b="0" i="0" u="none" strike="noStrike" dirty="0">
                          <a:solidFill>
                            <a:srgbClr val="000000"/>
                          </a:solidFill>
                          <a:effectLst/>
                          <a:latin typeface="Calibri" panose="020F0502020204030204" pitchFamily="34" charset="0"/>
                        </a:rPr>
                        <a:t>Views partner preferences as being due to genetic influences (</a:t>
                      </a:r>
                      <a:r>
                        <a:rPr lang="en-GB" sz="1200" b="1" i="0" u="none" strike="noStrike" dirty="0">
                          <a:solidFill>
                            <a:srgbClr val="000000"/>
                          </a:solidFill>
                          <a:effectLst/>
                          <a:latin typeface="Calibri" panose="020F0502020204030204" pitchFamily="34" charset="0"/>
                        </a:rPr>
                        <a:t>biological determinism</a:t>
                      </a:r>
                      <a:r>
                        <a:rPr lang="en-GB" sz="1200" b="0" i="0" u="none" strike="noStrike" dirty="0">
                          <a:solidFill>
                            <a:srgbClr val="000000"/>
                          </a:solidFill>
                          <a:effectLst/>
                          <a:latin typeface="Calibri" panose="020F0502020204030204" pitchFamily="34" charset="0"/>
                        </a:rPr>
                        <a:t>). Socially sensitive as can be see to justify behaviours such as male promiscuity and even rape.</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934029"/>
                  </a:ext>
                </a:extLst>
              </a:tr>
              <a:tr h="260679">
                <a:tc>
                  <a:txBody>
                    <a:bodyPr/>
                    <a:lstStyle/>
                    <a:p>
                      <a:pPr algn="l" fontAlgn="ctr"/>
                      <a:r>
                        <a:rPr lang="en-US" sz="1400" b="1" i="0" u="none" strike="noStrike">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en-US" sz="1400" b="1"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just" fontAlgn="b"/>
                      <a:r>
                        <a:rPr lang="en-US" sz="1200" b="0" i="0" u="none" strike="noStrike">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335549139"/>
                  </a:ext>
                </a:extLst>
              </a:tr>
              <a:tr h="662648">
                <a:tc>
                  <a:txBody>
                    <a:bodyPr/>
                    <a:lstStyle/>
                    <a:p>
                      <a:pPr algn="l" fontAlgn="ctr"/>
                      <a:r>
                        <a:rPr lang="en-US" sz="1400" b="1" i="0" u="none" strike="noStrike">
                          <a:solidFill>
                            <a:srgbClr val="000000"/>
                          </a:solidFill>
                          <a:effectLst/>
                          <a:latin typeface="Calibri" panose="020F0502020204030204" pitchFamily="34" charset="0"/>
                        </a:rPr>
                        <a:t>09.2 Attraction</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Nomothetic Approach</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n-GB" sz="1200" b="0" i="0" u="none" strike="noStrike" dirty="0">
                          <a:solidFill>
                            <a:srgbClr val="000000"/>
                          </a:solidFill>
                          <a:effectLst/>
                          <a:latin typeface="Calibri" panose="020F0502020204030204" pitchFamily="34" charset="0"/>
                        </a:rPr>
                        <a:t>Filter theory seeks to formulate general laws of behaviour by suggesting that we all use a series of filters to narrow down the 'field of availables'.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4574165"/>
                  </a:ext>
                </a:extLst>
              </a:tr>
              <a:tr h="260679">
                <a:tc>
                  <a:txBody>
                    <a:bodyPr/>
                    <a:lstStyle/>
                    <a:p>
                      <a:pPr algn="l" fontAlgn="ctr"/>
                      <a:r>
                        <a:rPr lang="en-US" sz="1400" b="1" i="0" u="none" strike="noStrike">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en-US" sz="1400" b="1"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just" fontAlgn="b"/>
                      <a:r>
                        <a:rPr lang="en-US" sz="1200" b="0" i="0" u="none" strike="noStrike">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790394986"/>
                  </a:ext>
                </a:extLst>
              </a:tr>
              <a:tr h="881903">
                <a:tc>
                  <a:txBody>
                    <a:bodyPr/>
                    <a:lstStyle/>
                    <a:p>
                      <a:pPr algn="l" fontAlgn="ctr"/>
                      <a:r>
                        <a:rPr lang="en-US" sz="1400" b="1" i="0" u="none" strike="noStrike">
                          <a:solidFill>
                            <a:srgbClr val="000000"/>
                          </a:solidFill>
                          <a:effectLst/>
                          <a:latin typeface="Calibri" panose="020F0502020204030204" pitchFamily="34" charset="0"/>
                        </a:rPr>
                        <a:t>09.3 Romantic relationships</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Cultural Bias - Ethnocentrism</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n-GB" sz="1200" b="0" i="0" u="none" strike="noStrike" dirty="0">
                          <a:solidFill>
                            <a:srgbClr val="000000"/>
                          </a:solidFill>
                          <a:effectLst/>
                          <a:latin typeface="Calibri" panose="020F0502020204030204" pitchFamily="34" charset="0"/>
                        </a:rPr>
                        <a:t>Most research into romantic relationships has been conducted in Western societies. Some research has suggested that equity is not as important in non-Western cultures.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6295826"/>
                  </a:ext>
                </a:extLst>
              </a:tr>
              <a:tr h="260679">
                <a:tc>
                  <a:txBody>
                    <a:bodyPr/>
                    <a:lstStyle/>
                    <a:p>
                      <a:pPr algn="l" fontAlgn="ctr"/>
                      <a:r>
                        <a:rPr lang="en-US" sz="1400" b="1"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en-US" sz="1400" b="1"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just" fontAlgn="b"/>
                      <a:r>
                        <a:rPr lang="en-US" sz="1200" b="0" i="0" u="none" strike="noStrike">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909434650"/>
                  </a:ext>
                </a:extLst>
              </a:tr>
              <a:tr h="443391">
                <a:tc>
                  <a:txBody>
                    <a:bodyPr/>
                    <a:lstStyle/>
                    <a:p>
                      <a:pPr algn="l" fontAlgn="ctr"/>
                      <a:r>
                        <a:rPr lang="en-US" sz="1400" b="1" i="0" u="none" strike="noStrike">
                          <a:solidFill>
                            <a:srgbClr val="000000"/>
                          </a:solidFill>
                          <a:effectLst/>
                          <a:latin typeface="Calibri" panose="020F0502020204030204" pitchFamily="34" charset="0"/>
                        </a:rPr>
                        <a:t>09.4 Duck's phase model</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Social Sensitivity</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n-GB" sz="1200" b="0" i="0" u="none" strike="noStrike">
                          <a:solidFill>
                            <a:srgbClr val="000000"/>
                          </a:solidFill>
                          <a:effectLst/>
                          <a:latin typeface="Calibri" panose="020F0502020204030204" pitchFamily="34" charset="0"/>
                        </a:rPr>
                        <a:t>Carrying out research into relationship breakdown can potentially be intrusive and distressing for partipants.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4824746"/>
                  </a:ext>
                </a:extLst>
              </a:tr>
              <a:tr h="260679">
                <a:tc>
                  <a:txBody>
                    <a:bodyPr/>
                    <a:lstStyle/>
                    <a:p>
                      <a:pPr algn="l" fontAlgn="ctr"/>
                      <a:r>
                        <a:rPr lang="en-US" sz="1400" b="1"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en-US" sz="1400" b="1"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just" fontAlgn="b"/>
                      <a:r>
                        <a:rPr lang="en-US" sz="1200" b="0" i="0" u="none" strike="noStrike" dirty="0">
                          <a:solidFill>
                            <a:srgbClr val="000000"/>
                          </a:solidFill>
                          <a:effectLst/>
                          <a:latin typeface="Calibri" panose="020F0502020204030204" pitchFamily="34" charset="0"/>
                        </a:rPr>
                        <a:t> </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684144914"/>
                  </a:ext>
                </a:extLst>
              </a:tr>
              <a:tr h="662648">
                <a:tc>
                  <a:txBody>
                    <a:bodyPr/>
                    <a:lstStyle/>
                    <a:p>
                      <a:pPr algn="l" fontAlgn="ctr"/>
                      <a:r>
                        <a:rPr lang="en-US" sz="1400" b="1" i="0" u="none" strike="noStrike" dirty="0">
                          <a:solidFill>
                            <a:srgbClr val="000000"/>
                          </a:solidFill>
                          <a:effectLst/>
                          <a:latin typeface="Calibri" panose="020F0502020204030204" pitchFamily="34" charset="0"/>
                        </a:rPr>
                        <a:t>09.6 Parasocial relationships</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Nomothetic Approach</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n-GB" sz="1200" b="0" i="0" u="none" strike="noStrike" dirty="0">
                          <a:solidFill>
                            <a:srgbClr val="000000"/>
                          </a:solidFill>
                          <a:effectLst/>
                          <a:latin typeface="Calibri" panose="020F0502020204030204" pitchFamily="34" charset="0"/>
                        </a:rPr>
                        <a:t>Use of the Celebrity Attitude scale to identify levels of parasocial relationship is an example of a nomothetic, quantitative approach.</a:t>
                      </a:r>
                    </a:p>
                  </a:txBody>
                  <a:tcPr marL="4071" marR="4071" marT="40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2660911"/>
                  </a:ext>
                </a:extLst>
              </a:tr>
            </a:tbl>
          </a:graphicData>
        </a:graphic>
      </p:graphicFrame>
    </p:spTree>
    <p:extLst>
      <p:ext uri="{BB962C8B-B14F-4D97-AF65-F5344CB8AC3E}">
        <p14:creationId xmlns:p14="http://schemas.microsoft.com/office/powerpoint/2010/main" val="4076456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Nomothetic Idiographic </a:t>
            </a:r>
            <a:r>
              <a:rPr lang="en-GB" dirty="0" smtClean="0"/>
              <a:t>Debate</a:t>
            </a:r>
            <a:endParaRPr lang="en-GB" dirty="0"/>
          </a:p>
        </p:txBody>
      </p:sp>
      <p:sp>
        <p:nvSpPr>
          <p:cNvPr id="3" name="Content Placeholder 2"/>
          <p:cNvSpPr>
            <a:spLocks noGrp="1"/>
          </p:cNvSpPr>
          <p:nvPr>
            <p:ph idx="1"/>
          </p:nvPr>
        </p:nvSpPr>
        <p:spPr/>
        <p:txBody>
          <a:bodyPr>
            <a:normAutofit fontScale="92500" lnSpcReduction="10000"/>
          </a:bodyPr>
          <a:lstStyle/>
          <a:p>
            <a:r>
              <a:rPr lang="en-GB" smtClean="0"/>
              <a:t>The </a:t>
            </a:r>
            <a:r>
              <a:rPr lang="en-GB" dirty="0"/>
              <a:t>term “</a:t>
            </a:r>
            <a:r>
              <a:rPr lang="en-GB" b="1" dirty="0"/>
              <a:t>nomothetic</a:t>
            </a:r>
            <a:r>
              <a:rPr lang="en-GB" dirty="0"/>
              <a:t>” comes from the Greek word “nomos” meaning “law”.  Psychologists who adopt this approach are mainly concerned with studying what we share with others. That is to say in establishing laws or generalizations.</a:t>
            </a:r>
          </a:p>
          <a:p>
            <a:r>
              <a:rPr lang="en-GB" dirty="0"/>
              <a:t>The term “</a:t>
            </a:r>
            <a:r>
              <a:rPr lang="en-GB" b="1" dirty="0"/>
              <a:t>idiographic</a:t>
            </a:r>
            <a:r>
              <a:rPr lang="en-GB" dirty="0"/>
              <a:t>” comes from the Greek word “</a:t>
            </a:r>
            <a:r>
              <a:rPr lang="en-GB" dirty="0" err="1"/>
              <a:t>idios</a:t>
            </a:r>
            <a:r>
              <a:rPr lang="en-GB" dirty="0"/>
              <a:t>” meaning “own” or “private”. Psychologists interested in this aspect of experience want to discover what makes each of us unique.</a:t>
            </a:r>
          </a:p>
          <a:p>
            <a:r>
              <a:rPr lang="en-GB" dirty="0"/>
              <a:t>Despite the fact that an important aspect of our uniqueness is our genes (i.e. it comes from biology) the distinction between the nomothetic and the idiographic is often equated with two types of science – the natural sciences concerned with discovering laws of nature and the social sciences with individual meanings.</a:t>
            </a:r>
          </a:p>
          <a:p>
            <a:endParaRPr lang="en-GB" dirty="0"/>
          </a:p>
        </p:txBody>
      </p:sp>
    </p:spTree>
    <p:extLst>
      <p:ext uri="{BB962C8B-B14F-4D97-AF65-F5344CB8AC3E}">
        <p14:creationId xmlns:p14="http://schemas.microsoft.com/office/powerpoint/2010/main" val="8251499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85000" lnSpcReduction="20000"/>
          </a:bodyPr>
          <a:lstStyle/>
          <a:p>
            <a:r>
              <a:rPr lang="en-GB" dirty="0"/>
              <a:t>W</a:t>
            </a:r>
            <a:r>
              <a:rPr lang="en-GB" dirty="0" smtClean="0"/>
              <a:t>e </a:t>
            </a:r>
            <a:r>
              <a:rPr lang="en-GB" dirty="0"/>
              <a:t>can see that the </a:t>
            </a:r>
            <a:r>
              <a:rPr lang="en-GB" b="1" dirty="0"/>
              <a:t>difference between a nomothetic and an idiographic approach</a:t>
            </a:r>
            <a:r>
              <a:rPr lang="en-GB" dirty="0"/>
              <a:t> is not just a question of what the psychologist wants to discover but also of the methods used. Experiments. correlation, psychometric testing and other quantitative methods are favoured from a nomothetic point of view. Case studies, informal interviews, unstructured observation and other qualitative methods are idiographic.</a:t>
            </a:r>
          </a:p>
          <a:p>
            <a:r>
              <a:rPr lang="en-GB" dirty="0"/>
              <a:t>There are also broad differences between theoretical perspectives. Behaviorist, cognitive and biological psychologists tend to focus on discovering laws or establishing generalizations. The humanists are interested in the individual. As in so many other debates psychoanalysis is difficult to pin down. Thus it could be seen as nomothetic if one were to concentrate on Freud’s view of the psychic apparatus common to us all (id, ego, superego). On the other hand each patient represents a new challenge for therapy with a configuration of </a:t>
            </a:r>
            <a:r>
              <a:rPr lang="en-GB" dirty="0" err="1"/>
              <a:t>defense</a:t>
            </a:r>
            <a:r>
              <a:rPr lang="en-GB" dirty="0"/>
              <a:t> mechanisms that is all their own and an illness that derives from unique childhood experiences.</a:t>
            </a:r>
          </a:p>
          <a:p>
            <a:endParaRPr lang="en-GB" dirty="0"/>
          </a:p>
        </p:txBody>
      </p:sp>
    </p:spTree>
    <p:extLst>
      <p:ext uri="{BB962C8B-B14F-4D97-AF65-F5344CB8AC3E}">
        <p14:creationId xmlns:p14="http://schemas.microsoft.com/office/powerpoint/2010/main" val="3703960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a:t>
            </a:r>
            <a:endParaRPr lang="en-GB" dirty="0"/>
          </a:p>
        </p:txBody>
      </p:sp>
      <p:sp>
        <p:nvSpPr>
          <p:cNvPr id="3" name="Content Placeholder 2"/>
          <p:cNvSpPr>
            <a:spLocks noGrp="1"/>
          </p:cNvSpPr>
          <p:nvPr>
            <p:ph idx="1"/>
          </p:nvPr>
        </p:nvSpPr>
        <p:spPr/>
        <p:txBody>
          <a:bodyPr/>
          <a:lstStyle/>
          <a:p>
            <a:r>
              <a:rPr lang="en-GB" dirty="0"/>
              <a:t>The evolutionary explanations for partner preferences, including the </a:t>
            </a:r>
            <a:r>
              <a:rPr lang="en-GB" dirty="0">
                <a:solidFill>
                  <a:srgbClr val="FF0000"/>
                </a:solidFill>
              </a:rPr>
              <a:t>relationship between </a:t>
            </a:r>
            <a:r>
              <a:rPr lang="en-GB" dirty="0" smtClean="0">
                <a:solidFill>
                  <a:srgbClr val="FF0000"/>
                </a:solidFill>
              </a:rPr>
              <a:t>sexual selection </a:t>
            </a:r>
            <a:r>
              <a:rPr lang="en-GB" dirty="0">
                <a:solidFill>
                  <a:srgbClr val="FF0000"/>
                </a:solidFill>
              </a:rPr>
              <a:t>and human reproductive </a:t>
            </a:r>
            <a:r>
              <a:rPr lang="en-GB" dirty="0"/>
              <a:t>behaviour</a:t>
            </a:r>
            <a:r>
              <a:rPr lang="en-GB" dirty="0" smtClean="0"/>
              <a:t>.</a:t>
            </a:r>
          </a:p>
          <a:p>
            <a:pPr marL="0" indent="0">
              <a:buNone/>
            </a:pPr>
            <a:endParaRPr lang="en-GB" dirty="0"/>
          </a:p>
          <a:p>
            <a:r>
              <a:rPr lang="en-GB" dirty="0"/>
              <a:t>Factors affecting attraction in romantic relationships: self-disclosure; physical </a:t>
            </a:r>
            <a:r>
              <a:rPr lang="en-GB" dirty="0" smtClean="0"/>
              <a:t>attractiveness, including </a:t>
            </a:r>
            <a:r>
              <a:rPr lang="en-GB" dirty="0"/>
              <a:t>the matching hypothesis; filter theory, including social </a:t>
            </a:r>
            <a:r>
              <a:rPr lang="en-GB" dirty="0">
                <a:solidFill>
                  <a:srgbClr val="FF0000"/>
                </a:solidFill>
              </a:rPr>
              <a:t>demography</a:t>
            </a:r>
            <a:r>
              <a:rPr lang="en-GB" dirty="0"/>
              <a:t>, similarity in </a:t>
            </a:r>
            <a:r>
              <a:rPr lang="en-GB" dirty="0" smtClean="0"/>
              <a:t>attitudes and </a:t>
            </a:r>
            <a:r>
              <a:rPr lang="en-GB" dirty="0"/>
              <a:t>complementarity.</a:t>
            </a:r>
          </a:p>
          <a:p>
            <a:endParaRPr lang="en-GB" dirty="0"/>
          </a:p>
        </p:txBody>
      </p:sp>
    </p:spTree>
    <p:extLst>
      <p:ext uri="{BB962C8B-B14F-4D97-AF65-F5344CB8AC3E}">
        <p14:creationId xmlns:p14="http://schemas.microsoft.com/office/powerpoint/2010/main" val="42705524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15012" t="15168" r="16127" b="17350"/>
          <a:stretch/>
        </p:blipFill>
        <p:spPr>
          <a:xfrm>
            <a:off x="824248" y="505832"/>
            <a:ext cx="10328856" cy="5715970"/>
          </a:xfrm>
          <a:prstGeom prst="rect">
            <a:avLst/>
          </a:prstGeom>
        </p:spPr>
      </p:pic>
    </p:spTree>
    <p:extLst>
      <p:ext uri="{BB962C8B-B14F-4D97-AF65-F5344CB8AC3E}">
        <p14:creationId xmlns:p14="http://schemas.microsoft.com/office/powerpoint/2010/main" val="2454805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1292</Words>
  <Application>Microsoft Office PowerPoint</Application>
  <PresentationFormat>Widescreen</PresentationFormat>
  <Paragraphs>149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Factors affecting attraction in romantic relationships:</vt:lpstr>
      <vt:lpstr>self-disclosure</vt:lpstr>
      <vt:lpstr>Factors that effect</vt:lpstr>
      <vt:lpstr>Klienke</vt:lpstr>
      <vt:lpstr>Evaluation</vt:lpstr>
      <vt:lpstr>Physical attractiveness</vt:lpstr>
      <vt:lpstr>The matching Hypothesis</vt:lpstr>
      <vt:lpstr>Filter Theory</vt:lpstr>
      <vt:lpstr> Proximity </vt:lpstr>
      <vt:lpstr>Similarity </vt:lpstr>
      <vt:lpstr>Complementary</vt:lpstr>
      <vt:lpstr>Physical attractiveness </vt:lpstr>
      <vt:lpstr>Evaluation</vt:lpstr>
      <vt:lpstr>Essay Questions with STEMS</vt:lpstr>
      <vt:lpstr>Example Question 1</vt:lpstr>
      <vt:lpstr>Example Question 3</vt:lpstr>
      <vt:lpstr>Question on disclosure?</vt:lpstr>
      <vt:lpstr>Mapping Issues &amp; Debates in Year 2</vt:lpstr>
      <vt:lpstr>Nomothetic Idiographic Debate</vt:lpstr>
      <vt:lpstr>PowerPoint Presentation</vt:lpstr>
      <vt:lpstr>Recap</vt:lpstr>
      <vt:lpstr>PowerPoint Presentation</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affecting attraction in romantic relationships:</dc:title>
  <dc:creator>Stanyer, Richard  (Staff)</dc:creator>
  <cp:lastModifiedBy>Stanyer, Richard  (Staff)</cp:lastModifiedBy>
  <cp:revision>1</cp:revision>
  <dcterms:created xsi:type="dcterms:W3CDTF">2019-01-24T21:53:14Z</dcterms:created>
  <dcterms:modified xsi:type="dcterms:W3CDTF">2019-01-24T21:53:33Z</dcterms:modified>
</cp:coreProperties>
</file>