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2" r:id="rId2"/>
    <p:sldId id="296" r:id="rId3"/>
    <p:sldId id="298" r:id="rId4"/>
    <p:sldId id="297" r:id="rId5"/>
    <p:sldId id="299" r:id="rId6"/>
    <p:sldId id="300" r:id="rId7"/>
    <p:sldId id="302" r:id="rId8"/>
    <p:sldId id="301" r:id="rId9"/>
    <p:sldId id="304" r:id="rId10"/>
    <p:sldId id="303" r:id="rId11"/>
    <p:sldId id="305" r:id="rId12"/>
    <p:sldId id="306" r:id="rId13"/>
    <p:sldId id="311" r:id="rId14"/>
    <p:sldId id="323" r:id="rId15"/>
    <p:sldId id="324" r:id="rId16"/>
    <p:sldId id="313" r:id="rId17"/>
    <p:sldId id="314" r:id="rId18"/>
    <p:sldId id="315" r:id="rId19"/>
    <p:sldId id="316" r:id="rId20"/>
    <p:sldId id="317" r:id="rId21"/>
    <p:sldId id="31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46" d="100"/>
          <a:sy n="46" d="100"/>
        </p:scale>
        <p:origin x="76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B7966C-D1E5-49D2-A071-839753367B7B}"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3822671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B7966C-D1E5-49D2-A071-839753367B7B}"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1158869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B7966C-D1E5-49D2-A071-839753367B7B}"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3496793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B7966C-D1E5-49D2-A071-839753367B7B}"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810636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B7966C-D1E5-49D2-A071-839753367B7B}" type="datetimeFigureOut">
              <a:rPr lang="en-GB" smtClean="0"/>
              <a:t>24/01/2019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2854808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B7966C-D1E5-49D2-A071-839753367B7B}" type="datetimeFigureOut">
              <a:rPr lang="en-GB" smtClean="0"/>
              <a:t>24/01/2019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2839130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B7966C-D1E5-49D2-A071-839753367B7B}" type="datetimeFigureOut">
              <a:rPr lang="en-GB" smtClean="0"/>
              <a:t>24/01/2019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77339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B7966C-D1E5-49D2-A071-839753367B7B}"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849627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B7966C-D1E5-49D2-A071-839753367B7B}"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16986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B7966C-D1E5-49D2-A071-839753367B7B}"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3777721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B7966C-D1E5-49D2-A071-839753367B7B}"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77833F-4583-48A8-8D1B-0F6596D136EF}" type="slidenum">
              <a:rPr lang="en-GB" smtClean="0"/>
              <a:t>‹#›</a:t>
            </a:fld>
            <a:endParaRPr lang="en-GB"/>
          </a:p>
        </p:txBody>
      </p:sp>
    </p:spTree>
    <p:extLst>
      <p:ext uri="{BB962C8B-B14F-4D97-AF65-F5344CB8AC3E}">
        <p14:creationId xmlns:p14="http://schemas.microsoft.com/office/powerpoint/2010/main" val="1244924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B7966C-D1E5-49D2-A071-839753367B7B}" type="datetimeFigureOut">
              <a:rPr lang="en-GB" smtClean="0"/>
              <a:t>24/01/2019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77833F-4583-48A8-8D1B-0F6596D136EF}" type="slidenum">
              <a:rPr lang="en-GB" smtClean="0"/>
              <a:t>‹#›</a:t>
            </a:fld>
            <a:endParaRPr lang="en-GB"/>
          </a:p>
        </p:txBody>
      </p:sp>
    </p:spTree>
    <p:extLst>
      <p:ext uri="{BB962C8B-B14F-4D97-AF65-F5344CB8AC3E}">
        <p14:creationId xmlns:p14="http://schemas.microsoft.com/office/powerpoint/2010/main" val="3937946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DYhHFJ0qPJ8"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GY-imVZjvy0"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Theories of romantic relationships</a:t>
            </a:r>
          </a:p>
        </p:txBody>
      </p:sp>
      <p:sp>
        <p:nvSpPr>
          <p:cNvPr id="3" name="Content Placeholder 2"/>
          <p:cNvSpPr>
            <a:spLocks noGrp="1"/>
          </p:cNvSpPr>
          <p:nvPr>
            <p:ph idx="1"/>
          </p:nvPr>
        </p:nvSpPr>
        <p:spPr/>
        <p:txBody>
          <a:bodyPr>
            <a:normAutofit lnSpcReduction="10000"/>
          </a:bodyPr>
          <a:lstStyle/>
          <a:p>
            <a:r>
              <a:rPr lang="en-GB" dirty="0" smtClean="0"/>
              <a:t>social </a:t>
            </a:r>
            <a:r>
              <a:rPr lang="en-GB" dirty="0"/>
              <a:t>exchange </a:t>
            </a:r>
            <a:r>
              <a:rPr lang="en-GB" dirty="0" smtClean="0"/>
              <a:t>theory</a:t>
            </a:r>
          </a:p>
          <a:p>
            <a:r>
              <a:rPr lang="en-GB" dirty="0" smtClean="0"/>
              <a:t>equity theory</a:t>
            </a:r>
          </a:p>
          <a:p>
            <a:r>
              <a:rPr lang="en-GB" dirty="0" err="1" smtClean="0"/>
              <a:t>Rusbult’s</a:t>
            </a:r>
            <a:r>
              <a:rPr lang="en-GB" dirty="0" smtClean="0"/>
              <a:t> </a:t>
            </a:r>
            <a:r>
              <a:rPr lang="en-GB" dirty="0"/>
              <a:t>investment model of commitment, </a:t>
            </a:r>
            <a:r>
              <a:rPr lang="en-GB" dirty="0" smtClean="0"/>
              <a:t>satisfaction</a:t>
            </a:r>
            <a:r>
              <a:rPr lang="en-GB" dirty="0"/>
              <a:t>, </a:t>
            </a:r>
            <a:r>
              <a:rPr lang="en-GB" dirty="0" smtClean="0"/>
              <a:t>comparison </a:t>
            </a:r>
            <a:r>
              <a:rPr lang="en-GB" dirty="0"/>
              <a:t>with alternatives and investment. </a:t>
            </a:r>
            <a:endParaRPr lang="en-GB" dirty="0" smtClean="0"/>
          </a:p>
          <a:p>
            <a:endParaRPr lang="en-GB" dirty="0" smtClean="0"/>
          </a:p>
          <a:p>
            <a:r>
              <a:rPr lang="en-GB" dirty="0" smtClean="0"/>
              <a:t>Duck’s </a:t>
            </a:r>
            <a:r>
              <a:rPr lang="en-GB" dirty="0"/>
              <a:t>phase model of relationship breakdown: </a:t>
            </a:r>
            <a:endParaRPr lang="en-GB" dirty="0" smtClean="0"/>
          </a:p>
          <a:p>
            <a:pPr lvl="1"/>
            <a:r>
              <a:rPr lang="en-GB" dirty="0" smtClean="0"/>
              <a:t>intra-psychic</a:t>
            </a:r>
            <a:r>
              <a:rPr lang="en-GB" dirty="0"/>
              <a:t>, </a:t>
            </a:r>
          </a:p>
          <a:p>
            <a:pPr lvl="1"/>
            <a:r>
              <a:rPr lang="en-GB" dirty="0" smtClean="0"/>
              <a:t>dyadic</a:t>
            </a:r>
            <a:r>
              <a:rPr lang="en-GB" dirty="0"/>
              <a:t>, </a:t>
            </a:r>
            <a:endParaRPr lang="en-GB" dirty="0" smtClean="0"/>
          </a:p>
          <a:p>
            <a:pPr lvl="1"/>
            <a:r>
              <a:rPr lang="en-GB" dirty="0" smtClean="0"/>
              <a:t>social </a:t>
            </a:r>
          </a:p>
          <a:p>
            <a:pPr lvl="1"/>
            <a:r>
              <a:rPr lang="en-GB" dirty="0" smtClean="0"/>
              <a:t>grave </a:t>
            </a:r>
            <a:r>
              <a:rPr lang="en-GB" dirty="0"/>
              <a:t>dressing phases.</a:t>
            </a:r>
          </a:p>
          <a:p>
            <a:pPr marL="0" indent="0">
              <a:buNone/>
            </a:pPr>
            <a:endParaRPr lang="en-GB" dirty="0"/>
          </a:p>
        </p:txBody>
      </p:sp>
    </p:spTree>
    <p:extLst>
      <p:ext uri="{BB962C8B-B14F-4D97-AF65-F5344CB8AC3E}">
        <p14:creationId xmlns:p14="http://schemas.microsoft.com/office/powerpoint/2010/main" val="2445302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a:t>
            </a:r>
            <a:r>
              <a:rPr lang="en-GB" dirty="0"/>
              <a:t>exchange </a:t>
            </a:r>
            <a:r>
              <a:rPr lang="en-GB" dirty="0" smtClean="0"/>
              <a:t>theory (SET)</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Maximise profits and minimise costs.</a:t>
            </a:r>
          </a:p>
          <a:p>
            <a:r>
              <a:rPr lang="en-GB" dirty="0" smtClean="0"/>
              <a:t>SET is an economic theory. A theory that has a mutual exchange of rewards between partners, like friendship and sex and the cost of maintaining the relationship such as freedoms given up. A person assesses their rewards by making two comparisons.</a:t>
            </a:r>
          </a:p>
          <a:p>
            <a:pPr marL="514350" indent="-514350">
              <a:buFont typeface="+mj-lt"/>
              <a:buAutoNum type="arabicPeriod"/>
            </a:pPr>
            <a:r>
              <a:rPr lang="en-GB" dirty="0" smtClean="0"/>
              <a:t>The comparison level: Rewards – Cost = Profit</a:t>
            </a:r>
          </a:p>
          <a:p>
            <a:pPr marL="514350" indent="-514350">
              <a:buFont typeface="+mj-lt"/>
              <a:buAutoNum type="arabicPeriod"/>
            </a:pPr>
            <a:r>
              <a:rPr lang="en-GB" dirty="0" smtClean="0"/>
              <a:t>The comparison level for alternative relationships. Rewards and costs are compared to the rewards and costs of a possible alternative relationships.</a:t>
            </a:r>
          </a:p>
          <a:p>
            <a:pPr marL="0" indent="0">
              <a:buNone/>
            </a:pPr>
            <a:endParaRPr lang="en-GB" dirty="0"/>
          </a:p>
          <a:p>
            <a:pPr marL="0" indent="0">
              <a:buNone/>
            </a:pPr>
            <a:r>
              <a:rPr lang="en-GB" dirty="0" smtClean="0"/>
              <a:t>Relationships is maintained if rewards exceed costs and the profit level is not exceeded by possible alternative relationships. </a:t>
            </a:r>
          </a:p>
          <a:p>
            <a:endParaRPr lang="en-GB" dirty="0"/>
          </a:p>
        </p:txBody>
      </p:sp>
    </p:spTree>
    <p:extLst>
      <p:ext uri="{BB962C8B-B14F-4D97-AF65-F5344CB8AC3E}">
        <p14:creationId xmlns:p14="http://schemas.microsoft.com/office/powerpoint/2010/main" val="10399541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John Thibaut and Harold Kelley (</a:t>
            </a:r>
            <a:r>
              <a:rPr lang="en-GB" dirty="0" smtClean="0"/>
              <a:t>1959)</a:t>
            </a:r>
            <a:endParaRPr lang="en-GB" dirty="0"/>
          </a:p>
        </p:txBody>
      </p:sp>
      <p:pic>
        <p:nvPicPr>
          <p:cNvPr id="4" name="Picture 3"/>
          <p:cNvPicPr>
            <a:picLocks noChangeAspect="1"/>
          </p:cNvPicPr>
          <p:nvPr/>
        </p:nvPicPr>
        <p:blipFill>
          <a:blip r:embed="rId2"/>
          <a:stretch>
            <a:fillRect/>
          </a:stretch>
        </p:blipFill>
        <p:spPr>
          <a:xfrm>
            <a:off x="2886075" y="1447800"/>
            <a:ext cx="6419850" cy="5410200"/>
          </a:xfrm>
          <a:prstGeom prst="rect">
            <a:avLst/>
          </a:prstGeom>
        </p:spPr>
      </p:pic>
      <p:sp>
        <p:nvSpPr>
          <p:cNvPr id="5" name="TextBox 4"/>
          <p:cNvSpPr txBox="1"/>
          <p:nvPr/>
        </p:nvSpPr>
        <p:spPr>
          <a:xfrm>
            <a:off x="1365161" y="2550017"/>
            <a:ext cx="3046155" cy="369332"/>
          </a:xfrm>
          <a:prstGeom prst="rect">
            <a:avLst/>
          </a:prstGeom>
          <a:noFill/>
        </p:spPr>
        <p:txBody>
          <a:bodyPr wrap="none" rtlCol="0">
            <a:spAutoFit/>
          </a:bodyPr>
          <a:lstStyle/>
          <a:p>
            <a:r>
              <a:rPr lang="en-GB" dirty="0" smtClean="0"/>
              <a:t>Proposal of a four stage model</a:t>
            </a:r>
            <a:endParaRPr lang="en-GB" dirty="0"/>
          </a:p>
        </p:txBody>
      </p:sp>
    </p:spTree>
    <p:extLst>
      <p:ext uri="{BB962C8B-B14F-4D97-AF65-F5344CB8AC3E}">
        <p14:creationId xmlns:p14="http://schemas.microsoft.com/office/powerpoint/2010/main" val="848173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 to you note research page 81.</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3679069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Evaluation:P82</a:t>
            </a:r>
            <a:endParaRPr lang="en-GB" dirty="0"/>
          </a:p>
        </p:txBody>
      </p:sp>
      <p:sp>
        <p:nvSpPr>
          <p:cNvPr id="3" name="Content Placeholder 2"/>
          <p:cNvSpPr>
            <a:spLocks noGrp="1"/>
          </p:cNvSpPr>
          <p:nvPr>
            <p:ph idx="1"/>
          </p:nvPr>
        </p:nvSpPr>
        <p:spPr/>
        <p:txBody>
          <a:bodyPr/>
          <a:lstStyle/>
          <a:p>
            <a:r>
              <a:rPr lang="en-GB" dirty="0" smtClean="0"/>
              <a:t>Positive:</a:t>
            </a:r>
          </a:p>
          <a:p>
            <a:endParaRPr lang="en-GB" dirty="0"/>
          </a:p>
          <a:p>
            <a:endParaRPr lang="en-GB" dirty="0" smtClean="0"/>
          </a:p>
          <a:p>
            <a:endParaRPr lang="en-GB" dirty="0"/>
          </a:p>
          <a:p>
            <a:r>
              <a:rPr lang="en-GB" dirty="0" smtClean="0"/>
              <a:t>Negative:</a:t>
            </a:r>
            <a:endParaRPr lang="en-GB" dirty="0"/>
          </a:p>
        </p:txBody>
      </p:sp>
    </p:spTree>
    <p:extLst>
      <p:ext uri="{BB962C8B-B14F-4D97-AF65-F5344CB8AC3E}">
        <p14:creationId xmlns:p14="http://schemas.microsoft.com/office/powerpoint/2010/main" val="3108304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Equity theory</a:t>
            </a:r>
            <a:endParaRPr lang="en-GB" dirty="0"/>
          </a:p>
        </p:txBody>
      </p:sp>
      <p:sp>
        <p:nvSpPr>
          <p:cNvPr id="3" name="Content Placeholder 2"/>
          <p:cNvSpPr>
            <a:spLocks noGrp="1"/>
          </p:cNvSpPr>
          <p:nvPr>
            <p:ph idx="1"/>
          </p:nvPr>
        </p:nvSpPr>
        <p:spPr/>
        <p:txBody>
          <a:bodyPr/>
          <a:lstStyle/>
          <a:p>
            <a:r>
              <a:rPr lang="en-GB" dirty="0" smtClean="0"/>
              <a:t>Not equality but fairness and this can differ dependent on the individual.</a:t>
            </a:r>
          </a:p>
          <a:p>
            <a:r>
              <a:rPr lang="en-GB" dirty="0" smtClean="0">
                <a:hlinkClick r:id="rId2"/>
              </a:rPr>
              <a:t>Little video</a:t>
            </a:r>
            <a:endParaRPr lang="en-GB" dirty="0"/>
          </a:p>
        </p:txBody>
      </p:sp>
    </p:spTree>
    <p:extLst>
      <p:ext uri="{BB962C8B-B14F-4D97-AF65-F5344CB8AC3E}">
        <p14:creationId xmlns:p14="http://schemas.microsoft.com/office/powerpoint/2010/main" val="2460887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Maintenance of relationships: This occurs through balance and stability. If this perception of equity is unbalanced this will lead to dissatisfaction  and possible ending of the relationship – this can be saved by adjustments.</a:t>
            </a:r>
            <a:endParaRPr lang="en-GB" dirty="0"/>
          </a:p>
        </p:txBody>
      </p:sp>
    </p:spTree>
    <p:extLst>
      <p:ext uri="{BB962C8B-B14F-4D97-AF65-F5344CB8AC3E}">
        <p14:creationId xmlns:p14="http://schemas.microsoft.com/office/powerpoint/2010/main" val="41436002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Walster</a:t>
            </a:r>
            <a:r>
              <a:rPr lang="en-GB" dirty="0" smtClean="0"/>
              <a:t> et al</a:t>
            </a:r>
            <a:endParaRPr lang="en-GB" dirty="0"/>
          </a:p>
        </p:txBody>
      </p:sp>
      <p:sp>
        <p:nvSpPr>
          <p:cNvPr id="3" name="Content Placeholder 2"/>
          <p:cNvSpPr>
            <a:spLocks noGrp="1"/>
          </p:cNvSpPr>
          <p:nvPr>
            <p:ph idx="1"/>
          </p:nvPr>
        </p:nvSpPr>
        <p:spPr>
          <a:xfrm>
            <a:off x="838200" y="1825625"/>
            <a:ext cx="10515600" cy="569845"/>
          </a:xfrm>
        </p:spPr>
        <p:txBody>
          <a:bodyPr/>
          <a:lstStyle/>
          <a:p>
            <a:r>
              <a:rPr lang="en-GB" dirty="0" smtClean="0"/>
              <a:t>4 principles of equity</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923993403"/>
              </p:ext>
            </p:extLst>
          </p:nvPr>
        </p:nvGraphicFramePr>
        <p:xfrm>
          <a:off x="2032000" y="2973469"/>
          <a:ext cx="8128000" cy="23926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GB" dirty="0" smtClean="0"/>
                        <a:t>Principle</a:t>
                      </a:r>
                      <a:endParaRPr lang="en-GB" dirty="0"/>
                    </a:p>
                  </a:txBody>
                  <a:tcPr/>
                </a:tc>
                <a:tc>
                  <a:txBody>
                    <a:bodyPr/>
                    <a:lstStyle/>
                    <a:p>
                      <a:r>
                        <a:rPr lang="en-GB" dirty="0" smtClean="0"/>
                        <a:t>Description</a:t>
                      </a:r>
                      <a:endParaRPr lang="en-GB" dirty="0"/>
                    </a:p>
                  </a:txBody>
                  <a:tcPr/>
                </a:tc>
                <a:extLst>
                  <a:ext uri="{0D108BD9-81ED-4DB2-BD59-A6C34878D82A}">
                    <a16:rowId xmlns:a16="http://schemas.microsoft.com/office/drawing/2014/main" val="10000"/>
                  </a:ext>
                </a:extLst>
              </a:tr>
              <a:tr h="370840">
                <a:tc>
                  <a:txBody>
                    <a:bodyPr/>
                    <a:lstStyle/>
                    <a:p>
                      <a:r>
                        <a:rPr lang="en-GB" dirty="0" smtClean="0"/>
                        <a:t>Profit</a:t>
                      </a:r>
                      <a:endParaRPr lang="en-GB" dirty="0"/>
                    </a:p>
                  </a:txBody>
                  <a:tcPr/>
                </a:tc>
                <a:tc>
                  <a:txBody>
                    <a:bodyPr/>
                    <a:lstStyle/>
                    <a:p>
                      <a:r>
                        <a:rPr lang="en-GB" dirty="0" smtClean="0"/>
                        <a:t>Rewards maximised and costs minimised</a:t>
                      </a:r>
                      <a:endParaRPr lang="en-GB" dirty="0"/>
                    </a:p>
                  </a:txBody>
                  <a:tcPr/>
                </a:tc>
                <a:extLst>
                  <a:ext uri="{0D108BD9-81ED-4DB2-BD59-A6C34878D82A}">
                    <a16:rowId xmlns:a16="http://schemas.microsoft.com/office/drawing/2014/main" val="10001"/>
                  </a:ext>
                </a:extLst>
              </a:tr>
              <a:tr h="370840">
                <a:tc>
                  <a:txBody>
                    <a:bodyPr/>
                    <a:lstStyle/>
                    <a:p>
                      <a:r>
                        <a:rPr lang="en-GB" dirty="0" smtClean="0"/>
                        <a:t>Distribution</a:t>
                      </a:r>
                      <a:endParaRPr lang="en-GB" dirty="0"/>
                    </a:p>
                  </a:txBody>
                  <a:tcPr/>
                </a:tc>
                <a:tc>
                  <a:txBody>
                    <a:bodyPr/>
                    <a:lstStyle/>
                    <a:p>
                      <a:r>
                        <a:rPr lang="en-GB" dirty="0" smtClean="0"/>
                        <a:t>Trade-offs</a:t>
                      </a:r>
                      <a:r>
                        <a:rPr lang="en-GB" baseline="0" dirty="0" smtClean="0"/>
                        <a:t> leading to fairness</a:t>
                      </a:r>
                      <a:endParaRPr lang="en-GB" dirty="0"/>
                    </a:p>
                  </a:txBody>
                  <a:tcPr/>
                </a:tc>
                <a:extLst>
                  <a:ext uri="{0D108BD9-81ED-4DB2-BD59-A6C34878D82A}">
                    <a16:rowId xmlns:a16="http://schemas.microsoft.com/office/drawing/2014/main" val="10002"/>
                  </a:ext>
                </a:extLst>
              </a:tr>
              <a:tr h="370840">
                <a:tc>
                  <a:txBody>
                    <a:bodyPr/>
                    <a:lstStyle/>
                    <a:p>
                      <a:r>
                        <a:rPr lang="en-GB" dirty="0" smtClean="0"/>
                        <a:t>Dissatisfaction</a:t>
                      </a:r>
                      <a:endParaRPr lang="en-GB" dirty="0"/>
                    </a:p>
                  </a:txBody>
                  <a:tcPr/>
                </a:tc>
                <a:tc>
                  <a:txBody>
                    <a:bodyPr/>
                    <a:lstStyle/>
                    <a:p>
                      <a:r>
                        <a:rPr lang="en-GB" dirty="0" smtClean="0"/>
                        <a:t>The greater the perceived unfairness the  greater the dissatisfaction.</a:t>
                      </a:r>
                      <a:endParaRPr lang="en-GB" dirty="0"/>
                    </a:p>
                  </a:txBody>
                  <a:tcPr/>
                </a:tc>
                <a:extLst>
                  <a:ext uri="{0D108BD9-81ED-4DB2-BD59-A6C34878D82A}">
                    <a16:rowId xmlns:a16="http://schemas.microsoft.com/office/drawing/2014/main" val="10003"/>
                  </a:ext>
                </a:extLst>
              </a:tr>
              <a:tr h="370840">
                <a:tc>
                  <a:txBody>
                    <a:bodyPr/>
                    <a:lstStyle/>
                    <a:p>
                      <a:r>
                        <a:rPr lang="en-GB" dirty="0" smtClean="0"/>
                        <a:t>Realignment</a:t>
                      </a:r>
                      <a:endParaRPr lang="en-GB" dirty="0"/>
                    </a:p>
                  </a:txBody>
                  <a:tcPr/>
                </a:tc>
                <a:tc>
                  <a:txBody>
                    <a:bodyPr/>
                    <a:lstStyle/>
                    <a:p>
                      <a:r>
                        <a:rPr lang="en-GB" dirty="0" smtClean="0"/>
                        <a:t>Restoration</a:t>
                      </a:r>
                      <a:r>
                        <a:rPr lang="en-GB" baseline="0" dirty="0" smtClean="0"/>
                        <a:t> of equity will lead to maintenance </a:t>
                      </a:r>
                      <a:r>
                        <a:rPr lang="en-GB" baseline="0" dirty="0" err="1" smtClean="0"/>
                        <a:t>continueing</a:t>
                      </a:r>
                      <a:r>
                        <a:rPr lang="en-GB" baseline="0" dirty="0" smtClean="0"/>
                        <a:t>.</a:t>
                      </a:r>
                      <a:endParaRPr lang="en-GB"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91168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t>
            </a:r>
            <a:r>
              <a:rPr lang="en-GB" dirty="0" smtClean="0"/>
              <a:t>esearch</a:t>
            </a:r>
            <a:endParaRPr lang="en-GB" dirty="0"/>
          </a:p>
        </p:txBody>
      </p:sp>
      <p:sp>
        <p:nvSpPr>
          <p:cNvPr id="3" name="Content Placeholder 2"/>
          <p:cNvSpPr>
            <a:spLocks noGrp="1"/>
          </p:cNvSpPr>
          <p:nvPr>
            <p:ph idx="1"/>
          </p:nvPr>
        </p:nvSpPr>
        <p:spPr/>
        <p:txBody>
          <a:bodyPr/>
          <a:lstStyle/>
          <a:p>
            <a:r>
              <a:rPr lang="en-GB" dirty="0" smtClean="0"/>
              <a:t>Argyle: People do not feel in terms of rewards and costs unless dissatisfied implying the equity theory if seen in a conscious manner is not a good explanation of romantic relationship maintenance</a:t>
            </a:r>
          </a:p>
          <a:p>
            <a:endParaRPr lang="en-GB" dirty="0"/>
          </a:p>
          <a:p>
            <a:r>
              <a:rPr lang="en-GB" dirty="0" smtClean="0"/>
              <a:t>Yum et al (2009) Looked at romantic relationships in 6 different cultures and found that like equity theory maintenance strategies differed. So a cross cultural theory.</a:t>
            </a:r>
            <a:endParaRPr lang="en-GB" dirty="0"/>
          </a:p>
          <a:p>
            <a:endParaRPr lang="en-GB" dirty="0"/>
          </a:p>
          <a:p>
            <a:endParaRPr lang="en-GB" dirty="0" smtClean="0"/>
          </a:p>
          <a:p>
            <a:endParaRPr lang="en-GB" dirty="0"/>
          </a:p>
        </p:txBody>
      </p:sp>
    </p:spTree>
    <p:extLst>
      <p:ext uri="{BB962C8B-B14F-4D97-AF65-F5344CB8AC3E}">
        <p14:creationId xmlns:p14="http://schemas.microsoft.com/office/powerpoint/2010/main" val="17662246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 P84</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34263638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a:t>Rusbult’s</a:t>
            </a:r>
            <a:r>
              <a:rPr lang="en-GB" dirty="0"/>
              <a:t> investment model of commitment, satisfaction, comparison with alternatives and investment. </a:t>
            </a:r>
          </a:p>
        </p:txBody>
      </p:sp>
      <p:sp>
        <p:nvSpPr>
          <p:cNvPr id="3" name="Content Placeholder 2"/>
          <p:cNvSpPr>
            <a:spLocks noGrp="1"/>
          </p:cNvSpPr>
          <p:nvPr>
            <p:ph idx="1"/>
          </p:nvPr>
        </p:nvSpPr>
        <p:spPr/>
        <p:txBody>
          <a:bodyPr>
            <a:normAutofit fontScale="70000" lnSpcReduction="20000"/>
          </a:bodyPr>
          <a:lstStyle/>
          <a:p>
            <a:endParaRPr lang="en-GB" dirty="0" smtClean="0">
              <a:hlinkClick r:id="rId2"/>
            </a:endParaRPr>
          </a:p>
          <a:p>
            <a:r>
              <a:rPr lang="en-GB" dirty="0"/>
              <a:t>B</a:t>
            </a:r>
            <a:r>
              <a:rPr lang="en-GB" dirty="0" smtClean="0"/>
              <a:t>uilds </a:t>
            </a:r>
            <a:r>
              <a:rPr lang="en-GB" dirty="0"/>
              <a:t>upon the Social Exchange Theory discussed above and proposes that three factors contribute to the level of commitment in a relationship</a:t>
            </a:r>
            <a:r>
              <a:rPr lang="en-GB" dirty="0" smtClean="0"/>
              <a:t>.</a:t>
            </a:r>
          </a:p>
          <a:p>
            <a:pPr lvl="1"/>
            <a:r>
              <a:rPr lang="en-GB" dirty="0" smtClean="0"/>
              <a:t>Satisfaction</a:t>
            </a:r>
          </a:p>
          <a:p>
            <a:pPr lvl="1"/>
            <a:r>
              <a:rPr lang="en-GB" dirty="0" smtClean="0"/>
              <a:t>Comparison </a:t>
            </a:r>
            <a:r>
              <a:rPr lang="en-GB" dirty="0"/>
              <a:t>with alternatives </a:t>
            </a:r>
            <a:endParaRPr lang="en-GB" dirty="0" smtClean="0"/>
          </a:p>
          <a:p>
            <a:pPr lvl="1"/>
            <a:r>
              <a:rPr lang="en-GB" dirty="0" smtClean="0"/>
              <a:t>Investment</a:t>
            </a:r>
          </a:p>
          <a:p>
            <a:pPr marL="457200" lvl="1" indent="0">
              <a:buNone/>
            </a:pPr>
            <a:endParaRPr lang="en-GB" dirty="0">
              <a:hlinkClick r:id="rId2"/>
            </a:endParaRPr>
          </a:p>
          <a:p>
            <a:r>
              <a:rPr lang="en-GB" dirty="0"/>
              <a:t>They are the extent to which a partner feels a relationship is worthwhile for them when comparing other possible relationships and their investment against the rewards offered by the pairing. The third factor is an addition to the model, investment size, which explains why relationships do not all breakdown when the </a:t>
            </a:r>
            <a:r>
              <a:rPr lang="en-GB" dirty="0" smtClean="0"/>
              <a:t>CL (</a:t>
            </a:r>
            <a:r>
              <a:rPr lang="en-GB" dirty="0"/>
              <a:t>The comparison level </a:t>
            </a:r>
            <a:r>
              <a:rPr lang="en-GB" dirty="0" smtClean="0"/>
              <a:t>in </a:t>
            </a:r>
            <a:r>
              <a:rPr lang="en-GB" dirty="0"/>
              <a:t>a relationship is a judgement of how much profit an individual is receiving (benefits minus costs</a:t>
            </a:r>
            <a:r>
              <a:rPr lang="en-GB" dirty="0" smtClean="0"/>
              <a:t>)) </a:t>
            </a:r>
            <a:r>
              <a:rPr lang="en-GB" dirty="0"/>
              <a:t>or </a:t>
            </a:r>
            <a:r>
              <a:rPr lang="en-GB" dirty="0" smtClean="0"/>
              <a:t>Comparison Level alternative </a:t>
            </a:r>
            <a:r>
              <a:rPr lang="en-GB" dirty="0"/>
              <a:t>are low.</a:t>
            </a:r>
            <a:endParaRPr lang="en-GB" dirty="0" smtClean="0">
              <a:hlinkClick r:id="rId2"/>
            </a:endParaRPr>
          </a:p>
          <a:p>
            <a:pPr marL="0" indent="0">
              <a:buNone/>
            </a:pPr>
            <a:endParaRPr lang="en-GB" dirty="0" smtClean="0">
              <a:hlinkClick r:id="rId2"/>
            </a:endParaRPr>
          </a:p>
          <a:p>
            <a:endParaRPr lang="en-GB" dirty="0">
              <a:hlinkClick r:id="rId2"/>
            </a:endParaRPr>
          </a:p>
          <a:p>
            <a:r>
              <a:rPr lang="en-GB" dirty="0" smtClean="0">
                <a:hlinkClick r:id="rId2"/>
              </a:rPr>
              <a:t>Link to video</a:t>
            </a:r>
            <a:endParaRPr lang="en-GB" dirty="0"/>
          </a:p>
        </p:txBody>
      </p:sp>
    </p:spTree>
    <p:extLst>
      <p:ext uri="{BB962C8B-B14F-4D97-AF65-F5344CB8AC3E}">
        <p14:creationId xmlns:p14="http://schemas.microsoft.com/office/powerpoint/2010/main" val="36900815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Investment in relationships </a:t>
            </a:r>
          </a:p>
        </p:txBody>
      </p:sp>
      <p:sp>
        <p:nvSpPr>
          <p:cNvPr id="3" name="Content Placeholder 2"/>
          <p:cNvSpPr>
            <a:spLocks noGrp="1"/>
          </p:cNvSpPr>
          <p:nvPr>
            <p:ph idx="1"/>
          </p:nvPr>
        </p:nvSpPr>
        <p:spPr/>
        <p:txBody>
          <a:bodyPr/>
          <a:lstStyle/>
          <a:p>
            <a:pPr marL="0" indent="0">
              <a:buNone/>
            </a:pPr>
            <a:r>
              <a:rPr lang="en-GB" dirty="0"/>
              <a:t>Investment in relationships can be measured as a combination of intrinsic and extrinsic investments which have been made over the course of the relationship. </a:t>
            </a:r>
            <a:endParaRPr lang="en-GB" dirty="0" smtClean="0"/>
          </a:p>
          <a:p>
            <a:pPr marL="0" indent="0">
              <a:buNone/>
            </a:pPr>
            <a:r>
              <a:rPr lang="en-GB" dirty="0" smtClean="0">
                <a:solidFill>
                  <a:srgbClr val="FF0000"/>
                </a:solidFill>
              </a:rPr>
              <a:t>Intrinsic (</a:t>
            </a:r>
            <a:r>
              <a:rPr lang="en-GB" dirty="0" smtClean="0">
                <a:solidFill>
                  <a:srgbClr val="FFC000"/>
                </a:solidFill>
              </a:rPr>
              <a:t>inherent</a:t>
            </a:r>
            <a:r>
              <a:rPr lang="en-GB" dirty="0" smtClean="0">
                <a:solidFill>
                  <a:srgbClr val="FF0000"/>
                </a:solidFill>
              </a:rPr>
              <a:t>)</a:t>
            </a:r>
            <a:r>
              <a:rPr lang="en-GB" dirty="0" smtClean="0"/>
              <a:t> </a:t>
            </a:r>
            <a:r>
              <a:rPr lang="en-GB" dirty="0"/>
              <a:t>investments are those which have been added by a single partner such as money towards a date or a gift, time spent with the person and any self-disclosures which have been made. </a:t>
            </a:r>
            <a:endParaRPr lang="en-GB" dirty="0" smtClean="0"/>
          </a:p>
          <a:p>
            <a:pPr marL="0" indent="0">
              <a:buNone/>
            </a:pPr>
            <a:r>
              <a:rPr lang="en-GB" dirty="0" smtClean="0">
                <a:solidFill>
                  <a:srgbClr val="FF0000"/>
                </a:solidFill>
              </a:rPr>
              <a:t>Extrinsic (</a:t>
            </a:r>
            <a:r>
              <a:rPr lang="en-GB" dirty="0" smtClean="0">
                <a:solidFill>
                  <a:srgbClr val="FFC000"/>
                </a:solidFill>
              </a:rPr>
              <a:t>external</a:t>
            </a:r>
            <a:r>
              <a:rPr lang="en-GB" dirty="0" smtClean="0">
                <a:solidFill>
                  <a:srgbClr val="FF0000"/>
                </a:solidFill>
              </a:rPr>
              <a:t>) </a:t>
            </a:r>
            <a:r>
              <a:rPr lang="en-GB" dirty="0" smtClean="0"/>
              <a:t>investments </a:t>
            </a:r>
            <a:r>
              <a:rPr lang="en-GB" dirty="0"/>
              <a:t>are those which have been created or developed over the course of the relationship which are shared by both partners, such as large purchases (a house or car) or even children.</a:t>
            </a:r>
          </a:p>
        </p:txBody>
      </p:sp>
    </p:spTree>
    <p:extLst>
      <p:ext uri="{BB962C8B-B14F-4D97-AF65-F5344CB8AC3E}">
        <p14:creationId xmlns:p14="http://schemas.microsoft.com/office/powerpoint/2010/main" val="31035959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Two Variable linked to Commitment</a:t>
            </a:r>
            <a:endParaRPr lang="en-GB" dirty="0"/>
          </a:p>
        </p:txBody>
      </p:sp>
      <p:sp>
        <p:nvSpPr>
          <p:cNvPr id="3" name="Content Placeholder 2"/>
          <p:cNvSpPr>
            <a:spLocks noGrp="1"/>
          </p:cNvSpPr>
          <p:nvPr>
            <p:ph idx="1"/>
          </p:nvPr>
        </p:nvSpPr>
        <p:spPr/>
        <p:txBody>
          <a:bodyPr/>
          <a:lstStyle/>
          <a:p>
            <a:r>
              <a:rPr lang="en-GB" dirty="0" smtClean="0"/>
              <a:t>Equity – fairness</a:t>
            </a:r>
          </a:p>
          <a:p>
            <a:r>
              <a:rPr lang="en-GB" dirty="0" smtClean="0"/>
              <a:t>Social Support – family and friends approval.</a:t>
            </a:r>
          </a:p>
          <a:p>
            <a:endParaRPr lang="en-GB" dirty="0"/>
          </a:p>
          <a:p>
            <a:endParaRPr lang="en-GB" dirty="0" smtClean="0"/>
          </a:p>
          <a:p>
            <a:r>
              <a:rPr lang="en-GB" dirty="0" smtClean="0"/>
              <a:t>Your turn</a:t>
            </a:r>
          </a:p>
          <a:p>
            <a:r>
              <a:rPr lang="en-GB" dirty="0" smtClean="0"/>
              <a:t>Research and evaluation. </a:t>
            </a:r>
            <a:r>
              <a:rPr lang="en-GB" smtClean="0"/>
              <a:t>P85</a:t>
            </a:r>
            <a:endParaRPr lang="en-GB" dirty="0"/>
          </a:p>
        </p:txBody>
      </p:sp>
    </p:spTree>
    <p:extLst>
      <p:ext uri="{BB962C8B-B14F-4D97-AF65-F5344CB8AC3E}">
        <p14:creationId xmlns:p14="http://schemas.microsoft.com/office/powerpoint/2010/main" val="31414965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329271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739582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Ducks theory of relationship </a:t>
            </a:r>
            <a:r>
              <a:rPr lang="en-GB" b="1" u="sng" dirty="0" smtClean="0"/>
              <a:t>dissolution</a:t>
            </a:r>
            <a:endParaRPr lang="en-GB" dirty="0"/>
          </a:p>
        </p:txBody>
      </p:sp>
      <p:sp>
        <p:nvSpPr>
          <p:cNvPr id="3" name="Content Placeholder 2"/>
          <p:cNvSpPr>
            <a:spLocks noGrp="1"/>
          </p:cNvSpPr>
          <p:nvPr>
            <p:ph idx="1"/>
          </p:nvPr>
        </p:nvSpPr>
        <p:spPr/>
        <p:txBody>
          <a:bodyPr/>
          <a:lstStyle/>
          <a:p>
            <a:pPr marL="0" indent="0">
              <a:buNone/>
            </a:pPr>
            <a:r>
              <a:rPr lang="en-GB" b="1" dirty="0"/>
              <a:t>Duck</a:t>
            </a:r>
            <a:r>
              <a:rPr lang="en-GB" dirty="0"/>
              <a:t> Proposed three broad categories why relationships breakup:</a:t>
            </a:r>
          </a:p>
          <a:p>
            <a:pPr lvl="0"/>
            <a:r>
              <a:rPr lang="en-GB" b="1" dirty="0"/>
              <a:t>Pre-existing doom</a:t>
            </a:r>
            <a:r>
              <a:rPr lang="en-GB" dirty="0"/>
              <a:t> – Incompatibility and failure are almost predestined</a:t>
            </a:r>
          </a:p>
          <a:p>
            <a:pPr lvl="0"/>
            <a:r>
              <a:rPr lang="en-GB" b="1" dirty="0"/>
              <a:t>Mechanical Failure </a:t>
            </a:r>
            <a:r>
              <a:rPr lang="en-GB" dirty="0"/>
              <a:t>– Two suitable people of goodwill and good nature grow apart and find they cannot live together (The most common cause)</a:t>
            </a:r>
          </a:p>
          <a:p>
            <a:pPr lvl="0"/>
            <a:r>
              <a:rPr lang="en-GB" b="1" dirty="0"/>
              <a:t>Sudden Death</a:t>
            </a:r>
            <a:r>
              <a:rPr lang="en-GB" dirty="0"/>
              <a:t> – The discovery of betrayal or infidelity leads to immediate termination </a:t>
            </a:r>
          </a:p>
          <a:p>
            <a:endParaRPr lang="en-GB" dirty="0"/>
          </a:p>
        </p:txBody>
      </p:sp>
    </p:spTree>
    <p:extLst>
      <p:ext uri="{BB962C8B-B14F-4D97-AF65-F5344CB8AC3E}">
        <p14:creationId xmlns:p14="http://schemas.microsoft.com/office/powerpoint/2010/main" val="549112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factors that could also contribute were</a:t>
            </a:r>
            <a:r>
              <a:rPr lang="en-GB" dirty="0" smtClean="0"/>
              <a:t>:</a:t>
            </a:r>
            <a:endParaRPr lang="en-GB" dirty="0"/>
          </a:p>
        </p:txBody>
      </p:sp>
      <p:sp>
        <p:nvSpPr>
          <p:cNvPr id="3" name="Content Placeholder 2"/>
          <p:cNvSpPr>
            <a:spLocks noGrp="1"/>
          </p:cNvSpPr>
          <p:nvPr>
            <p:ph idx="1"/>
          </p:nvPr>
        </p:nvSpPr>
        <p:spPr/>
        <p:txBody>
          <a:bodyPr>
            <a:normAutofit/>
          </a:bodyPr>
          <a:lstStyle/>
          <a:p>
            <a:pPr lvl="0"/>
            <a:r>
              <a:rPr lang="en-GB" b="1" dirty="0" smtClean="0"/>
              <a:t>Predisposing </a:t>
            </a:r>
            <a:r>
              <a:rPr lang="en-GB" b="1" dirty="0"/>
              <a:t>personal factors</a:t>
            </a:r>
            <a:r>
              <a:rPr lang="en-GB" dirty="0"/>
              <a:t> – for example an individuals </a:t>
            </a:r>
            <a:r>
              <a:rPr lang="en-GB" b="1" dirty="0"/>
              <a:t>bad habits</a:t>
            </a:r>
            <a:r>
              <a:rPr lang="en-GB" dirty="0"/>
              <a:t> or </a:t>
            </a:r>
            <a:r>
              <a:rPr lang="en-GB" b="1" dirty="0"/>
              <a:t>emotional instabilities</a:t>
            </a:r>
            <a:endParaRPr lang="en-GB" dirty="0"/>
          </a:p>
          <a:p>
            <a:pPr lvl="0"/>
            <a:r>
              <a:rPr lang="en-GB" b="1" dirty="0"/>
              <a:t>Precipitating factors</a:t>
            </a:r>
            <a:r>
              <a:rPr lang="en-GB" dirty="0"/>
              <a:t> – for example exterior influences, such as </a:t>
            </a:r>
            <a:r>
              <a:rPr lang="en-GB" b="1" dirty="0"/>
              <a:t>love rivals</a:t>
            </a:r>
            <a:r>
              <a:rPr lang="en-GB" dirty="0"/>
              <a:t>, incompatible </a:t>
            </a:r>
            <a:r>
              <a:rPr lang="en-GB" b="1" dirty="0"/>
              <a:t>working hours</a:t>
            </a:r>
            <a:r>
              <a:rPr lang="en-GB" dirty="0"/>
              <a:t>, </a:t>
            </a:r>
            <a:r>
              <a:rPr lang="en-GB" b="1" dirty="0"/>
              <a:t>lack of relationship direction</a:t>
            </a:r>
            <a:r>
              <a:rPr lang="en-GB" dirty="0"/>
              <a:t> and attributions of blame; such as perceiving that </a:t>
            </a:r>
            <a:r>
              <a:rPr lang="en-GB" b="1" dirty="0"/>
              <a:t>someone else is to blame</a:t>
            </a:r>
            <a:r>
              <a:rPr lang="en-GB" dirty="0"/>
              <a:t>.</a:t>
            </a:r>
          </a:p>
          <a:p>
            <a:pPr lvl="0"/>
            <a:r>
              <a:rPr lang="en-GB" b="1" dirty="0"/>
              <a:t>Lack of skills </a:t>
            </a:r>
            <a:r>
              <a:rPr lang="en-GB" dirty="0"/>
              <a:t>– for example being </a:t>
            </a:r>
            <a:r>
              <a:rPr lang="en-GB" b="1" dirty="0"/>
              <a:t>sexually inexperienced</a:t>
            </a:r>
            <a:endParaRPr lang="en-GB" dirty="0"/>
          </a:p>
          <a:p>
            <a:pPr lvl="0"/>
            <a:r>
              <a:rPr lang="en-GB" b="1" dirty="0"/>
              <a:t>Lack of motivation </a:t>
            </a:r>
            <a:r>
              <a:rPr lang="en-GB" dirty="0"/>
              <a:t>– for example </a:t>
            </a:r>
            <a:r>
              <a:rPr lang="en-GB" b="1" dirty="0"/>
              <a:t>perceiving inequity</a:t>
            </a:r>
            <a:endParaRPr lang="en-GB" dirty="0"/>
          </a:p>
          <a:p>
            <a:pPr lvl="0"/>
            <a:r>
              <a:rPr lang="en-GB" b="1" dirty="0"/>
              <a:t>Lack of maintenance</a:t>
            </a:r>
            <a:r>
              <a:rPr lang="en-GB" dirty="0"/>
              <a:t> – for example, spending </a:t>
            </a:r>
            <a:r>
              <a:rPr lang="en-GB" b="1" dirty="0"/>
              <a:t>too much time apart</a:t>
            </a:r>
            <a:r>
              <a:rPr lang="en-GB" dirty="0"/>
              <a:t>.</a:t>
            </a:r>
          </a:p>
          <a:p>
            <a:pPr marL="0" indent="0">
              <a:buNone/>
            </a:pPr>
            <a:endParaRPr lang="en-GB" dirty="0"/>
          </a:p>
        </p:txBody>
      </p:sp>
    </p:spTree>
    <p:extLst>
      <p:ext uri="{BB962C8B-B14F-4D97-AF65-F5344CB8AC3E}">
        <p14:creationId xmlns:p14="http://schemas.microsoft.com/office/powerpoint/2010/main" val="18389650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four stages </a:t>
            </a:r>
            <a:r>
              <a:rPr lang="en-GB" dirty="0" smtClean="0"/>
              <a:t>of break up are:</a:t>
            </a:r>
            <a:endParaRPr lang="en-GB" dirty="0"/>
          </a:p>
        </p:txBody>
      </p:sp>
      <p:sp>
        <p:nvSpPr>
          <p:cNvPr id="3" name="Content Placeholder 2"/>
          <p:cNvSpPr>
            <a:spLocks noGrp="1"/>
          </p:cNvSpPr>
          <p:nvPr>
            <p:ph idx="1"/>
          </p:nvPr>
        </p:nvSpPr>
        <p:spPr/>
        <p:txBody>
          <a:bodyPr>
            <a:normAutofit/>
          </a:bodyPr>
          <a:lstStyle/>
          <a:p>
            <a:pPr lvl="0"/>
            <a:r>
              <a:rPr lang="en-GB" b="1" dirty="0" smtClean="0"/>
              <a:t>Intrapsychic</a:t>
            </a:r>
            <a:r>
              <a:rPr lang="en-GB" dirty="0" smtClean="0"/>
              <a:t> </a:t>
            </a:r>
            <a:r>
              <a:rPr lang="en-GB" dirty="0"/>
              <a:t>– One partner privately perceives dissatisfaction with the relationship.</a:t>
            </a:r>
          </a:p>
          <a:p>
            <a:pPr lvl="0"/>
            <a:r>
              <a:rPr lang="en-GB" b="1" dirty="0"/>
              <a:t>Dyadic</a:t>
            </a:r>
            <a:r>
              <a:rPr lang="en-GB" dirty="0"/>
              <a:t> – The dissatisfaction is discussed. If is not resolved, it moves to the next stage</a:t>
            </a:r>
          </a:p>
          <a:p>
            <a:pPr lvl="0"/>
            <a:r>
              <a:rPr lang="en-GB" b="1" dirty="0"/>
              <a:t>Social</a:t>
            </a:r>
            <a:r>
              <a:rPr lang="en-GB" dirty="0"/>
              <a:t> – the breakdown is made public. There is negotiation over assets, children, finances and so on with wider families and friends becoming involved.</a:t>
            </a:r>
          </a:p>
          <a:p>
            <a:pPr lvl="0"/>
            <a:r>
              <a:rPr lang="en-GB" b="1" dirty="0"/>
              <a:t>Grave dressing </a:t>
            </a:r>
            <a:r>
              <a:rPr lang="en-GB" dirty="0"/>
              <a:t>– A post-relationship view of the breakup is established; protecting self-esteem and rebuilding life towards new relationships.</a:t>
            </a:r>
          </a:p>
          <a:p>
            <a:endParaRPr lang="en-GB" dirty="0"/>
          </a:p>
        </p:txBody>
      </p:sp>
    </p:spTree>
    <p:extLst>
      <p:ext uri="{BB962C8B-B14F-4D97-AF65-F5344CB8AC3E}">
        <p14:creationId xmlns:p14="http://schemas.microsoft.com/office/powerpoint/2010/main" val="21800772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Describe </a:t>
            </a:r>
            <a:r>
              <a:rPr lang="en-GB" dirty="0"/>
              <a:t>and evaluate Duck's phase model of relationship </a:t>
            </a:r>
            <a:r>
              <a:rPr lang="en-GB" dirty="0" smtClean="0"/>
              <a:t>breakdown</a:t>
            </a:r>
            <a:endParaRPr lang="en-GB" dirty="0"/>
          </a:p>
        </p:txBody>
      </p:sp>
      <p:sp>
        <p:nvSpPr>
          <p:cNvPr id="3" name="Content Placeholder 2"/>
          <p:cNvSpPr>
            <a:spLocks noGrp="1"/>
          </p:cNvSpPr>
          <p:nvPr>
            <p:ph idx="1"/>
          </p:nvPr>
        </p:nvSpPr>
        <p:spPr/>
        <p:txBody>
          <a:bodyPr/>
          <a:lstStyle/>
          <a:p>
            <a:r>
              <a:rPr lang="en-GB" dirty="0" smtClean="0"/>
              <a:t>Use your notes.</a:t>
            </a:r>
            <a:endParaRPr lang="en-GB" dirty="0"/>
          </a:p>
        </p:txBody>
      </p:sp>
    </p:spTree>
    <p:extLst>
      <p:ext uri="{BB962C8B-B14F-4D97-AF65-F5344CB8AC3E}">
        <p14:creationId xmlns:p14="http://schemas.microsoft.com/office/powerpoint/2010/main" val="10487058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From The book P89</a:t>
            </a:r>
            <a:endParaRPr lang="en-GB" dirty="0"/>
          </a:p>
        </p:txBody>
      </p:sp>
      <p:sp>
        <p:nvSpPr>
          <p:cNvPr id="3" name="Content Placeholder 2"/>
          <p:cNvSpPr>
            <a:spLocks noGrp="1"/>
          </p:cNvSpPr>
          <p:nvPr>
            <p:ph idx="1"/>
          </p:nvPr>
        </p:nvSpPr>
        <p:spPr/>
        <p:txBody>
          <a:bodyPr/>
          <a:lstStyle/>
          <a:p>
            <a:r>
              <a:rPr lang="en-GB" dirty="0" smtClean="0"/>
              <a:t>Strengthen your learning.</a:t>
            </a:r>
            <a:endParaRPr lang="en-GB" dirty="0"/>
          </a:p>
        </p:txBody>
      </p:sp>
    </p:spTree>
    <p:extLst>
      <p:ext uri="{BB962C8B-B14F-4D97-AF65-F5344CB8AC3E}">
        <p14:creationId xmlns:p14="http://schemas.microsoft.com/office/powerpoint/2010/main" val="19377732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 have covered:</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a:solidFill>
                  <a:srgbClr val="FF0000"/>
                </a:solidFill>
              </a:rPr>
              <a:t>The evolutionary explanations for partner preferences, including the relationship between sexual</a:t>
            </a:r>
          </a:p>
          <a:p>
            <a:pPr marL="0" indent="0">
              <a:buNone/>
            </a:pPr>
            <a:r>
              <a:rPr lang="en-GB" dirty="0">
                <a:solidFill>
                  <a:srgbClr val="FF0000"/>
                </a:solidFill>
              </a:rPr>
              <a:t>selection and human reproductive behaviour.</a:t>
            </a:r>
          </a:p>
          <a:p>
            <a:pPr marL="0" indent="0">
              <a:buNone/>
            </a:pPr>
            <a:r>
              <a:rPr lang="en-GB" dirty="0">
                <a:solidFill>
                  <a:srgbClr val="FF0000"/>
                </a:solidFill>
              </a:rPr>
              <a:t>Factors affecting attraction in romantic relationships: self-disclosure; physical attractiveness,</a:t>
            </a:r>
          </a:p>
          <a:p>
            <a:pPr marL="0" indent="0">
              <a:buNone/>
            </a:pPr>
            <a:r>
              <a:rPr lang="en-GB" dirty="0">
                <a:solidFill>
                  <a:srgbClr val="FF0000"/>
                </a:solidFill>
              </a:rPr>
              <a:t>including the matching hypothesis; filter theory, including social demography, similarity in attitudes</a:t>
            </a:r>
          </a:p>
          <a:p>
            <a:pPr marL="0" indent="0">
              <a:buNone/>
            </a:pPr>
            <a:r>
              <a:rPr lang="en-GB" dirty="0">
                <a:solidFill>
                  <a:srgbClr val="FF0000"/>
                </a:solidFill>
              </a:rPr>
              <a:t>and complementarity.</a:t>
            </a:r>
          </a:p>
          <a:p>
            <a:pPr marL="0" indent="0">
              <a:buNone/>
            </a:pPr>
            <a:r>
              <a:rPr lang="en-GB" dirty="0">
                <a:solidFill>
                  <a:srgbClr val="FF0000"/>
                </a:solidFill>
              </a:rPr>
              <a:t>Theories of romantic relationships: social exchange theory, equity theory and </a:t>
            </a:r>
            <a:r>
              <a:rPr lang="en-GB" dirty="0" err="1">
                <a:solidFill>
                  <a:srgbClr val="FF0000"/>
                </a:solidFill>
              </a:rPr>
              <a:t>Rusbult’s</a:t>
            </a:r>
            <a:r>
              <a:rPr lang="en-GB" dirty="0">
                <a:solidFill>
                  <a:srgbClr val="FF0000"/>
                </a:solidFill>
              </a:rPr>
              <a:t> investment model of commitment, satisfaction, comparison with alternatives and investment. Duck’s phase model of relationship breakdown: intra-psychic, dyadic, social and grave dressing phases.</a:t>
            </a:r>
          </a:p>
          <a:p>
            <a:pPr marL="0" indent="0">
              <a:buNone/>
            </a:pPr>
            <a:r>
              <a:rPr lang="en-GB" dirty="0"/>
              <a:t>Virtual relationships in social media: self-disclosure in virtual relationships; effects of absence of</a:t>
            </a:r>
          </a:p>
          <a:p>
            <a:pPr marL="0" indent="0">
              <a:buNone/>
            </a:pPr>
            <a:r>
              <a:rPr lang="en-GB" dirty="0"/>
              <a:t>gating on the nature of virtual relationships.</a:t>
            </a:r>
          </a:p>
          <a:p>
            <a:pPr marL="0" indent="0">
              <a:buNone/>
            </a:pPr>
            <a:r>
              <a:rPr lang="en-GB" dirty="0" err="1"/>
              <a:t>Parasocial</a:t>
            </a:r>
            <a:r>
              <a:rPr lang="en-GB" dirty="0"/>
              <a:t> relationships: levels of </a:t>
            </a:r>
            <a:r>
              <a:rPr lang="en-GB" dirty="0" err="1"/>
              <a:t>parasocial</a:t>
            </a:r>
            <a:r>
              <a:rPr lang="en-GB" dirty="0"/>
              <a:t> relationships, the absorption addiction model and the</a:t>
            </a:r>
          </a:p>
          <a:p>
            <a:pPr marL="0" indent="0">
              <a:buNone/>
            </a:pPr>
            <a:r>
              <a:rPr lang="en-GB" dirty="0"/>
              <a:t>attachment theory explanation.</a:t>
            </a:r>
          </a:p>
          <a:p>
            <a:endParaRPr lang="en-GB" dirty="0"/>
          </a:p>
        </p:txBody>
      </p:sp>
    </p:spTree>
    <p:extLst>
      <p:ext uri="{BB962C8B-B14F-4D97-AF65-F5344CB8AC3E}">
        <p14:creationId xmlns:p14="http://schemas.microsoft.com/office/powerpoint/2010/main" val="38001025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8997</TotalTime>
  <Words>985</Words>
  <Application>Microsoft Office PowerPoint</Application>
  <PresentationFormat>Widescreen</PresentationFormat>
  <Paragraphs>101</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Theories of romantic relationships</vt:lpstr>
      <vt:lpstr>Social exchange theory (SET)</vt:lpstr>
      <vt:lpstr>John Thibaut and Harold Kelley (1959)</vt:lpstr>
      <vt:lpstr>Over to you note research page 81.</vt:lpstr>
      <vt:lpstr>Evaluation:P82</vt:lpstr>
      <vt:lpstr>Equity theory</vt:lpstr>
      <vt:lpstr>PowerPoint Presentation</vt:lpstr>
      <vt:lpstr>Walster et al</vt:lpstr>
      <vt:lpstr>Research</vt:lpstr>
      <vt:lpstr>Evaluation P84</vt:lpstr>
      <vt:lpstr>Rusbult’s investment model of commitment, satisfaction, comparison with alternatives and investment. </vt:lpstr>
      <vt:lpstr>Investment in relationships </vt:lpstr>
      <vt:lpstr>Two Variable linked to Commitment</vt:lpstr>
      <vt:lpstr>PowerPoint Presentation</vt:lpstr>
      <vt:lpstr>PowerPoint Presentation</vt:lpstr>
      <vt:lpstr>Ducks theory of relationship dissolution</vt:lpstr>
      <vt:lpstr>Other factors that could also contribute were:</vt:lpstr>
      <vt:lpstr>The four stages of break up are:</vt:lpstr>
      <vt:lpstr>Describe and evaluate Duck's phase model of relationship breakdown</vt:lpstr>
      <vt:lpstr>From The book P89</vt:lpstr>
      <vt:lpstr>We have covered:</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Relationships</dc:title>
  <dc:creator>Stanyer, Richard  (Staff)</dc:creator>
  <cp:lastModifiedBy>Stanyer, Richard  (Staff)</cp:lastModifiedBy>
  <cp:revision>86</cp:revision>
  <dcterms:created xsi:type="dcterms:W3CDTF">2017-09-22T09:19:58Z</dcterms:created>
  <dcterms:modified xsi:type="dcterms:W3CDTF">2019-01-24T22:12:08Z</dcterms:modified>
</cp:coreProperties>
</file>