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0" autoAdjust="0"/>
    <p:restoredTop sz="94660"/>
  </p:normalViewPr>
  <p:slideViewPr>
    <p:cSldViewPr snapToGrid="0">
      <p:cViewPr varScale="1">
        <p:scale>
          <a:sx n="46" d="100"/>
          <a:sy n="46" d="100"/>
        </p:scale>
        <p:origin x="76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2D88940-0801-4871-87CE-80CE71CE5244}"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F427EF-4E41-4AE8-8405-C35D29C61FBD}" type="slidenum">
              <a:rPr lang="en-GB" smtClean="0"/>
              <a:t>‹#›</a:t>
            </a:fld>
            <a:endParaRPr lang="en-GB"/>
          </a:p>
        </p:txBody>
      </p:sp>
    </p:spTree>
    <p:extLst>
      <p:ext uri="{BB962C8B-B14F-4D97-AF65-F5344CB8AC3E}">
        <p14:creationId xmlns:p14="http://schemas.microsoft.com/office/powerpoint/2010/main" val="4000133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2D88940-0801-4871-87CE-80CE71CE5244}"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F427EF-4E41-4AE8-8405-C35D29C61FBD}" type="slidenum">
              <a:rPr lang="en-GB" smtClean="0"/>
              <a:t>‹#›</a:t>
            </a:fld>
            <a:endParaRPr lang="en-GB"/>
          </a:p>
        </p:txBody>
      </p:sp>
    </p:spTree>
    <p:extLst>
      <p:ext uri="{BB962C8B-B14F-4D97-AF65-F5344CB8AC3E}">
        <p14:creationId xmlns:p14="http://schemas.microsoft.com/office/powerpoint/2010/main" val="2239037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2D88940-0801-4871-87CE-80CE71CE5244}"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F427EF-4E41-4AE8-8405-C35D29C61FBD}" type="slidenum">
              <a:rPr lang="en-GB" smtClean="0"/>
              <a:t>‹#›</a:t>
            </a:fld>
            <a:endParaRPr lang="en-GB"/>
          </a:p>
        </p:txBody>
      </p:sp>
    </p:spTree>
    <p:extLst>
      <p:ext uri="{BB962C8B-B14F-4D97-AF65-F5344CB8AC3E}">
        <p14:creationId xmlns:p14="http://schemas.microsoft.com/office/powerpoint/2010/main" val="2205944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2D88940-0801-4871-87CE-80CE71CE5244}"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F427EF-4E41-4AE8-8405-C35D29C61FBD}" type="slidenum">
              <a:rPr lang="en-GB" smtClean="0"/>
              <a:t>‹#›</a:t>
            </a:fld>
            <a:endParaRPr lang="en-GB"/>
          </a:p>
        </p:txBody>
      </p:sp>
    </p:spTree>
    <p:extLst>
      <p:ext uri="{BB962C8B-B14F-4D97-AF65-F5344CB8AC3E}">
        <p14:creationId xmlns:p14="http://schemas.microsoft.com/office/powerpoint/2010/main" val="2546131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2D88940-0801-4871-87CE-80CE71CE5244}" type="datetimeFigureOut">
              <a:rPr lang="en-GB" smtClean="0"/>
              <a:t>24/01/2019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F427EF-4E41-4AE8-8405-C35D29C61FBD}" type="slidenum">
              <a:rPr lang="en-GB" smtClean="0"/>
              <a:t>‹#›</a:t>
            </a:fld>
            <a:endParaRPr lang="en-GB"/>
          </a:p>
        </p:txBody>
      </p:sp>
    </p:spTree>
    <p:extLst>
      <p:ext uri="{BB962C8B-B14F-4D97-AF65-F5344CB8AC3E}">
        <p14:creationId xmlns:p14="http://schemas.microsoft.com/office/powerpoint/2010/main" val="579254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2D88940-0801-4871-87CE-80CE71CE5244}" type="datetimeFigureOut">
              <a:rPr lang="en-GB" smtClean="0"/>
              <a:t>24/01/2019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F427EF-4E41-4AE8-8405-C35D29C61FBD}" type="slidenum">
              <a:rPr lang="en-GB" smtClean="0"/>
              <a:t>‹#›</a:t>
            </a:fld>
            <a:endParaRPr lang="en-GB"/>
          </a:p>
        </p:txBody>
      </p:sp>
    </p:spTree>
    <p:extLst>
      <p:ext uri="{BB962C8B-B14F-4D97-AF65-F5344CB8AC3E}">
        <p14:creationId xmlns:p14="http://schemas.microsoft.com/office/powerpoint/2010/main" val="1074365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D88940-0801-4871-87CE-80CE71CE5244}" type="datetimeFigureOut">
              <a:rPr lang="en-GB" smtClean="0"/>
              <a:t>24/01/2019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F427EF-4E41-4AE8-8405-C35D29C61FBD}" type="slidenum">
              <a:rPr lang="en-GB" smtClean="0"/>
              <a:t>‹#›</a:t>
            </a:fld>
            <a:endParaRPr lang="en-GB"/>
          </a:p>
        </p:txBody>
      </p:sp>
    </p:spTree>
    <p:extLst>
      <p:ext uri="{BB962C8B-B14F-4D97-AF65-F5344CB8AC3E}">
        <p14:creationId xmlns:p14="http://schemas.microsoft.com/office/powerpoint/2010/main" val="79906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2D88940-0801-4871-87CE-80CE71CE5244}"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F427EF-4E41-4AE8-8405-C35D29C61FBD}" type="slidenum">
              <a:rPr lang="en-GB" smtClean="0"/>
              <a:t>‹#›</a:t>
            </a:fld>
            <a:endParaRPr lang="en-GB"/>
          </a:p>
        </p:txBody>
      </p:sp>
    </p:spTree>
    <p:extLst>
      <p:ext uri="{BB962C8B-B14F-4D97-AF65-F5344CB8AC3E}">
        <p14:creationId xmlns:p14="http://schemas.microsoft.com/office/powerpoint/2010/main" val="270462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2D88940-0801-4871-87CE-80CE71CE5244}"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F427EF-4E41-4AE8-8405-C35D29C61FBD}" type="slidenum">
              <a:rPr lang="en-GB" smtClean="0"/>
              <a:t>‹#›</a:t>
            </a:fld>
            <a:endParaRPr lang="en-GB"/>
          </a:p>
        </p:txBody>
      </p:sp>
    </p:spTree>
    <p:extLst>
      <p:ext uri="{BB962C8B-B14F-4D97-AF65-F5344CB8AC3E}">
        <p14:creationId xmlns:p14="http://schemas.microsoft.com/office/powerpoint/2010/main" val="1216272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2D88940-0801-4871-87CE-80CE71CE5244}"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F427EF-4E41-4AE8-8405-C35D29C61FBD}" type="slidenum">
              <a:rPr lang="en-GB" smtClean="0"/>
              <a:t>‹#›</a:t>
            </a:fld>
            <a:endParaRPr lang="en-GB"/>
          </a:p>
        </p:txBody>
      </p:sp>
    </p:spTree>
    <p:extLst>
      <p:ext uri="{BB962C8B-B14F-4D97-AF65-F5344CB8AC3E}">
        <p14:creationId xmlns:p14="http://schemas.microsoft.com/office/powerpoint/2010/main" val="2528143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2D88940-0801-4871-87CE-80CE71CE5244}"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F427EF-4E41-4AE8-8405-C35D29C61FBD}" type="slidenum">
              <a:rPr lang="en-GB" smtClean="0"/>
              <a:t>‹#›</a:t>
            </a:fld>
            <a:endParaRPr lang="en-GB"/>
          </a:p>
        </p:txBody>
      </p:sp>
    </p:spTree>
    <p:extLst>
      <p:ext uri="{BB962C8B-B14F-4D97-AF65-F5344CB8AC3E}">
        <p14:creationId xmlns:p14="http://schemas.microsoft.com/office/powerpoint/2010/main" val="2643373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D88940-0801-4871-87CE-80CE71CE5244}" type="datetimeFigureOut">
              <a:rPr lang="en-GB" smtClean="0"/>
              <a:t>24/01/2019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F427EF-4E41-4AE8-8405-C35D29C61FBD}" type="slidenum">
              <a:rPr lang="en-GB" smtClean="0"/>
              <a:t>‹#›</a:t>
            </a:fld>
            <a:endParaRPr lang="en-GB"/>
          </a:p>
        </p:txBody>
      </p:sp>
    </p:spTree>
    <p:extLst>
      <p:ext uri="{BB962C8B-B14F-4D97-AF65-F5344CB8AC3E}">
        <p14:creationId xmlns:p14="http://schemas.microsoft.com/office/powerpoint/2010/main" val="3142424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watch?v=4j7GSu99Lm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2fFjnuMjCz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Relationships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079005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t>The evolutionary explanations for partner preferences, including the relationship between sexual</a:t>
            </a:r>
          </a:p>
          <a:p>
            <a:pPr marL="0" indent="0">
              <a:buNone/>
            </a:pPr>
            <a:r>
              <a:rPr lang="en-GB" dirty="0" smtClean="0"/>
              <a:t>selection and human reproductive behaviour.</a:t>
            </a:r>
          </a:p>
          <a:p>
            <a:pPr marL="0" indent="0">
              <a:buNone/>
            </a:pPr>
            <a:r>
              <a:rPr lang="en-GB" dirty="0" smtClean="0"/>
              <a:t>Factors affecting attraction in romantic relationships: self-disclosure; physical attractiveness,</a:t>
            </a:r>
          </a:p>
          <a:p>
            <a:pPr marL="0" indent="0">
              <a:buNone/>
            </a:pPr>
            <a:r>
              <a:rPr lang="en-GB" dirty="0" smtClean="0"/>
              <a:t>including the matching hypothesis; filter theory, including social demography, similarity in attitudes</a:t>
            </a:r>
          </a:p>
          <a:p>
            <a:pPr marL="0" indent="0">
              <a:buNone/>
            </a:pPr>
            <a:r>
              <a:rPr lang="en-GB" dirty="0" smtClean="0"/>
              <a:t>and complementarity.</a:t>
            </a:r>
          </a:p>
          <a:p>
            <a:pPr marL="0" indent="0">
              <a:buNone/>
            </a:pPr>
            <a:r>
              <a:rPr lang="en-GB" dirty="0" smtClean="0"/>
              <a:t>Theories of romantic relationships: social exchange theory, equity theory and </a:t>
            </a:r>
            <a:r>
              <a:rPr lang="en-GB" dirty="0" err="1" smtClean="0"/>
              <a:t>Rusbult’s</a:t>
            </a:r>
            <a:r>
              <a:rPr lang="en-GB" dirty="0" smtClean="0"/>
              <a:t> investment model of commitment, satisfaction, comparison with alternatives and investment. Duck’s phase model of relationship breakdown: intra-psychic, dyadic, social and grave dressing phases.</a:t>
            </a:r>
          </a:p>
          <a:p>
            <a:pPr marL="0" indent="0">
              <a:buNone/>
            </a:pPr>
            <a:r>
              <a:rPr lang="en-GB" dirty="0" smtClean="0"/>
              <a:t>Virtual relationships in social media: self-disclosure in virtual relationships; effects of absence of</a:t>
            </a:r>
          </a:p>
          <a:p>
            <a:pPr marL="0" indent="0">
              <a:buNone/>
            </a:pPr>
            <a:r>
              <a:rPr lang="en-GB" dirty="0" smtClean="0"/>
              <a:t>gating on the nature of virtual relationships.</a:t>
            </a:r>
          </a:p>
          <a:p>
            <a:pPr marL="0" indent="0">
              <a:buNone/>
            </a:pPr>
            <a:r>
              <a:rPr lang="en-GB" dirty="0" err="1" smtClean="0"/>
              <a:t>Parasocial</a:t>
            </a:r>
            <a:r>
              <a:rPr lang="en-GB" dirty="0" smtClean="0"/>
              <a:t> relationships: levels of </a:t>
            </a:r>
            <a:r>
              <a:rPr lang="en-GB" dirty="0" err="1" smtClean="0"/>
              <a:t>parasocial</a:t>
            </a:r>
            <a:r>
              <a:rPr lang="en-GB" dirty="0" smtClean="0"/>
              <a:t> relationships, the absorption addiction model and the</a:t>
            </a:r>
          </a:p>
          <a:p>
            <a:pPr marL="0" indent="0">
              <a:buNone/>
            </a:pPr>
            <a:r>
              <a:rPr lang="en-GB" dirty="0" smtClean="0"/>
              <a:t>attachment theory explanation.</a:t>
            </a:r>
            <a:endParaRPr lang="en-GB" dirty="0"/>
          </a:p>
        </p:txBody>
      </p:sp>
    </p:spTree>
    <p:extLst>
      <p:ext uri="{BB962C8B-B14F-4D97-AF65-F5344CB8AC3E}">
        <p14:creationId xmlns:p14="http://schemas.microsoft.com/office/powerpoint/2010/main" val="37239865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do we have relationships?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6384570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relationships form?</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2370642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do relationships break down?</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41340878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Evolution –survival of the </a:t>
            </a:r>
            <a:r>
              <a:rPr lang="en-GB" dirty="0" smtClean="0">
                <a:solidFill>
                  <a:srgbClr val="FF0000"/>
                </a:solidFill>
              </a:rPr>
              <a:t>fittest!</a:t>
            </a:r>
            <a:endParaRPr lang="en-GB" dirty="0">
              <a:solidFill>
                <a:srgbClr val="FF0000"/>
              </a:solidFill>
            </a:endParaRPr>
          </a:p>
        </p:txBody>
      </p:sp>
      <p:sp>
        <p:nvSpPr>
          <p:cNvPr id="3" name="Content Placeholder 2"/>
          <p:cNvSpPr>
            <a:spLocks noGrp="1"/>
          </p:cNvSpPr>
          <p:nvPr>
            <p:ph idx="1"/>
          </p:nvPr>
        </p:nvSpPr>
        <p:spPr/>
        <p:txBody>
          <a:bodyPr/>
          <a:lstStyle/>
          <a:p>
            <a:r>
              <a:rPr lang="en-GB" dirty="0" smtClean="0"/>
              <a:t>50% genes inherited from each parent.</a:t>
            </a:r>
          </a:p>
          <a:p>
            <a:r>
              <a:rPr lang="en-GB" dirty="0" smtClean="0"/>
              <a:t>Mutations. Positive or negative.</a:t>
            </a:r>
          </a:p>
          <a:p>
            <a:r>
              <a:rPr lang="en-GB" dirty="0" smtClean="0"/>
              <a:t>Think birds some have developed plumage to attract a mate that gives them a reproductive advantage even though they may well be easier to spot by predators.</a:t>
            </a:r>
          </a:p>
          <a:p>
            <a:r>
              <a:rPr lang="en-GB" dirty="0" smtClean="0"/>
              <a:t>So evolution shapes human reproductive behaviour.</a:t>
            </a:r>
          </a:p>
          <a:p>
            <a:r>
              <a:rPr lang="en-GB" dirty="0" smtClean="0"/>
              <a:t>This means how our sexual selection works.</a:t>
            </a:r>
          </a:p>
          <a:p>
            <a:endParaRPr lang="en-GB" dirty="0"/>
          </a:p>
          <a:p>
            <a:r>
              <a:rPr lang="en-GB" dirty="0" smtClean="0">
                <a:hlinkClick r:id="rId2"/>
              </a:rPr>
              <a:t>Lets have a go</a:t>
            </a:r>
            <a:endParaRPr lang="en-GB" dirty="0"/>
          </a:p>
        </p:txBody>
      </p:sp>
      <p:pic>
        <p:nvPicPr>
          <p:cNvPr id="4" name="Picture 3"/>
          <p:cNvPicPr>
            <a:picLocks noChangeAspect="1"/>
          </p:cNvPicPr>
          <p:nvPr/>
        </p:nvPicPr>
        <p:blipFill>
          <a:blip r:embed="rId3"/>
          <a:stretch>
            <a:fillRect/>
          </a:stretch>
        </p:blipFill>
        <p:spPr>
          <a:xfrm>
            <a:off x="8734425" y="4257474"/>
            <a:ext cx="2619375" cy="1743075"/>
          </a:xfrm>
          <a:prstGeom prst="rect">
            <a:avLst/>
          </a:prstGeom>
        </p:spPr>
      </p:pic>
    </p:spTree>
    <p:extLst>
      <p:ext uri="{BB962C8B-B14F-4D97-AF65-F5344CB8AC3E}">
        <p14:creationId xmlns:p14="http://schemas.microsoft.com/office/powerpoint/2010/main" val="34153786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Evolution approach – Socio-biological explanation</a:t>
            </a:r>
            <a:endParaRPr lang="en-GB" dirty="0"/>
          </a:p>
        </p:txBody>
      </p:sp>
      <p:sp>
        <p:nvSpPr>
          <p:cNvPr id="3" name="Content Placeholder 2"/>
          <p:cNvSpPr>
            <a:spLocks noGrp="1"/>
          </p:cNvSpPr>
          <p:nvPr>
            <p:ph idx="1"/>
          </p:nvPr>
        </p:nvSpPr>
        <p:spPr/>
        <p:txBody>
          <a:bodyPr/>
          <a:lstStyle/>
          <a:p>
            <a:r>
              <a:rPr lang="en-GB" dirty="0" smtClean="0"/>
              <a:t>Sexual dimorphism:</a:t>
            </a:r>
          </a:p>
          <a:p>
            <a:pPr marL="0" indent="0">
              <a:buNone/>
            </a:pPr>
            <a:r>
              <a:rPr lang="en-GB" dirty="0"/>
              <a:t>the differences in appearance between males and females of the same species, such as in colour, shape, size, and structure, that are caused by the inheritance of one or the other sexual pattern in the genetic material</a:t>
            </a:r>
            <a:r>
              <a:rPr lang="en-GB" dirty="0" smtClean="0"/>
              <a:t>.</a:t>
            </a:r>
          </a:p>
          <a:p>
            <a:pPr marL="0" indent="0">
              <a:buNone/>
            </a:pPr>
            <a:r>
              <a:rPr lang="en-GB" dirty="0" smtClean="0"/>
              <a:t>Why: Gives an adaptive advantage to increase chances of survival into adulthood and sexual maturity and the ability to pass on your genes. E.g. Being muscular increases chance of getting a mate then over time this characteristic will be enhanced.</a:t>
            </a:r>
            <a:endParaRPr lang="en-GB" dirty="0"/>
          </a:p>
        </p:txBody>
      </p:sp>
    </p:spTree>
    <p:extLst>
      <p:ext uri="{BB962C8B-B14F-4D97-AF65-F5344CB8AC3E}">
        <p14:creationId xmlns:p14="http://schemas.microsoft.com/office/powerpoint/2010/main" val="3719957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Anisogamy</a:t>
            </a:r>
            <a:endParaRPr lang="en-GB" dirty="0"/>
          </a:p>
        </p:txBody>
      </p:sp>
      <p:sp>
        <p:nvSpPr>
          <p:cNvPr id="3" name="Content Placeholder 2"/>
          <p:cNvSpPr>
            <a:spLocks noGrp="1"/>
          </p:cNvSpPr>
          <p:nvPr>
            <p:ph idx="1"/>
          </p:nvPr>
        </p:nvSpPr>
        <p:spPr/>
        <p:txBody>
          <a:bodyPr/>
          <a:lstStyle/>
          <a:p>
            <a:r>
              <a:rPr lang="en-GB" dirty="0" smtClean="0"/>
              <a:t>Reproductive success means that you are producing healthy offspring who survive to sexual maturity.</a:t>
            </a:r>
          </a:p>
          <a:p>
            <a:r>
              <a:rPr lang="en-GB" dirty="0" smtClean="0"/>
              <a:t>Male and female reproductive behaviour will be due to the difference between the nature of gametes (sperm and eggs) that are produced. - </a:t>
            </a:r>
            <a:r>
              <a:rPr lang="en-GB" dirty="0" err="1" smtClean="0"/>
              <a:t>Anisogamy</a:t>
            </a:r>
            <a:endParaRPr lang="en-GB" dirty="0" smtClean="0"/>
          </a:p>
          <a:p>
            <a:endParaRPr lang="en-GB" dirty="0"/>
          </a:p>
          <a:p>
            <a:r>
              <a:rPr lang="en-GB" dirty="0" smtClean="0"/>
              <a:t>1 male ejaculation = population of Britain X 2</a:t>
            </a:r>
          </a:p>
          <a:p>
            <a:endParaRPr lang="en-GB" dirty="0"/>
          </a:p>
          <a:p>
            <a:r>
              <a:rPr lang="en-GB" dirty="0" smtClean="0"/>
              <a:t>So what behaviour should males do?</a:t>
            </a:r>
            <a:endParaRPr lang="en-GB" dirty="0"/>
          </a:p>
        </p:txBody>
      </p:sp>
    </p:spTree>
    <p:extLst>
      <p:ext uri="{BB962C8B-B14F-4D97-AF65-F5344CB8AC3E}">
        <p14:creationId xmlns:p14="http://schemas.microsoft.com/office/powerpoint/2010/main" val="34336182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 what.	Men</a:t>
            </a:r>
            <a:endParaRPr lang="en-GB" dirty="0"/>
          </a:p>
        </p:txBody>
      </p:sp>
      <p:sp>
        <p:nvSpPr>
          <p:cNvPr id="3" name="Content Placeholder 2"/>
          <p:cNvSpPr>
            <a:spLocks noGrp="1"/>
          </p:cNvSpPr>
          <p:nvPr>
            <p:ph idx="1"/>
          </p:nvPr>
        </p:nvSpPr>
        <p:spPr/>
        <p:txBody>
          <a:bodyPr/>
          <a:lstStyle/>
          <a:p>
            <a:r>
              <a:rPr lang="en-GB" dirty="0" smtClean="0"/>
              <a:t>If males can produce lots of sperm with little cost to reproductive potential then they are likely to be polygamists. (lots of partners).</a:t>
            </a:r>
          </a:p>
          <a:p>
            <a:r>
              <a:rPr lang="en-GB" dirty="0" smtClean="0"/>
              <a:t>You are not sure it is yours! DNA</a:t>
            </a:r>
          </a:p>
          <a:p>
            <a:r>
              <a:rPr lang="en-GB" dirty="0" smtClean="0"/>
              <a:t>So the best male strategy is to have lots of sex and lots of partners. Also choosing partners who are likely to be fertile – good child bearing hips, healthy, youthful.</a:t>
            </a:r>
            <a:endParaRPr lang="en-GB" dirty="0"/>
          </a:p>
        </p:txBody>
      </p:sp>
    </p:spTree>
    <p:extLst>
      <p:ext uri="{BB962C8B-B14F-4D97-AF65-F5344CB8AC3E}">
        <p14:creationId xmlns:p14="http://schemas.microsoft.com/office/powerpoint/2010/main" val="20387614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Courtship rituals</a:t>
            </a:r>
            <a:endParaRPr lang="en-GB" dirty="0"/>
          </a:p>
        </p:txBody>
      </p:sp>
      <p:sp>
        <p:nvSpPr>
          <p:cNvPr id="3" name="Content Placeholder 2"/>
          <p:cNvSpPr>
            <a:spLocks noGrp="1"/>
          </p:cNvSpPr>
          <p:nvPr>
            <p:ph idx="1"/>
          </p:nvPr>
        </p:nvSpPr>
        <p:spPr/>
        <p:txBody>
          <a:bodyPr/>
          <a:lstStyle/>
          <a:p>
            <a:r>
              <a:rPr lang="en-GB" dirty="0" smtClean="0"/>
              <a:t>Allows males to display genetic potential</a:t>
            </a:r>
          </a:p>
          <a:p>
            <a:r>
              <a:rPr lang="en-GB" dirty="0" smtClean="0">
                <a:hlinkClick r:id="rId2"/>
              </a:rPr>
              <a:t>Video</a:t>
            </a:r>
            <a:endParaRPr lang="en-GB" dirty="0"/>
          </a:p>
        </p:txBody>
      </p:sp>
    </p:spTree>
    <p:extLst>
      <p:ext uri="{BB962C8B-B14F-4D97-AF65-F5344CB8AC3E}">
        <p14:creationId xmlns:p14="http://schemas.microsoft.com/office/powerpoint/2010/main" val="24974745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Size</a:t>
            </a:r>
            <a:endParaRPr lang="en-GB" dirty="0"/>
          </a:p>
        </p:txBody>
      </p:sp>
      <p:sp>
        <p:nvSpPr>
          <p:cNvPr id="3" name="Content Placeholder 2"/>
          <p:cNvSpPr>
            <a:spLocks noGrp="1"/>
          </p:cNvSpPr>
          <p:nvPr>
            <p:ph idx="1"/>
          </p:nvPr>
        </p:nvSpPr>
        <p:spPr>
          <a:xfrm>
            <a:off x="838200" y="3065173"/>
            <a:ext cx="10515600" cy="3111790"/>
          </a:xfrm>
        </p:spPr>
        <p:txBody>
          <a:bodyPr/>
          <a:lstStyle/>
          <a:p>
            <a:r>
              <a:rPr lang="en-GB" dirty="0" smtClean="0"/>
              <a:t>Demonstrate strength against other males. Also look at size of weaponry.</a:t>
            </a:r>
            <a:endParaRPr lang="en-GB" dirty="0"/>
          </a:p>
        </p:txBody>
      </p:sp>
      <p:pic>
        <p:nvPicPr>
          <p:cNvPr id="4" name="Picture 3"/>
          <p:cNvPicPr>
            <a:picLocks noChangeAspect="1"/>
          </p:cNvPicPr>
          <p:nvPr/>
        </p:nvPicPr>
        <p:blipFill>
          <a:blip r:embed="rId2"/>
          <a:stretch>
            <a:fillRect/>
          </a:stretch>
        </p:blipFill>
        <p:spPr>
          <a:xfrm>
            <a:off x="618372" y="1544022"/>
            <a:ext cx="2348865" cy="1323304"/>
          </a:xfrm>
          <a:prstGeom prst="rect">
            <a:avLst/>
          </a:prstGeom>
        </p:spPr>
      </p:pic>
      <p:pic>
        <p:nvPicPr>
          <p:cNvPr id="5" name="Picture 4"/>
          <p:cNvPicPr>
            <a:picLocks noChangeAspect="1"/>
          </p:cNvPicPr>
          <p:nvPr/>
        </p:nvPicPr>
        <p:blipFill>
          <a:blip r:embed="rId3"/>
          <a:stretch>
            <a:fillRect/>
          </a:stretch>
        </p:blipFill>
        <p:spPr>
          <a:xfrm>
            <a:off x="3856206" y="966970"/>
            <a:ext cx="1899634" cy="1899634"/>
          </a:xfrm>
          <a:prstGeom prst="rect">
            <a:avLst/>
          </a:prstGeom>
        </p:spPr>
      </p:pic>
      <p:pic>
        <p:nvPicPr>
          <p:cNvPr id="6" name="Picture 5"/>
          <p:cNvPicPr>
            <a:picLocks noChangeAspect="1"/>
          </p:cNvPicPr>
          <p:nvPr/>
        </p:nvPicPr>
        <p:blipFill>
          <a:blip r:embed="rId4"/>
          <a:stretch>
            <a:fillRect/>
          </a:stretch>
        </p:blipFill>
        <p:spPr>
          <a:xfrm>
            <a:off x="6447671" y="881446"/>
            <a:ext cx="2124291" cy="2070681"/>
          </a:xfrm>
          <a:prstGeom prst="rect">
            <a:avLst/>
          </a:prstGeom>
        </p:spPr>
      </p:pic>
      <p:pic>
        <p:nvPicPr>
          <p:cNvPr id="7" name="Picture 6"/>
          <p:cNvPicPr>
            <a:picLocks noChangeAspect="1"/>
          </p:cNvPicPr>
          <p:nvPr/>
        </p:nvPicPr>
        <p:blipFill>
          <a:blip r:embed="rId5"/>
          <a:stretch>
            <a:fillRect/>
          </a:stretch>
        </p:blipFill>
        <p:spPr>
          <a:xfrm>
            <a:off x="9229508" y="1287887"/>
            <a:ext cx="2174914" cy="1451086"/>
          </a:xfrm>
          <a:prstGeom prst="rect">
            <a:avLst/>
          </a:prstGeom>
        </p:spPr>
      </p:pic>
    </p:spTree>
    <p:extLst>
      <p:ext uri="{BB962C8B-B14F-4D97-AF65-F5344CB8AC3E}">
        <p14:creationId xmlns:p14="http://schemas.microsoft.com/office/powerpoint/2010/main" val="28507967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Mate guarding</a:t>
            </a:r>
            <a:endParaRPr lang="en-GB" dirty="0"/>
          </a:p>
        </p:txBody>
      </p:sp>
      <p:sp>
        <p:nvSpPr>
          <p:cNvPr id="3" name="Content Placeholder 2"/>
          <p:cNvSpPr>
            <a:spLocks noGrp="1"/>
          </p:cNvSpPr>
          <p:nvPr>
            <p:ph idx="1"/>
          </p:nvPr>
        </p:nvSpPr>
        <p:spPr>
          <a:xfrm>
            <a:off x="838200" y="1825625"/>
            <a:ext cx="5343659" cy="1200910"/>
          </a:xfrm>
        </p:spPr>
        <p:txBody>
          <a:bodyPr/>
          <a:lstStyle/>
          <a:p>
            <a:r>
              <a:rPr lang="en-GB" dirty="0" smtClean="0"/>
              <a:t>Fear of being cuckolded (brining up another's child.</a:t>
            </a:r>
            <a:endParaRPr lang="en-GB" dirty="0"/>
          </a:p>
        </p:txBody>
      </p:sp>
      <p:sp>
        <p:nvSpPr>
          <p:cNvPr id="5" name="Content Placeholder 2"/>
          <p:cNvSpPr txBox="1">
            <a:spLocks/>
          </p:cNvSpPr>
          <p:nvPr/>
        </p:nvSpPr>
        <p:spPr>
          <a:xfrm>
            <a:off x="3180009" y="3335628"/>
            <a:ext cx="5343659" cy="181377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smtClean="0"/>
              <a:t>Buss</a:t>
            </a:r>
          </a:p>
          <a:p>
            <a:r>
              <a:rPr lang="en-GB" dirty="0" smtClean="0"/>
              <a:t>Males fearful of partners being sexually unfaithful.</a:t>
            </a:r>
          </a:p>
          <a:p>
            <a:r>
              <a:rPr lang="en-GB" dirty="0" smtClean="0"/>
              <a:t>Females worry about emotional unfaithfulness as they want the resources.</a:t>
            </a:r>
            <a:endParaRPr lang="en-GB" dirty="0"/>
          </a:p>
        </p:txBody>
      </p:sp>
    </p:spTree>
    <p:extLst>
      <p:ext uri="{BB962C8B-B14F-4D97-AF65-F5344CB8AC3E}">
        <p14:creationId xmlns:p14="http://schemas.microsoft.com/office/powerpoint/2010/main" val="19710805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Sneak copulation</a:t>
            </a:r>
            <a:endParaRPr lang="en-GB" dirty="0"/>
          </a:p>
        </p:txBody>
      </p:sp>
      <p:sp>
        <p:nvSpPr>
          <p:cNvPr id="3" name="Content Placeholder 2"/>
          <p:cNvSpPr>
            <a:spLocks noGrp="1"/>
          </p:cNvSpPr>
          <p:nvPr>
            <p:ph idx="1"/>
          </p:nvPr>
        </p:nvSpPr>
        <p:spPr/>
        <p:txBody>
          <a:bodyPr/>
          <a:lstStyle/>
          <a:p>
            <a:r>
              <a:rPr lang="en-GB" dirty="0" smtClean="0"/>
              <a:t>Males want to produce as much as possible so mate when given the opportunity.</a:t>
            </a:r>
          </a:p>
          <a:p>
            <a:r>
              <a:rPr lang="en-GB" dirty="0" smtClean="0"/>
              <a:t>Females get mix of genetic code and get to mate with stud!</a:t>
            </a:r>
          </a:p>
          <a:p>
            <a:endParaRPr lang="en-GB" dirty="0"/>
          </a:p>
          <a:p>
            <a:r>
              <a:rPr lang="en-GB" dirty="0" smtClean="0"/>
              <a:t>I.e.: resource rich husband and pregnant from hunky genetically fit mate</a:t>
            </a:r>
          </a:p>
          <a:p>
            <a:endParaRPr lang="en-GB" dirty="0"/>
          </a:p>
          <a:p>
            <a:r>
              <a:rPr lang="en-GB" dirty="0" smtClean="0"/>
              <a:t>Research is mixed about this. I wonder why?</a:t>
            </a:r>
            <a:endParaRPr lang="en-GB" dirty="0"/>
          </a:p>
        </p:txBody>
      </p:sp>
    </p:spTree>
    <p:extLst>
      <p:ext uri="{BB962C8B-B14F-4D97-AF65-F5344CB8AC3E}">
        <p14:creationId xmlns:p14="http://schemas.microsoft.com/office/powerpoint/2010/main" val="250344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Females</a:t>
            </a:r>
            <a:endParaRPr lang="en-GB" dirty="0"/>
          </a:p>
        </p:txBody>
      </p:sp>
      <p:sp>
        <p:nvSpPr>
          <p:cNvPr id="3" name="Content Placeholder 2"/>
          <p:cNvSpPr>
            <a:spLocks noGrp="1"/>
          </p:cNvSpPr>
          <p:nvPr>
            <p:ph idx="1"/>
          </p:nvPr>
        </p:nvSpPr>
        <p:spPr/>
        <p:txBody>
          <a:bodyPr/>
          <a:lstStyle/>
          <a:p>
            <a:pPr marL="0" indent="0">
              <a:buNone/>
            </a:pPr>
            <a:r>
              <a:rPr lang="en-GB" dirty="0" smtClean="0"/>
              <a:t>Produce few relatively large eggs which represent a sizeable reproductive investment. However sure of the DNA!</a:t>
            </a:r>
          </a:p>
          <a:p>
            <a:pPr marL="0" indent="0">
              <a:buNone/>
            </a:pPr>
            <a:r>
              <a:rPr lang="en-GB" dirty="0" smtClean="0"/>
              <a:t>They have a short span 25 years of fertility so only 300 opportunities to produce offspring.</a:t>
            </a:r>
          </a:p>
          <a:p>
            <a:pPr marL="0" indent="0">
              <a:buNone/>
            </a:pPr>
            <a:r>
              <a:rPr lang="en-GB" dirty="0" smtClean="0"/>
              <a:t>Therefore females are more picky and will make use of </a:t>
            </a:r>
            <a:r>
              <a:rPr lang="en-GB" smtClean="0"/>
              <a:t>courtship rituals </a:t>
            </a:r>
            <a:r>
              <a:rPr lang="en-GB" dirty="0" smtClean="0"/>
              <a:t>so they can get the best male who will provide protections and resources to her and her offspring.</a:t>
            </a:r>
            <a:endParaRPr lang="en-GB" dirty="0"/>
          </a:p>
        </p:txBody>
      </p:sp>
    </p:spTree>
    <p:extLst>
      <p:ext uri="{BB962C8B-B14F-4D97-AF65-F5344CB8AC3E}">
        <p14:creationId xmlns:p14="http://schemas.microsoft.com/office/powerpoint/2010/main" val="40155786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Sexy sons hypothesis</a:t>
            </a:r>
            <a:endParaRPr lang="en-GB" dirty="0"/>
          </a:p>
        </p:txBody>
      </p:sp>
      <p:sp>
        <p:nvSpPr>
          <p:cNvPr id="3" name="Content Placeholder 2"/>
          <p:cNvSpPr>
            <a:spLocks noGrp="1"/>
          </p:cNvSpPr>
          <p:nvPr>
            <p:ph idx="1"/>
          </p:nvPr>
        </p:nvSpPr>
        <p:spPr/>
        <p:txBody>
          <a:bodyPr/>
          <a:lstStyle/>
          <a:p>
            <a:pPr marL="0" indent="0">
              <a:buNone/>
            </a:pPr>
            <a:r>
              <a:rPr lang="en-GB" dirty="0" smtClean="0"/>
              <a:t>Chose attractive males as their sons will be attractive and so pass on the genes.</a:t>
            </a:r>
            <a:endParaRPr lang="en-GB" dirty="0"/>
          </a:p>
        </p:txBody>
      </p:sp>
    </p:spTree>
    <p:extLst>
      <p:ext uri="{BB962C8B-B14F-4D97-AF65-F5344CB8AC3E}">
        <p14:creationId xmlns:p14="http://schemas.microsoft.com/office/powerpoint/2010/main" val="2901886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Handicap hypothesis	</a:t>
            </a:r>
            <a:r>
              <a:rPr lang="en-GB" dirty="0" err="1" smtClean="0"/>
              <a:t>Zahavi</a:t>
            </a:r>
            <a:endParaRPr lang="en-GB" dirty="0"/>
          </a:p>
        </p:txBody>
      </p:sp>
      <p:sp>
        <p:nvSpPr>
          <p:cNvPr id="3" name="Content Placeholder 2"/>
          <p:cNvSpPr>
            <a:spLocks noGrp="1"/>
          </p:cNvSpPr>
          <p:nvPr>
            <p:ph idx="1"/>
          </p:nvPr>
        </p:nvSpPr>
        <p:spPr/>
        <p:txBody>
          <a:bodyPr/>
          <a:lstStyle/>
          <a:p>
            <a:pPr marL="0" indent="0">
              <a:buNone/>
            </a:pPr>
            <a:r>
              <a:rPr lang="en-GB" dirty="0" smtClean="0"/>
              <a:t>Females like to see that males can overcome handicap. Therefor they are genetically superior. Can explain why females are attracted to people who drink or take drugs as they can “handle it” therefore have genetic superiority.</a:t>
            </a:r>
            <a:endParaRPr lang="en-GB" dirty="0"/>
          </a:p>
        </p:txBody>
      </p:sp>
    </p:spTree>
    <p:extLst>
      <p:ext uri="{BB962C8B-B14F-4D97-AF65-F5344CB8AC3E}">
        <p14:creationId xmlns:p14="http://schemas.microsoft.com/office/powerpoint/2010/main" val="121966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Courtship</a:t>
            </a:r>
            <a:endParaRPr lang="en-GB" dirty="0"/>
          </a:p>
        </p:txBody>
      </p:sp>
      <p:sp>
        <p:nvSpPr>
          <p:cNvPr id="3" name="Content Placeholder 2"/>
          <p:cNvSpPr>
            <a:spLocks noGrp="1"/>
          </p:cNvSpPr>
          <p:nvPr>
            <p:ph idx="1"/>
          </p:nvPr>
        </p:nvSpPr>
        <p:spPr/>
        <p:txBody>
          <a:bodyPr/>
          <a:lstStyle/>
          <a:p>
            <a:r>
              <a:rPr lang="en-GB" dirty="0" smtClean="0"/>
              <a:t>Health, Strength and ability to provide resources. </a:t>
            </a:r>
          </a:p>
          <a:p>
            <a:endParaRPr lang="en-GB" dirty="0"/>
          </a:p>
          <a:p>
            <a:r>
              <a:rPr lang="en-GB" dirty="0" smtClean="0"/>
              <a:t>Lets go out for the night. I will buy you dinner and then we will dance the night away and I will carry you home!</a:t>
            </a:r>
            <a:endParaRPr lang="en-GB" dirty="0"/>
          </a:p>
        </p:txBody>
      </p:sp>
    </p:spTree>
    <p:extLst>
      <p:ext uri="{BB962C8B-B14F-4D97-AF65-F5344CB8AC3E}">
        <p14:creationId xmlns:p14="http://schemas.microsoft.com/office/powerpoint/2010/main" val="40609867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Davis</a:t>
            </a:r>
          </a:p>
          <a:p>
            <a:r>
              <a:rPr lang="en-GB" dirty="0" smtClean="0"/>
              <a:t>Content analysis? Of personal adverts. Females offer beauty and youth and males offer wealth and resources.</a:t>
            </a:r>
          </a:p>
          <a:p>
            <a:r>
              <a:rPr lang="en-GB" dirty="0" smtClean="0"/>
              <a:t>Study reproduced by </a:t>
            </a:r>
            <a:r>
              <a:rPr lang="en-GB" dirty="0" err="1" smtClean="0"/>
              <a:t>Dumbar</a:t>
            </a:r>
            <a:endParaRPr lang="en-GB" dirty="0"/>
          </a:p>
        </p:txBody>
      </p:sp>
    </p:spTree>
    <p:extLst>
      <p:ext uri="{BB962C8B-B14F-4D97-AF65-F5344CB8AC3E}">
        <p14:creationId xmlns:p14="http://schemas.microsoft.com/office/powerpoint/2010/main" val="28871279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Read Page 68 and 69</a:t>
            </a:r>
            <a:endParaRPr lang="en-GB" dirty="0"/>
          </a:p>
        </p:txBody>
      </p:sp>
      <p:sp>
        <p:nvSpPr>
          <p:cNvPr id="3" name="Content Placeholder 2"/>
          <p:cNvSpPr>
            <a:spLocks noGrp="1"/>
          </p:cNvSpPr>
          <p:nvPr>
            <p:ph idx="1"/>
          </p:nvPr>
        </p:nvSpPr>
        <p:spPr/>
        <p:txBody>
          <a:bodyPr/>
          <a:lstStyle/>
          <a:p>
            <a:r>
              <a:rPr lang="en-GB" dirty="0" smtClean="0"/>
              <a:t>Make your own notes on research.</a:t>
            </a:r>
            <a:endParaRPr lang="en-GB" dirty="0"/>
          </a:p>
        </p:txBody>
      </p:sp>
    </p:spTree>
    <p:extLst>
      <p:ext uri="{BB962C8B-B14F-4D97-AF65-F5344CB8AC3E}">
        <p14:creationId xmlns:p14="http://schemas.microsoft.com/office/powerpoint/2010/main" val="4153956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 </a:t>
            </a:r>
            <a:r>
              <a:rPr lang="en-GB" smtClean="0"/>
              <a:t>conclude then:</a:t>
            </a:r>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4180679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Anisogamy</a:t>
            </a:r>
            <a:endParaRPr lang="en-GB" dirty="0"/>
          </a:p>
        </p:txBody>
      </p:sp>
      <p:sp>
        <p:nvSpPr>
          <p:cNvPr id="3" name="Content Placeholder 2"/>
          <p:cNvSpPr>
            <a:spLocks noGrp="1"/>
          </p:cNvSpPr>
          <p:nvPr>
            <p:ph idx="1"/>
          </p:nvPr>
        </p:nvSpPr>
        <p:spPr/>
        <p:txBody>
          <a:bodyPr>
            <a:normAutofit/>
          </a:bodyPr>
          <a:lstStyle/>
          <a:p>
            <a:r>
              <a:rPr lang="en-GB" dirty="0" err="1" smtClean="0"/>
              <a:t>Anisogamy</a:t>
            </a:r>
            <a:r>
              <a:rPr lang="en-GB" dirty="0" smtClean="0"/>
              <a:t> </a:t>
            </a:r>
            <a:r>
              <a:rPr lang="en-GB" dirty="0"/>
              <a:t>means two sex cells (or gametes) that are different coming together to reproduce. Men have sperm cells, which are able to reproduce quickly with little energy expenditure and once they start being produced they do not usually stop until the man dies.</a:t>
            </a:r>
          </a:p>
          <a:p>
            <a:endParaRPr lang="en-GB" dirty="0"/>
          </a:p>
          <a:p>
            <a:r>
              <a:rPr lang="en-GB" dirty="0"/>
              <a:t>Female gametes (eggs or ova) are, in contrast, much less plentiful; they are released in a limited time frame (between puberty and menopause) and require much more energy to produce. This difference (</a:t>
            </a:r>
            <a:r>
              <a:rPr lang="en-GB" dirty="0" err="1"/>
              <a:t>anisogamy</a:t>
            </a:r>
            <a:r>
              <a:rPr lang="en-GB" dirty="0"/>
              <a:t>) means that men and women use different strategies when choosing their partners.</a:t>
            </a:r>
          </a:p>
          <a:p>
            <a:endParaRPr lang="en-GB" dirty="0"/>
          </a:p>
        </p:txBody>
      </p:sp>
    </p:spTree>
    <p:extLst>
      <p:ext uri="{BB962C8B-B14F-4D97-AF65-F5344CB8AC3E}">
        <p14:creationId xmlns:p14="http://schemas.microsoft.com/office/powerpoint/2010/main" val="7763099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Inter-sexual </a:t>
            </a:r>
            <a:r>
              <a:rPr lang="en-GB" dirty="0" smtClean="0"/>
              <a:t>Selection</a:t>
            </a:r>
            <a:endParaRPr lang="en-GB" dirty="0"/>
          </a:p>
        </p:txBody>
      </p:sp>
      <p:sp>
        <p:nvSpPr>
          <p:cNvPr id="3" name="Content Placeholder 2"/>
          <p:cNvSpPr>
            <a:spLocks noGrp="1"/>
          </p:cNvSpPr>
          <p:nvPr>
            <p:ph idx="1"/>
          </p:nvPr>
        </p:nvSpPr>
        <p:spPr/>
        <p:txBody>
          <a:bodyPr>
            <a:normAutofit/>
          </a:bodyPr>
          <a:lstStyle/>
          <a:p>
            <a:r>
              <a:rPr lang="en-GB" dirty="0" smtClean="0"/>
              <a:t>Females </a:t>
            </a:r>
            <a:r>
              <a:rPr lang="en-GB" dirty="0"/>
              <a:t>lose more resources than men if they choose a sub-standard partner, so are pickier about who they select. They are more likely to pick a partner who is genetically fit and willing to offer the maximum resources to raise their offspring (a man who will remain by her side as the child grows to protect them both and potentially provide more children).</a:t>
            </a:r>
          </a:p>
          <a:p>
            <a:endParaRPr lang="en-GB" dirty="0"/>
          </a:p>
          <a:p>
            <a:r>
              <a:rPr lang="en-GB" dirty="0"/>
              <a:t>If they have made a good choice, then their offspring will inherit the positive features of their father and are therefore also more likely to be chosen by women or men in the next generation.</a:t>
            </a:r>
          </a:p>
          <a:p>
            <a:endParaRPr lang="en-GB" dirty="0"/>
          </a:p>
          <a:p>
            <a:endParaRPr lang="en-GB" dirty="0"/>
          </a:p>
        </p:txBody>
      </p:sp>
    </p:spTree>
    <p:extLst>
      <p:ext uri="{BB962C8B-B14F-4D97-AF65-F5344CB8AC3E}">
        <p14:creationId xmlns:p14="http://schemas.microsoft.com/office/powerpoint/2010/main" val="23737816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Intra-sexual Selection </a:t>
            </a:r>
          </a:p>
        </p:txBody>
      </p:sp>
      <p:sp>
        <p:nvSpPr>
          <p:cNvPr id="3" name="Content Placeholder 2"/>
          <p:cNvSpPr>
            <a:spLocks noGrp="1"/>
          </p:cNvSpPr>
          <p:nvPr>
            <p:ph idx="1"/>
          </p:nvPr>
        </p:nvSpPr>
        <p:spPr/>
        <p:txBody>
          <a:bodyPr/>
          <a:lstStyle/>
          <a:p>
            <a:r>
              <a:rPr lang="en-GB" dirty="0" smtClean="0"/>
              <a:t>Whilst </a:t>
            </a:r>
            <a:r>
              <a:rPr lang="en-GB" dirty="0"/>
              <a:t>females prefer quality over quantity, </a:t>
            </a:r>
            <a:r>
              <a:rPr lang="en-GB" dirty="0" err="1"/>
              <a:t>anisogamy</a:t>
            </a:r>
            <a:r>
              <a:rPr lang="en-GB" dirty="0"/>
              <a:t> suggests that men’s best evolutionary strategy is to have as many partners as possible.</a:t>
            </a:r>
          </a:p>
          <a:p>
            <a:endParaRPr lang="en-GB" dirty="0"/>
          </a:p>
          <a:p>
            <a:r>
              <a:rPr lang="en-GB" dirty="0"/>
              <a:t>To succeed, men must compete with other males to present themselves as the most attractive mate, encouraging features such as muscles which indicate to the opposite sex an ability to protect both them and their offspring.</a:t>
            </a:r>
          </a:p>
          <a:p>
            <a:endParaRPr lang="en-GB" dirty="0"/>
          </a:p>
        </p:txBody>
      </p:sp>
    </p:spTree>
    <p:extLst>
      <p:ext uri="{BB962C8B-B14F-4D97-AF65-F5344CB8AC3E}">
        <p14:creationId xmlns:p14="http://schemas.microsoft.com/office/powerpoint/2010/main" val="28703810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 that it then about relationships?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6621162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964</Words>
  <Application>Microsoft Office PowerPoint</Application>
  <PresentationFormat>Widescreen</PresentationFormat>
  <Paragraphs>85</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Relationships</vt:lpstr>
      <vt:lpstr>PowerPoint Presentation</vt:lpstr>
      <vt:lpstr>Why do we have relationships?</vt:lpstr>
      <vt:lpstr>How do relationships form?</vt:lpstr>
      <vt:lpstr>Why do relationships break down?</vt:lpstr>
      <vt:lpstr>Evolution –survival of the fittest!</vt:lpstr>
      <vt:lpstr>Evolution approach – Socio-biological explanation</vt:lpstr>
      <vt:lpstr>Anisogamy</vt:lpstr>
      <vt:lpstr>So what. Men</vt:lpstr>
      <vt:lpstr>Courtship rituals</vt:lpstr>
      <vt:lpstr>Size</vt:lpstr>
      <vt:lpstr>Mate guarding</vt:lpstr>
      <vt:lpstr>Sneak copulation</vt:lpstr>
      <vt:lpstr>Females</vt:lpstr>
      <vt:lpstr>Sexy sons hypothesis</vt:lpstr>
      <vt:lpstr>Handicap hypothesis Zahavi</vt:lpstr>
      <vt:lpstr>Courtship</vt:lpstr>
      <vt:lpstr>PowerPoint Presentation</vt:lpstr>
      <vt:lpstr>Read Page 68 and 69</vt:lpstr>
      <vt:lpstr>To conclude then:</vt:lpstr>
      <vt:lpstr>Anisogamy</vt:lpstr>
      <vt:lpstr>Inter-sexual Selection</vt:lpstr>
      <vt:lpstr>Intra-sexual Selection </vt:lpstr>
      <vt:lpstr>Is that it then about relationships?</vt:lpstr>
    </vt:vector>
  </TitlesOfParts>
  <Company>Mount Kelly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Relationships</dc:title>
  <dc:creator>Stanyer, Richard  (Staff)</dc:creator>
  <cp:lastModifiedBy>Stanyer, Richard  (Staff)</cp:lastModifiedBy>
  <cp:revision>1</cp:revision>
  <dcterms:created xsi:type="dcterms:W3CDTF">2019-01-24T21:51:49Z</dcterms:created>
  <dcterms:modified xsi:type="dcterms:W3CDTF">2019-01-24T21:51:59Z</dcterms:modified>
</cp:coreProperties>
</file>