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68" d="100"/>
          <a:sy n="68" d="100"/>
        </p:scale>
        <p:origin x="78"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3D9159F-2F9D-44D4-BCC3-E2EEF18D807E}"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3079331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D9159F-2F9D-44D4-BCC3-E2EEF18D807E}"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1365333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3D9159F-2F9D-44D4-BCC3-E2EEF18D807E}"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2732595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3D9159F-2F9D-44D4-BCC3-E2EEF18D807E}"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4098032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3D9159F-2F9D-44D4-BCC3-E2EEF18D807E}" type="datetimeFigureOut">
              <a:rPr lang="en-GB" smtClean="0"/>
              <a:t>23/01/2019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1446747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3D9159F-2F9D-44D4-BCC3-E2EEF18D807E}" type="datetimeFigureOut">
              <a:rPr lang="en-GB" smtClean="0"/>
              <a:t>23/01/2019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3837127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D9159F-2F9D-44D4-BCC3-E2EEF18D807E}" type="datetimeFigureOut">
              <a:rPr lang="en-GB" smtClean="0"/>
              <a:t>23/01/2019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482454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D9159F-2F9D-44D4-BCC3-E2EEF18D807E}"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2978157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D9159F-2F9D-44D4-BCC3-E2EEF18D807E}"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4054876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D9159F-2F9D-44D4-BCC3-E2EEF18D807E}"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3383839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D9159F-2F9D-44D4-BCC3-E2EEF18D807E}"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EFBD97-8DB0-4FCB-AF79-065765E7A549}" type="slidenum">
              <a:rPr lang="en-GB" smtClean="0"/>
              <a:t>‹#›</a:t>
            </a:fld>
            <a:endParaRPr lang="en-GB"/>
          </a:p>
        </p:txBody>
      </p:sp>
    </p:spTree>
    <p:extLst>
      <p:ext uri="{BB962C8B-B14F-4D97-AF65-F5344CB8AC3E}">
        <p14:creationId xmlns:p14="http://schemas.microsoft.com/office/powerpoint/2010/main" val="3176388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D9159F-2F9D-44D4-BCC3-E2EEF18D807E}" type="datetimeFigureOut">
              <a:rPr lang="en-GB" smtClean="0"/>
              <a:t>23/01/2019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EFBD97-8DB0-4FCB-AF79-065765E7A549}" type="slidenum">
              <a:rPr lang="en-GB" smtClean="0"/>
              <a:t>‹#›</a:t>
            </a:fld>
            <a:endParaRPr lang="en-GB"/>
          </a:p>
        </p:txBody>
      </p:sp>
    </p:spTree>
    <p:extLst>
      <p:ext uri="{BB962C8B-B14F-4D97-AF65-F5344CB8AC3E}">
        <p14:creationId xmlns:p14="http://schemas.microsoft.com/office/powerpoint/2010/main" val="3517836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biological perspective</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From a biological perspective, individuals may inherit candidate genes which provide them with a heredity predisposition towards developing an addiction, as opposed to a strongly deterministic standpoint.</a:t>
            </a:r>
          </a:p>
          <a:p>
            <a:pPr marL="0" indent="0">
              <a:buNone/>
            </a:pPr>
            <a:r>
              <a:rPr lang="en-GB" dirty="0" smtClean="0"/>
              <a:t>• One of these biological susceptibility mechanisms could be abnormally low levels of D2 receptors in the brain, meaning that fewer dopamine molecules can bind to these receptors and initiate action potentials in the postsynaptic membrane.</a:t>
            </a:r>
          </a:p>
          <a:p>
            <a:pPr marL="0" indent="0">
              <a:buNone/>
            </a:pPr>
            <a:r>
              <a:rPr lang="en-GB" dirty="0" smtClean="0"/>
              <a:t>• The second mechanism would be, as suggested by </a:t>
            </a:r>
            <a:r>
              <a:rPr lang="en-GB" dirty="0" err="1" smtClean="0"/>
              <a:t>Pianezza</a:t>
            </a:r>
            <a:r>
              <a:rPr lang="en-GB" dirty="0" smtClean="0"/>
              <a:t> et al (1998), abnormal gene expression of the gene coding for the CYP2A6 enzyme. Lower levels of this enzyme leads to slower rates of nicotine breakdown, reducing the concentration of nicotine metabolites within the brain’s synapses and so decreasing the likelihood of developing a nicotine addiction.</a:t>
            </a:r>
            <a:endParaRPr lang="en-GB" dirty="0"/>
          </a:p>
        </p:txBody>
      </p:sp>
    </p:spTree>
    <p:extLst>
      <p:ext uri="{BB962C8B-B14F-4D97-AF65-F5344CB8AC3E}">
        <p14:creationId xmlns:p14="http://schemas.microsoft.com/office/powerpoint/2010/main" val="4052515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Positive.</a:t>
            </a:r>
            <a:endParaRPr lang="en-GB" dirty="0"/>
          </a:p>
        </p:txBody>
      </p:sp>
      <p:sp>
        <p:nvSpPr>
          <p:cNvPr id="3" name="Content Placeholder 2"/>
          <p:cNvSpPr>
            <a:spLocks noGrp="1"/>
          </p:cNvSpPr>
          <p:nvPr>
            <p:ph idx="1"/>
          </p:nvPr>
        </p:nvSpPr>
        <p:spPr/>
        <p:txBody>
          <a:bodyPr/>
          <a:lstStyle/>
          <a:p>
            <a:pPr marL="0" indent="0">
              <a:buNone/>
            </a:pPr>
            <a:r>
              <a:rPr lang="en-GB" dirty="0" smtClean="0"/>
              <a:t>There is evidence supporting the biological basis for a predisposition towards developing addictive behaviours. </a:t>
            </a:r>
          </a:p>
          <a:p>
            <a:pPr marL="0" indent="0">
              <a:buNone/>
            </a:pPr>
            <a:r>
              <a:rPr lang="en-GB" dirty="0" smtClean="0"/>
              <a:t>For example, </a:t>
            </a:r>
            <a:r>
              <a:rPr lang="en-GB" dirty="0" err="1" smtClean="0"/>
              <a:t>Kendler</a:t>
            </a:r>
            <a:r>
              <a:rPr lang="en-GB" dirty="0" smtClean="0"/>
              <a:t> et al (2012) found that adoptees with at least one biological parent with an addiction, were at a 4.4% greater risk of developing an addiction, compared to adoptees with no biological predisposition. Therefore, genetics play a crucial role in heritable predispositions. </a:t>
            </a:r>
            <a:endParaRPr lang="en-GB" dirty="0"/>
          </a:p>
        </p:txBody>
      </p:sp>
    </p:spTree>
    <p:extLst>
      <p:ext uri="{BB962C8B-B14F-4D97-AF65-F5344CB8AC3E}">
        <p14:creationId xmlns:p14="http://schemas.microsoft.com/office/powerpoint/2010/main" val="1034551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Negative</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Purely genetic factors, such as candidate genes, may not be the only genetic factors influencing the development of addictions. For example, a genetic pre-disposition towards a lack of self-control or a tendency for impulsive behaviour may increase the rate of progression of an addiction. A child who behaves impulsively, particularly at school, is likely to be punished and so will develop a negative outlook on education and rejection from their family, leading to fewer future opportunities, and so potentially the child will look towards drugs in adulthood. </a:t>
            </a:r>
          </a:p>
          <a:p>
            <a:pPr marL="0" indent="0">
              <a:buNone/>
            </a:pPr>
            <a:endParaRPr lang="en-GB" dirty="0"/>
          </a:p>
        </p:txBody>
      </p:sp>
    </p:spTree>
    <p:extLst>
      <p:ext uri="{BB962C8B-B14F-4D97-AF65-F5344CB8AC3E}">
        <p14:creationId xmlns:p14="http://schemas.microsoft.com/office/powerpoint/2010/main" val="2675559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t>General evaluation for </a:t>
            </a:r>
            <a:r>
              <a:rPr lang="en-GB" sz="3600" b="1" dirty="0" smtClean="0"/>
              <a:t>Biological model </a:t>
            </a:r>
            <a:r>
              <a:rPr lang="en-GB" sz="3600" b="1" dirty="0"/>
              <a:t>of addiction</a:t>
            </a:r>
            <a:endParaRPr lang="en-GB" sz="3600" dirty="0"/>
          </a:p>
        </p:txBody>
      </p:sp>
      <p:sp>
        <p:nvSpPr>
          <p:cNvPr id="3" name="Content Placeholder 2"/>
          <p:cNvSpPr>
            <a:spLocks noGrp="1"/>
          </p:cNvSpPr>
          <p:nvPr>
            <p:ph idx="1"/>
          </p:nvPr>
        </p:nvSpPr>
        <p:spPr/>
        <p:txBody>
          <a:bodyPr>
            <a:noAutofit/>
          </a:bodyPr>
          <a:lstStyle/>
          <a:p>
            <a:pPr lvl="0"/>
            <a:r>
              <a:rPr lang="en-GB" sz="2000" dirty="0"/>
              <a:t>Reductionist-reduces complex addictions to too simple a level.</a:t>
            </a:r>
          </a:p>
          <a:p>
            <a:pPr lvl="0"/>
            <a:r>
              <a:rPr lang="en-GB" sz="2000" dirty="0"/>
              <a:t>Deterministic - says people have no free will over whether or not they become addicted.</a:t>
            </a:r>
          </a:p>
          <a:p>
            <a:pPr lvl="0"/>
            <a:r>
              <a:rPr lang="en-GB" sz="2000" dirty="0"/>
              <a:t>Individual differences: explains why some people develop addictions and others don’t in the same bad environments (those that do have a genetic pre-disposition).</a:t>
            </a:r>
          </a:p>
          <a:p>
            <a:pPr lvl="0"/>
            <a:r>
              <a:rPr lang="en-GB" sz="2000" dirty="0"/>
              <a:t>Strong research support to suggest runs in families BUT this may be  better explained by social learning theory-copying parents addictions</a:t>
            </a:r>
          </a:p>
          <a:p>
            <a:pPr lvl="0"/>
            <a:r>
              <a:rPr lang="en-GB" sz="2000" dirty="0"/>
              <a:t>Lots or research done on animals- cannot generalise to humans.  BUT, it would be unethical to carry out this type of research on humans.</a:t>
            </a:r>
          </a:p>
          <a:p>
            <a:pPr lvl="0"/>
            <a:r>
              <a:rPr lang="en-GB" sz="2000" dirty="0"/>
              <a:t>Explains some addictions better than others. The biological approach offers a good explanation for chemical addictions (e.g. smoking) but is less effective for explaining behavioural addictions such as gambling. </a:t>
            </a:r>
          </a:p>
          <a:p>
            <a:endParaRPr lang="en-GB" sz="2000" dirty="0"/>
          </a:p>
        </p:txBody>
      </p:sp>
    </p:spTree>
    <p:extLst>
      <p:ext uri="{BB962C8B-B14F-4D97-AF65-F5344CB8AC3E}">
        <p14:creationId xmlns:p14="http://schemas.microsoft.com/office/powerpoint/2010/main" val="310399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440</Words>
  <Application>Microsoft Office PowerPoint</Application>
  <PresentationFormat>Widescreen</PresentationFormat>
  <Paragraphs>16</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biological perspective</vt:lpstr>
      <vt:lpstr>Positive.</vt:lpstr>
      <vt:lpstr>Negative</vt:lpstr>
      <vt:lpstr>General evaluation for Biological model of addiction</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biological perspective</dc:title>
  <dc:creator>Stanyer, Richard  (Staff)</dc:creator>
  <cp:lastModifiedBy>Stanyer, Richard  (Staff)</cp:lastModifiedBy>
  <cp:revision>1</cp:revision>
  <dcterms:created xsi:type="dcterms:W3CDTF">2019-01-23T11:38:09Z</dcterms:created>
  <dcterms:modified xsi:type="dcterms:W3CDTF">2019-01-23T11:38:22Z</dcterms:modified>
</cp:coreProperties>
</file>