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5" r:id="rId10"/>
    <p:sldId id="264" r:id="rId11"/>
    <p:sldId id="268" r:id="rId12"/>
    <p:sldId id="266" r:id="rId13"/>
    <p:sldId id="267" r:id="rId14"/>
    <p:sldId id="269" r:id="rId15"/>
    <p:sldId id="270" r:id="rId16"/>
    <p:sldId id="271" r:id="rId17"/>
    <p:sldId id="272" r:id="rId18"/>
    <p:sldId id="275" r:id="rId19"/>
    <p:sldId id="276" r:id="rId20"/>
    <p:sldId id="277" r:id="rId21"/>
    <p:sldId id="273" r:id="rId22"/>
    <p:sldId id="278" r:id="rId23"/>
    <p:sldId id="2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3" d="100"/>
          <a:sy n="73"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BD84377-D37A-49A8-BCD7-4A826A03AC0C}"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1398586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D84377-D37A-49A8-BCD7-4A826A03AC0C}"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3200910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D84377-D37A-49A8-BCD7-4A826A03AC0C}"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351559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BD84377-D37A-49A8-BCD7-4A826A03AC0C}"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2177910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BD84377-D37A-49A8-BCD7-4A826A03AC0C}" type="datetimeFigureOut">
              <a:rPr lang="en-GB" smtClean="0"/>
              <a:t>23/01/2019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351335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BD84377-D37A-49A8-BCD7-4A826A03AC0C}" type="datetimeFigureOut">
              <a:rPr lang="en-GB" smtClean="0"/>
              <a:t>23/01/2019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1600624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84377-D37A-49A8-BCD7-4A826A03AC0C}" type="datetimeFigureOut">
              <a:rPr lang="en-GB" smtClean="0"/>
              <a:t>23/01/2019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1519097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D84377-D37A-49A8-BCD7-4A826A03AC0C}"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3631330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D84377-D37A-49A8-BCD7-4A826A03AC0C}"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4008901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D84377-D37A-49A8-BCD7-4A826A03AC0C}"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2888289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D84377-D37A-49A8-BCD7-4A826A03AC0C}"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C2046B-8FD8-4430-9169-255460D5EBF4}" type="slidenum">
              <a:rPr lang="en-GB" smtClean="0"/>
              <a:t>‹#›</a:t>
            </a:fld>
            <a:endParaRPr lang="en-GB"/>
          </a:p>
        </p:txBody>
      </p:sp>
    </p:spTree>
    <p:extLst>
      <p:ext uri="{BB962C8B-B14F-4D97-AF65-F5344CB8AC3E}">
        <p14:creationId xmlns:p14="http://schemas.microsoft.com/office/powerpoint/2010/main" val="643716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84377-D37A-49A8-BCD7-4A826A03AC0C}" type="datetimeFigureOut">
              <a:rPr lang="en-GB" smtClean="0"/>
              <a:t>23/01/2019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C2046B-8FD8-4430-9169-255460D5EBF4}" type="slidenum">
              <a:rPr lang="en-GB" smtClean="0"/>
              <a:t>‹#›</a:t>
            </a:fld>
            <a:endParaRPr lang="en-GB"/>
          </a:p>
        </p:txBody>
      </p:sp>
    </p:spTree>
    <p:extLst>
      <p:ext uri="{BB962C8B-B14F-4D97-AF65-F5344CB8AC3E}">
        <p14:creationId xmlns:p14="http://schemas.microsoft.com/office/powerpoint/2010/main" val="2683434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0970" y="695460"/>
            <a:ext cx="9144000" cy="1166008"/>
          </a:xfrm>
        </p:spPr>
        <p:txBody>
          <a:bodyPr/>
          <a:lstStyle/>
          <a:p>
            <a:r>
              <a:rPr lang="en-GB" dirty="0" smtClean="0"/>
              <a:t>Reducing Addiction</a:t>
            </a:r>
            <a:endParaRPr lang="en-GB" dirty="0"/>
          </a:p>
        </p:txBody>
      </p:sp>
      <p:sp>
        <p:nvSpPr>
          <p:cNvPr id="3" name="Subtitle 2"/>
          <p:cNvSpPr>
            <a:spLocks noGrp="1"/>
          </p:cNvSpPr>
          <p:nvPr>
            <p:ph type="subTitle" idx="1"/>
          </p:nvPr>
        </p:nvSpPr>
        <p:spPr>
          <a:xfrm>
            <a:off x="1420970" y="2030814"/>
            <a:ext cx="9144000" cy="3932104"/>
          </a:xfrm>
        </p:spPr>
        <p:txBody>
          <a:bodyPr/>
          <a:lstStyle/>
          <a:p>
            <a:r>
              <a:rPr lang="en-GB" dirty="0"/>
              <a:t>drug </a:t>
            </a:r>
            <a:r>
              <a:rPr lang="en-GB" dirty="0" smtClean="0"/>
              <a:t>therapy</a:t>
            </a:r>
          </a:p>
          <a:p>
            <a:r>
              <a:rPr lang="en-GB" dirty="0"/>
              <a:t>behavioural interventions including aversion </a:t>
            </a:r>
            <a:r>
              <a:rPr lang="en-GB" dirty="0" smtClean="0"/>
              <a:t>therapy</a:t>
            </a:r>
            <a:r>
              <a:rPr lang="en-GB" dirty="0"/>
              <a:t> and covert </a:t>
            </a:r>
            <a:r>
              <a:rPr lang="en-GB" dirty="0" smtClean="0"/>
              <a:t>sensitisation.</a:t>
            </a:r>
          </a:p>
          <a:p>
            <a:r>
              <a:rPr lang="en-GB" dirty="0"/>
              <a:t>cognitive behaviour </a:t>
            </a:r>
            <a:r>
              <a:rPr lang="en-GB" dirty="0" smtClean="0"/>
              <a:t>therapy</a:t>
            </a:r>
          </a:p>
          <a:p>
            <a:r>
              <a:rPr lang="en-GB" dirty="0"/>
              <a:t>The application of the following theories of behaviour change to addictive </a:t>
            </a:r>
            <a:r>
              <a:rPr lang="en-GB" dirty="0" smtClean="0"/>
              <a:t>behaviour</a:t>
            </a:r>
          </a:p>
          <a:p>
            <a:r>
              <a:rPr lang="en-GB" dirty="0"/>
              <a:t>the theory of planned </a:t>
            </a:r>
            <a:r>
              <a:rPr lang="en-GB" dirty="0" smtClean="0"/>
              <a:t>behaviour</a:t>
            </a:r>
          </a:p>
          <a:p>
            <a:r>
              <a:rPr lang="en-GB" dirty="0"/>
              <a:t>Prochaska’s six-stage model of behaviour change</a:t>
            </a:r>
            <a:endParaRPr lang="en-GB" dirty="0" smtClean="0"/>
          </a:p>
          <a:p>
            <a:endParaRPr lang="en-GB" dirty="0"/>
          </a:p>
        </p:txBody>
      </p:sp>
    </p:spTree>
    <p:extLst>
      <p:ext uri="{BB962C8B-B14F-4D97-AF65-F5344CB8AC3E}">
        <p14:creationId xmlns:p14="http://schemas.microsoft.com/office/powerpoint/2010/main" val="3696890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Drug therapy</a:t>
            </a:r>
            <a:endParaRPr lang="en-GB" dirty="0"/>
          </a:p>
        </p:txBody>
      </p:sp>
      <p:sp>
        <p:nvSpPr>
          <p:cNvPr id="3" name="Content Placeholder 2"/>
          <p:cNvSpPr>
            <a:spLocks noGrp="1"/>
          </p:cNvSpPr>
          <p:nvPr>
            <p:ph idx="1"/>
          </p:nvPr>
        </p:nvSpPr>
        <p:spPr/>
        <p:txBody>
          <a:bodyPr/>
          <a:lstStyle/>
          <a:p>
            <a:r>
              <a:rPr lang="en-GB" dirty="0" smtClean="0"/>
              <a:t>Heroine to methadone – gradually reduced. Less withdrawal symptoms therefore less likely to relapse.</a:t>
            </a:r>
          </a:p>
          <a:p>
            <a:r>
              <a:rPr lang="en-GB" dirty="0" smtClean="0"/>
              <a:t>Alcohol – There is no drug</a:t>
            </a:r>
          </a:p>
          <a:p>
            <a:pPr lvl="1"/>
            <a:r>
              <a:rPr lang="en-GB" dirty="0" smtClean="0"/>
              <a:t>However benzodiazepine mimic the effect of the sedative effects of alcohol</a:t>
            </a:r>
          </a:p>
          <a:p>
            <a:pPr lvl="1"/>
            <a:r>
              <a:rPr lang="en-GB" dirty="0" smtClean="0"/>
              <a:t>Antabuse – makes you feel ill when you have alcohol (aversion therapy) the release of acetic acid is inhibited.</a:t>
            </a:r>
          </a:p>
          <a:p>
            <a:r>
              <a:rPr lang="en-GB" dirty="0" smtClean="0"/>
              <a:t>Nicotine -  Slow release and less </a:t>
            </a:r>
            <a:r>
              <a:rPr lang="en-GB" dirty="0" err="1" smtClean="0"/>
              <a:t>eg</a:t>
            </a:r>
            <a:r>
              <a:rPr lang="en-GB" dirty="0" smtClean="0"/>
              <a:t>: patches and gum. So lessens effect of withdrawal</a:t>
            </a:r>
            <a:endParaRPr lang="en-GB" dirty="0"/>
          </a:p>
          <a:p>
            <a:endParaRPr lang="en-GB" dirty="0" smtClean="0"/>
          </a:p>
        </p:txBody>
      </p:sp>
    </p:spTree>
    <p:extLst>
      <p:ext uri="{BB962C8B-B14F-4D97-AF65-F5344CB8AC3E}">
        <p14:creationId xmlns:p14="http://schemas.microsoft.com/office/powerpoint/2010/main" val="2637947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Malcolm et al found no difference with those who used benzodiazepine and those who used a placebo when giving up alcohol.</a:t>
            </a:r>
          </a:p>
          <a:p>
            <a:r>
              <a:rPr lang="en-GB" dirty="0" err="1" smtClean="0"/>
              <a:t>Mcellan</a:t>
            </a:r>
            <a:r>
              <a:rPr lang="en-GB" dirty="0" smtClean="0"/>
              <a:t> – found that when methadone was paired with a psychotherapy the groups faired much better.</a:t>
            </a:r>
          </a:p>
          <a:p>
            <a:r>
              <a:rPr lang="en-GB" dirty="0" smtClean="0"/>
              <a:t>Fiore et al (meta analysis) Nicotine patch compared with placebo twice as likely to give up.</a:t>
            </a:r>
            <a:endParaRPr lang="en-GB" dirty="0"/>
          </a:p>
        </p:txBody>
      </p:sp>
    </p:spTree>
    <p:extLst>
      <p:ext uri="{BB962C8B-B14F-4D97-AF65-F5344CB8AC3E}">
        <p14:creationId xmlns:p14="http://schemas.microsoft.com/office/powerpoint/2010/main" val="1660923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What is the problem with drugs?</a:t>
            </a:r>
          </a:p>
          <a:p>
            <a:r>
              <a:rPr lang="en-GB" dirty="0" smtClean="0"/>
              <a:t>What is best – a combined approach.</a:t>
            </a:r>
          </a:p>
          <a:p>
            <a:r>
              <a:rPr lang="en-GB" dirty="0" smtClean="0"/>
              <a:t>What is the problem with a talking therapy? And therefore a combined approach.</a:t>
            </a:r>
          </a:p>
          <a:p>
            <a:r>
              <a:rPr lang="en-GB" dirty="0" smtClean="0"/>
              <a:t>Moving to methadone removes the need to hang around a criminal element and therefore improves chances of beating the addiction.</a:t>
            </a:r>
            <a:endParaRPr lang="en-GB" dirty="0"/>
          </a:p>
        </p:txBody>
      </p:sp>
    </p:spTree>
    <p:extLst>
      <p:ext uri="{BB962C8B-B14F-4D97-AF65-F5344CB8AC3E}">
        <p14:creationId xmlns:p14="http://schemas.microsoft.com/office/powerpoint/2010/main" val="3084860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Behavioural Intervention</a:t>
            </a:r>
            <a:endParaRPr lang="en-GB" dirty="0"/>
          </a:p>
        </p:txBody>
      </p:sp>
      <p:sp>
        <p:nvSpPr>
          <p:cNvPr id="3" name="Content Placeholder 2"/>
          <p:cNvSpPr>
            <a:spLocks noGrp="1"/>
          </p:cNvSpPr>
          <p:nvPr>
            <p:ph idx="1"/>
          </p:nvPr>
        </p:nvSpPr>
        <p:spPr/>
        <p:txBody>
          <a:bodyPr>
            <a:normAutofit/>
          </a:bodyPr>
          <a:lstStyle/>
          <a:p>
            <a:r>
              <a:rPr lang="en-GB" dirty="0" smtClean="0"/>
              <a:t>Aversion Therapy (classical conditioning)</a:t>
            </a:r>
          </a:p>
          <a:p>
            <a:r>
              <a:rPr lang="en-GB" dirty="0" smtClean="0"/>
              <a:t>See diagram on page 419</a:t>
            </a:r>
          </a:p>
          <a:p>
            <a:r>
              <a:rPr lang="en-GB" dirty="0"/>
              <a:t>Aversion therapy is used for alcohol addictions. The patient would either be given an </a:t>
            </a:r>
            <a:r>
              <a:rPr lang="en-GB" dirty="0" smtClean="0">
                <a:solidFill>
                  <a:srgbClr val="FF0000"/>
                </a:solidFill>
              </a:rPr>
              <a:t>emetic</a:t>
            </a:r>
            <a:r>
              <a:rPr lang="en-GB" dirty="0" smtClean="0"/>
              <a:t> after </a:t>
            </a:r>
            <a:r>
              <a:rPr lang="en-GB" dirty="0"/>
              <a:t>consuming alcohol, or a drug such as </a:t>
            </a:r>
            <a:r>
              <a:rPr lang="en-GB" dirty="0">
                <a:solidFill>
                  <a:srgbClr val="FF0000"/>
                </a:solidFill>
              </a:rPr>
              <a:t>disulfiram</a:t>
            </a:r>
            <a:r>
              <a:rPr lang="en-GB" dirty="0"/>
              <a:t>. The emetic causes vomiting, whilst </a:t>
            </a:r>
            <a:r>
              <a:rPr lang="en-GB" dirty="0" smtClean="0"/>
              <a:t>the </a:t>
            </a:r>
            <a:r>
              <a:rPr lang="en-GB" dirty="0" smtClean="0">
                <a:solidFill>
                  <a:srgbClr val="FF0000"/>
                </a:solidFill>
              </a:rPr>
              <a:t>disulfiram (Antabuse)</a:t>
            </a:r>
            <a:r>
              <a:rPr lang="en-GB" dirty="0" smtClean="0"/>
              <a:t> </a:t>
            </a:r>
            <a:r>
              <a:rPr lang="en-GB" dirty="0"/>
              <a:t>creates the immediate feeling of a hangover. Either way, the patient </a:t>
            </a:r>
            <a:r>
              <a:rPr lang="en-GB" dirty="0" smtClean="0"/>
              <a:t>associates alcohol </a:t>
            </a:r>
            <a:r>
              <a:rPr lang="en-GB" dirty="0"/>
              <a:t>with these unpleasant consequences, and so their addiction undergoes </a:t>
            </a:r>
            <a:r>
              <a:rPr lang="en-GB" dirty="0">
                <a:solidFill>
                  <a:srgbClr val="FF0000"/>
                </a:solidFill>
              </a:rPr>
              <a:t>extinction</a:t>
            </a:r>
            <a:r>
              <a:rPr lang="en-GB" dirty="0"/>
              <a:t> (</a:t>
            </a:r>
            <a:r>
              <a:rPr lang="en-GB" dirty="0" smtClean="0"/>
              <a:t>in </a:t>
            </a:r>
            <a:r>
              <a:rPr lang="en-GB" dirty="0" smtClean="0">
                <a:solidFill>
                  <a:srgbClr val="FF0000"/>
                </a:solidFill>
              </a:rPr>
              <a:t>classical</a:t>
            </a:r>
            <a:r>
              <a:rPr lang="en-GB" dirty="0" smtClean="0"/>
              <a:t> </a:t>
            </a:r>
            <a:r>
              <a:rPr lang="en-GB" dirty="0"/>
              <a:t>conditioning terms). The alcohol is the unconditioned stimulus, whilst the drug is </a:t>
            </a:r>
            <a:r>
              <a:rPr lang="en-GB" dirty="0" smtClean="0"/>
              <a:t>the neutral stimulus.</a:t>
            </a:r>
            <a:endParaRPr lang="en-GB" dirty="0"/>
          </a:p>
        </p:txBody>
      </p:sp>
    </p:spTree>
    <p:extLst>
      <p:ext uri="{BB962C8B-B14F-4D97-AF65-F5344CB8AC3E}">
        <p14:creationId xmlns:p14="http://schemas.microsoft.com/office/powerpoint/2010/main" val="1439485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Howard found it worked for alcoholics</a:t>
            </a:r>
          </a:p>
          <a:p>
            <a:r>
              <a:rPr lang="en-GB" dirty="0" smtClean="0"/>
              <a:t>Curtis tried with nicotine addiction but although both groups showed some success there was no significant difference between groups.</a:t>
            </a:r>
            <a:endParaRPr lang="en-GB" dirty="0"/>
          </a:p>
        </p:txBody>
      </p:sp>
    </p:spTree>
    <p:extLst>
      <p:ext uri="{BB962C8B-B14F-4D97-AF65-F5344CB8AC3E}">
        <p14:creationId xmlns:p14="http://schemas.microsoft.com/office/powerpoint/2010/main" val="2997897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a:bodyPr>
          <a:lstStyle/>
          <a:p>
            <a:r>
              <a:rPr lang="en-GB" dirty="0" smtClean="0"/>
              <a:t>Ethics. Harm Physiological and mental harm.</a:t>
            </a:r>
          </a:p>
          <a:p>
            <a:pPr lvl="1"/>
            <a:r>
              <a:rPr lang="en-GB" dirty="0"/>
              <a:t>Essentially self-inflicting pain and nausea may be considered as breaching </a:t>
            </a:r>
            <a:r>
              <a:rPr lang="en-GB" dirty="0" smtClean="0"/>
              <a:t>the BPS </a:t>
            </a:r>
            <a:r>
              <a:rPr lang="en-GB" dirty="0"/>
              <a:t>ethical guidelines of a participant’s right to be protected both psychologically and physically.</a:t>
            </a:r>
          </a:p>
          <a:p>
            <a:pPr lvl="1"/>
            <a:r>
              <a:rPr lang="en-GB" dirty="0"/>
              <a:t>Such extremely unpleasant consequences may demotivate others from engaging or starting </a:t>
            </a:r>
            <a:r>
              <a:rPr lang="en-GB" dirty="0" smtClean="0"/>
              <a:t>these therapies</a:t>
            </a:r>
            <a:r>
              <a:rPr lang="en-GB" dirty="0"/>
              <a:t>, thus doing little for their motivation in tackling their addiction.</a:t>
            </a:r>
            <a:endParaRPr lang="en-GB" dirty="0" smtClean="0"/>
          </a:p>
          <a:p>
            <a:r>
              <a:rPr lang="en-GB" dirty="0" smtClean="0"/>
              <a:t>Individual differences. Does not work with everybody famously did not work for George Best.</a:t>
            </a:r>
          </a:p>
          <a:p>
            <a:endParaRPr lang="en-GB" dirty="0"/>
          </a:p>
        </p:txBody>
      </p:sp>
    </p:spTree>
    <p:extLst>
      <p:ext uri="{BB962C8B-B14F-4D97-AF65-F5344CB8AC3E}">
        <p14:creationId xmlns:p14="http://schemas.microsoft.com/office/powerpoint/2010/main" val="631187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Covert Sensitisation</a:t>
            </a:r>
            <a:endParaRPr lang="en-GB" dirty="0"/>
          </a:p>
        </p:txBody>
      </p:sp>
      <p:sp>
        <p:nvSpPr>
          <p:cNvPr id="3" name="Content Placeholder 2"/>
          <p:cNvSpPr>
            <a:spLocks noGrp="1"/>
          </p:cNvSpPr>
          <p:nvPr>
            <p:ph idx="1"/>
          </p:nvPr>
        </p:nvSpPr>
        <p:spPr/>
        <p:txBody>
          <a:bodyPr/>
          <a:lstStyle/>
          <a:p>
            <a:r>
              <a:rPr lang="en-GB" dirty="0" smtClean="0"/>
              <a:t>Stage 1: taught to relax</a:t>
            </a:r>
          </a:p>
          <a:p>
            <a:r>
              <a:rPr lang="en-GB" dirty="0" smtClean="0"/>
              <a:t>Stage 2: Aversion therapy through imagination. (verbal aversion therapy).</a:t>
            </a:r>
            <a:endParaRPr lang="en-GB" dirty="0"/>
          </a:p>
          <a:p>
            <a:pPr lvl="1"/>
            <a:r>
              <a:rPr lang="en-GB" dirty="0" smtClean="0"/>
              <a:t>Imagine the bad consequences of their actions</a:t>
            </a:r>
          </a:p>
          <a:p>
            <a:pPr lvl="1"/>
            <a:r>
              <a:rPr lang="en-GB" dirty="0" smtClean="0"/>
              <a:t>They (alcoholics) are asked to imagine being sick over themselves in public. </a:t>
            </a:r>
            <a:r>
              <a:rPr lang="en-GB" dirty="0" err="1" smtClean="0"/>
              <a:t>Ie</a:t>
            </a:r>
            <a:r>
              <a:rPr lang="en-GB" dirty="0" smtClean="0"/>
              <a:t> The therapist wants to evoke a negative feeling towards drinking the greater the feeling the better.</a:t>
            </a:r>
          </a:p>
          <a:p>
            <a:endParaRPr lang="en-GB" dirty="0"/>
          </a:p>
          <a:p>
            <a:pPr marL="0" indent="0">
              <a:buNone/>
            </a:pPr>
            <a:endParaRPr lang="en-GB" dirty="0" smtClean="0"/>
          </a:p>
        </p:txBody>
      </p:sp>
    </p:spTree>
    <p:extLst>
      <p:ext uri="{BB962C8B-B14F-4D97-AF65-F5344CB8AC3E}">
        <p14:creationId xmlns:p14="http://schemas.microsoft.com/office/powerpoint/2010/main" val="2055303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Evidence</a:t>
            </a:r>
            <a:endParaRPr lang="en-GB" dirty="0"/>
          </a:p>
        </p:txBody>
      </p:sp>
      <p:sp>
        <p:nvSpPr>
          <p:cNvPr id="3" name="Content Placeholder 2"/>
          <p:cNvSpPr>
            <a:spLocks noGrp="1"/>
          </p:cNvSpPr>
          <p:nvPr>
            <p:ph idx="1"/>
          </p:nvPr>
        </p:nvSpPr>
        <p:spPr/>
        <p:txBody>
          <a:bodyPr/>
          <a:lstStyle/>
          <a:p>
            <a:r>
              <a:rPr lang="en-GB" dirty="0" smtClean="0"/>
              <a:t>Ashen and Donner 40% abstinent after 6 months whereas non in the control group.</a:t>
            </a:r>
          </a:p>
          <a:p>
            <a:endParaRPr lang="en-GB" dirty="0"/>
          </a:p>
          <a:p>
            <a:r>
              <a:rPr lang="en-GB" dirty="0" smtClean="0"/>
              <a:t>Look at the evaluation on page 422</a:t>
            </a:r>
            <a:endParaRPr lang="en-GB" dirty="0"/>
          </a:p>
        </p:txBody>
      </p:sp>
    </p:spTree>
    <p:extLst>
      <p:ext uri="{BB962C8B-B14F-4D97-AF65-F5344CB8AC3E}">
        <p14:creationId xmlns:p14="http://schemas.microsoft.com/office/powerpoint/2010/main" val="257137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Cognitive Behavioural Therapy</a:t>
            </a:r>
            <a:endParaRPr lang="en-GB" dirty="0"/>
          </a:p>
        </p:txBody>
      </p:sp>
      <p:sp>
        <p:nvSpPr>
          <p:cNvPr id="3" name="Content Placeholder 2"/>
          <p:cNvSpPr>
            <a:spLocks noGrp="1"/>
          </p:cNvSpPr>
          <p:nvPr>
            <p:ph idx="1"/>
          </p:nvPr>
        </p:nvSpPr>
        <p:spPr/>
        <p:txBody>
          <a:bodyPr/>
          <a:lstStyle/>
          <a:p>
            <a:r>
              <a:rPr lang="en-GB" dirty="0" smtClean="0"/>
              <a:t>Your go.</a:t>
            </a:r>
          </a:p>
          <a:p>
            <a:r>
              <a:rPr lang="en-GB" dirty="0" smtClean="0"/>
              <a:t>What do you think are the theories that these therapies are based upon.</a:t>
            </a:r>
            <a:endParaRPr lang="en-GB" dirty="0"/>
          </a:p>
        </p:txBody>
      </p:sp>
    </p:spTree>
    <p:extLst>
      <p:ext uri="{BB962C8B-B14F-4D97-AF65-F5344CB8AC3E}">
        <p14:creationId xmlns:p14="http://schemas.microsoft.com/office/powerpoint/2010/main" val="2989016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n-GB" dirty="0"/>
              <a:t>CBT assumes that </a:t>
            </a:r>
            <a:r>
              <a:rPr lang="en-GB" dirty="0">
                <a:solidFill>
                  <a:srgbClr val="FF0000"/>
                </a:solidFill>
              </a:rPr>
              <a:t>faulty cognitive processing </a:t>
            </a:r>
            <a:r>
              <a:rPr lang="en-GB" dirty="0"/>
              <a:t>and </a:t>
            </a:r>
            <a:r>
              <a:rPr lang="en-GB" dirty="0">
                <a:solidFill>
                  <a:srgbClr val="FF0000"/>
                </a:solidFill>
              </a:rPr>
              <a:t>cognitive biases </a:t>
            </a:r>
            <a:r>
              <a:rPr lang="en-GB" dirty="0"/>
              <a:t>are the key to a </a:t>
            </a:r>
            <a:r>
              <a:rPr lang="en-GB" dirty="0" smtClean="0"/>
              <a:t>patient’s addiction</a:t>
            </a:r>
            <a:r>
              <a:rPr lang="en-GB" dirty="0"/>
              <a:t>, and so must be challenged. This is possible through </a:t>
            </a:r>
            <a:r>
              <a:rPr lang="en-GB" dirty="0">
                <a:solidFill>
                  <a:srgbClr val="FF0000"/>
                </a:solidFill>
              </a:rPr>
              <a:t>functional analysis </a:t>
            </a:r>
            <a:r>
              <a:rPr lang="en-GB" dirty="0"/>
              <a:t>(where </a:t>
            </a:r>
            <a:r>
              <a:rPr lang="en-GB" dirty="0" smtClean="0"/>
              <a:t>the key </a:t>
            </a:r>
            <a:r>
              <a:rPr lang="en-GB" dirty="0"/>
              <a:t>risk factors for triggering addictive behaviours are identified) and </a:t>
            </a:r>
            <a:r>
              <a:rPr lang="en-GB" dirty="0">
                <a:solidFill>
                  <a:srgbClr val="FF0000"/>
                </a:solidFill>
              </a:rPr>
              <a:t>skills acquisition </a:t>
            </a:r>
            <a:r>
              <a:rPr lang="en-GB" dirty="0"/>
              <a:t>(</a:t>
            </a:r>
            <a:r>
              <a:rPr lang="en-GB" dirty="0" smtClean="0"/>
              <a:t>which acts </a:t>
            </a:r>
            <a:r>
              <a:rPr lang="en-GB" dirty="0"/>
              <a:t>as an alternative coping mechanism for the patients, apart from the addictive source).</a:t>
            </a:r>
          </a:p>
          <a:p>
            <a:r>
              <a:rPr lang="en-GB" dirty="0" smtClean="0">
                <a:solidFill>
                  <a:srgbClr val="FF0000"/>
                </a:solidFill>
              </a:rPr>
              <a:t>Functional </a:t>
            </a:r>
            <a:r>
              <a:rPr lang="en-GB" dirty="0">
                <a:solidFill>
                  <a:srgbClr val="FF0000"/>
                </a:solidFill>
              </a:rPr>
              <a:t>analysis </a:t>
            </a:r>
            <a:r>
              <a:rPr lang="en-GB" dirty="0"/>
              <a:t>aims to identify the situations and stimuli which trigger the start of </a:t>
            </a:r>
            <a:r>
              <a:rPr lang="en-GB" dirty="0" smtClean="0"/>
              <a:t>carrying out </a:t>
            </a:r>
            <a:r>
              <a:rPr lang="en-GB" dirty="0"/>
              <a:t>addictive behaviours, as well as considering the emotions felt before, during and after </a:t>
            </a:r>
            <a:r>
              <a:rPr lang="en-GB" dirty="0" smtClean="0"/>
              <a:t>such </a:t>
            </a:r>
            <a:r>
              <a:rPr lang="en-GB" dirty="0"/>
              <a:t>behaviours. For example, an alcoholic may admit that social situations in which there are </a:t>
            </a:r>
            <a:r>
              <a:rPr lang="en-GB" dirty="0" smtClean="0"/>
              <a:t>many strangers</a:t>
            </a:r>
            <a:r>
              <a:rPr lang="en-GB" dirty="0"/>
              <a:t>, triggers their social anxiety and so leads them to drinking excessively in order </a:t>
            </a:r>
            <a:r>
              <a:rPr lang="en-GB" dirty="0" smtClean="0"/>
              <a:t>to ‘loosen </a:t>
            </a:r>
            <a:r>
              <a:rPr lang="en-GB" dirty="0"/>
              <a:t>up’. The key to this interaction is the quality of the patient-therapist relationship, </a:t>
            </a:r>
            <a:r>
              <a:rPr lang="en-GB" dirty="0" smtClean="0"/>
              <a:t>which must </a:t>
            </a:r>
            <a:r>
              <a:rPr lang="en-GB" dirty="0"/>
              <a:t>be warm enough to build rapport whilst still maintaining a psychological distance so </a:t>
            </a:r>
            <a:r>
              <a:rPr lang="en-GB" dirty="0" smtClean="0"/>
              <a:t>that the </a:t>
            </a:r>
            <a:r>
              <a:rPr lang="en-GB" dirty="0"/>
              <a:t>therapist can be firm in their own beliefs. The therapist will identify and challenge </a:t>
            </a:r>
            <a:r>
              <a:rPr lang="en-GB" dirty="0" smtClean="0">
                <a:solidFill>
                  <a:srgbClr val="FF0000"/>
                </a:solidFill>
              </a:rPr>
              <a:t>irrational beliefs </a:t>
            </a:r>
            <a:r>
              <a:rPr lang="en-GB" dirty="0"/>
              <a:t>or cognitive biases.</a:t>
            </a:r>
          </a:p>
          <a:p>
            <a:r>
              <a:rPr lang="en-GB" dirty="0" smtClean="0"/>
              <a:t>Functional </a:t>
            </a:r>
            <a:r>
              <a:rPr lang="en-GB" dirty="0"/>
              <a:t>analysis is an ongoing process and is not restricted to the beginning of therapy, </a:t>
            </a:r>
            <a:r>
              <a:rPr lang="en-GB" dirty="0" smtClean="0"/>
              <a:t>but is </a:t>
            </a:r>
            <a:r>
              <a:rPr lang="en-GB" dirty="0"/>
              <a:t>often revisited in the case of relapse.</a:t>
            </a:r>
          </a:p>
        </p:txBody>
      </p:sp>
    </p:spTree>
    <p:extLst>
      <p:ext uri="{BB962C8B-B14F-4D97-AF65-F5344CB8AC3E}">
        <p14:creationId xmlns:p14="http://schemas.microsoft.com/office/powerpoint/2010/main" val="383056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Skills.</a:t>
            </a:r>
            <a:endParaRPr lang="en-GB" dirty="0"/>
          </a:p>
        </p:txBody>
      </p:sp>
      <p:sp>
        <p:nvSpPr>
          <p:cNvPr id="3" name="Content Placeholder 2"/>
          <p:cNvSpPr>
            <a:spLocks noGrp="1"/>
          </p:cNvSpPr>
          <p:nvPr>
            <p:ph idx="1"/>
          </p:nvPr>
        </p:nvSpPr>
        <p:spPr/>
        <p:txBody>
          <a:bodyPr>
            <a:normAutofit/>
          </a:bodyPr>
          <a:lstStyle/>
          <a:p>
            <a:r>
              <a:rPr lang="en-GB" dirty="0" smtClean="0"/>
              <a:t>See </a:t>
            </a:r>
            <a:r>
              <a:rPr lang="en-GB" smtClean="0"/>
              <a:t>page 422</a:t>
            </a:r>
            <a:endParaRPr lang="en-GB" dirty="0" smtClean="0"/>
          </a:p>
          <a:p>
            <a:pPr marL="0" indent="0">
              <a:buNone/>
            </a:pPr>
            <a:r>
              <a:rPr lang="en-GB" dirty="0"/>
              <a:t>The key to cognitive restructuring is the therapist explaining the irrationality of the </a:t>
            </a:r>
            <a:r>
              <a:rPr lang="en-GB" dirty="0" smtClean="0"/>
              <a:t>patient’s cognitive </a:t>
            </a:r>
            <a:r>
              <a:rPr lang="en-GB" dirty="0"/>
              <a:t>biases and offering other rational/logical alternatives. This may also be educational </a:t>
            </a:r>
            <a:r>
              <a:rPr lang="en-GB" dirty="0" smtClean="0"/>
              <a:t>- in </a:t>
            </a:r>
            <a:r>
              <a:rPr lang="en-GB" dirty="0"/>
              <a:t>the example of a recovering alcoholic who drinks excessively to deal with their stress, </a:t>
            </a:r>
            <a:r>
              <a:rPr lang="en-GB" dirty="0" smtClean="0"/>
              <a:t>the therapist </a:t>
            </a:r>
            <a:r>
              <a:rPr lang="en-GB" dirty="0"/>
              <a:t>may point out that alcohol only aggravates the body, weakening the immune </a:t>
            </a:r>
            <a:r>
              <a:rPr lang="en-GB" dirty="0" smtClean="0"/>
              <a:t>system and </a:t>
            </a:r>
            <a:r>
              <a:rPr lang="en-GB" dirty="0"/>
              <a:t>making the patient more vulnerable to illness, which would only increase their </a:t>
            </a:r>
            <a:r>
              <a:rPr lang="en-GB" dirty="0" smtClean="0"/>
              <a:t>stress further.</a:t>
            </a:r>
            <a:endParaRPr lang="en-GB" dirty="0"/>
          </a:p>
        </p:txBody>
      </p:sp>
    </p:spTree>
    <p:extLst>
      <p:ext uri="{BB962C8B-B14F-4D97-AF65-F5344CB8AC3E}">
        <p14:creationId xmlns:p14="http://schemas.microsoft.com/office/powerpoint/2010/main" val="925451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dirty="0"/>
              <a:t>Specific skills involves the therapist and the patient making links between the patient’s </a:t>
            </a:r>
            <a:r>
              <a:rPr lang="en-GB" dirty="0" smtClean="0"/>
              <a:t>life problems </a:t>
            </a:r>
            <a:r>
              <a:rPr lang="en-GB" dirty="0"/>
              <a:t>and their current disorder, thus giving CBT the description of a ‘</a:t>
            </a:r>
            <a:r>
              <a:rPr lang="en-GB" dirty="0" smtClean="0"/>
              <a:t>broad-spectrum’ treatment </a:t>
            </a:r>
            <a:r>
              <a:rPr lang="en-GB" dirty="0"/>
              <a:t>for this awareness. </a:t>
            </a:r>
            <a:r>
              <a:rPr lang="en-GB" dirty="0">
                <a:solidFill>
                  <a:srgbClr val="FF0000"/>
                </a:solidFill>
              </a:rPr>
              <a:t>Anger management training</a:t>
            </a:r>
            <a:r>
              <a:rPr lang="en-GB" dirty="0"/>
              <a:t>, such as identifying the </a:t>
            </a:r>
            <a:r>
              <a:rPr lang="en-GB" dirty="0" smtClean="0"/>
              <a:t>emotions which </a:t>
            </a:r>
            <a:r>
              <a:rPr lang="en-GB" dirty="0"/>
              <a:t>act as a precursor for aggression (</a:t>
            </a:r>
            <a:r>
              <a:rPr lang="en-GB" dirty="0" err="1"/>
              <a:t>Novaco</a:t>
            </a:r>
            <a:r>
              <a:rPr lang="en-GB" dirty="0"/>
              <a:t> et al), as well as </a:t>
            </a:r>
            <a:r>
              <a:rPr lang="en-GB" dirty="0">
                <a:solidFill>
                  <a:srgbClr val="FF0000"/>
                </a:solidFill>
              </a:rPr>
              <a:t>assertiveness </a:t>
            </a:r>
            <a:r>
              <a:rPr lang="en-GB" dirty="0" smtClean="0">
                <a:solidFill>
                  <a:srgbClr val="FF0000"/>
                </a:solidFill>
              </a:rPr>
              <a:t>training </a:t>
            </a:r>
            <a:r>
              <a:rPr lang="en-GB" dirty="0" smtClean="0"/>
              <a:t>(increasing </a:t>
            </a:r>
            <a:r>
              <a:rPr lang="en-GB" dirty="0"/>
              <a:t>social communication skills and realising that violence is not the single best way </a:t>
            </a:r>
            <a:r>
              <a:rPr lang="en-GB" dirty="0" smtClean="0"/>
              <a:t>to resolve </a:t>
            </a:r>
            <a:r>
              <a:rPr lang="en-GB" dirty="0"/>
              <a:t>a conflict) are both examples.</a:t>
            </a:r>
          </a:p>
        </p:txBody>
      </p:sp>
    </p:spTree>
    <p:extLst>
      <p:ext uri="{BB962C8B-B14F-4D97-AF65-F5344CB8AC3E}">
        <p14:creationId xmlns:p14="http://schemas.microsoft.com/office/powerpoint/2010/main" val="1396312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dirty="0"/>
              <a:t>Social skill development involves the therapist teaching the patient methods in which to </a:t>
            </a:r>
            <a:r>
              <a:rPr lang="en-GB" dirty="0" smtClean="0"/>
              <a:t>ignore or </a:t>
            </a:r>
            <a:r>
              <a:rPr lang="en-GB" dirty="0"/>
              <a:t>reduce the impact of </a:t>
            </a:r>
            <a:r>
              <a:rPr lang="en-GB" dirty="0">
                <a:solidFill>
                  <a:srgbClr val="FF0000"/>
                </a:solidFill>
              </a:rPr>
              <a:t>triggering stimuli</a:t>
            </a:r>
            <a:r>
              <a:rPr lang="en-GB" dirty="0"/>
              <a:t>. For example, in the case of a drug addict, </a:t>
            </a:r>
            <a:r>
              <a:rPr lang="en-GB" dirty="0" smtClean="0"/>
              <a:t>the therapist </a:t>
            </a:r>
            <a:r>
              <a:rPr lang="en-GB" dirty="0"/>
              <a:t>may suggest that the patient avoids situations in which drugs are frequently </a:t>
            </a:r>
            <a:r>
              <a:rPr lang="en-GB" dirty="0" smtClean="0"/>
              <a:t>used (e.g</a:t>
            </a:r>
            <a:r>
              <a:rPr lang="en-GB" dirty="0"/>
              <a:t>. parties) and come up with ‘excuses’ that could be used when being offered drugs (e.g. </a:t>
            </a:r>
            <a:r>
              <a:rPr lang="en-GB" dirty="0" smtClean="0"/>
              <a:t>a lack </a:t>
            </a:r>
            <a:r>
              <a:rPr lang="en-GB" dirty="0"/>
              <a:t>of funds). The therapist will </a:t>
            </a:r>
            <a:r>
              <a:rPr lang="en-GB" dirty="0">
                <a:solidFill>
                  <a:srgbClr val="FF0000"/>
                </a:solidFill>
              </a:rPr>
              <a:t>model</a:t>
            </a:r>
            <a:r>
              <a:rPr lang="en-GB" dirty="0"/>
              <a:t> such methods which the patient will copy, through </a:t>
            </a:r>
            <a:r>
              <a:rPr lang="en-GB" dirty="0" smtClean="0">
                <a:solidFill>
                  <a:srgbClr val="FF0000"/>
                </a:solidFill>
              </a:rPr>
              <a:t>role play </a:t>
            </a:r>
            <a:r>
              <a:rPr lang="en-GB" dirty="0"/>
              <a:t>and a ‘directive’ therapy.</a:t>
            </a:r>
          </a:p>
        </p:txBody>
      </p:sp>
    </p:spTree>
    <p:extLst>
      <p:ext uri="{BB962C8B-B14F-4D97-AF65-F5344CB8AC3E}">
        <p14:creationId xmlns:p14="http://schemas.microsoft.com/office/powerpoint/2010/main" val="559929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The application of the following theories of behaviour change to addictive </a:t>
            </a:r>
            <a:r>
              <a:rPr lang="en-GB" sz="3200" dirty="0" smtClean="0"/>
              <a:t>behaviour the </a:t>
            </a:r>
            <a:r>
              <a:rPr lang="en-GB" sz="3200" dirty="0"/>
              <a:t>theory of planned behaviour</a:t>
            </a:r>
          </a:p>
        </p:txBody>
      </p:sp>
      <p:sp>
        <p:nvSpPr>
          <p:cNvPr id="3" name="Content Placeholder 2"/>
          <p:cNvSpPr>
            <a:spLocks noGrp="1"/>
          </p:cNvSpPr>
          <p:nvPr>
            <p:ph idx="1"/>
          </p:nvPr>
        </p:nvSpPr>
        <p:spPr/>
        <p:txBody>
          <a:bodyPr/>
          <a:lstStyle/>
          <a:p>
            <a:pPr marL="0" indent="0">
              <a:buNone/>
            </a:pPr>
            <a:r>
              <a:rPr lang="en-GB" dirty="0"/>
              <a:t>A cognitive theory first proposed by </a:t>
            </a:r>
            <a:r>
              <a:rPr lang="en-GB" dirty="0" err="1"/>
              <a:t>Azjen</a:t>
            </a:r>
            <a:r>
              <a:rPr lang="en-GB" dirty="0"/>
              <a:t> and </a:t>
            </a:r>
            <a:r>
              <a:rPr lang="en-GB" dirty="0" err="1"/>
              <a:t>Fishbein</a:t>
            </a:r>
            <a:r>
              <a:rPr lang="en-GB" dirty="0"/>
              <a:t> (1975)</a:t>
            </a:r>
          </a:p>
        </p:txBody>
      </p:sp>
    </p:spTree>
    <p:extLst>
      <p:ext uri="{BB962C8B-B14F-4D97-AF65-F5344CB8AC3E}">
        <p14:creationId xmlns:p14="http://schemas.microsoft.com/office/powerpoint/2010/main" val="3341201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Assumption</a:t>
            </a:r>
          </a:p>
          <a:p>
            <a:r>
              <a:rPr lang="en-GB" dirty="0"/>
              <a:t>A person’s decision to perform a particular behaviour (such as stopping smoking) can be predicted by their intentions.  According to the theory, intentions are determined by three variables:</a:t>
            </a:r>
          </a:p>
        </p:txBody>
      </p:sp>
    </p:spTree>
    <p:extLst>
      <p:ext uri="{BB962C8B-B14F-4D97-AF65-F5344CB8AC3E}">
        <p14:creationId xmlns:p14="http://schemas.microsoft.com/office/powerpoint/2010/main" val="3408332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These are:</a:t>
            </a:r>
            <a:endParaRPr lang="en-GB" dirty="0"/>
          </a:p>
        </p:txBody>
      </p:sp>
      <p:sp>
        <p:nvSpPr>
          <p:cNvPr id="3" name="Content Placeholder 2"/>
          <p:cNvSpPr>
            <a:spLocks noGrp="1"/>
          </p:cNvSpPr>
          <p:nvPr>
            <p:ph idx="1"/>
          </p:nvPr>
        </p:nvSpPr>
        <p:spPr/>
        <p:txBody>
          <a:bodyPr>
            <a:normAutofit fontScale="55000" lnSpcReduction="20000"/>
          </a:bodyPr>
          <a:lstStyle/>
          <a:p>
            <a:r>
              <a:rPr lang="en-GB" b="1" dirty="0"/>
              <a:t>1. Personal Attitude </a:t>
            </a:r>
            <a:r>
              <a:rPr lang="en-GB" dirty="0"/>
              <a:t>(Personal perspective if you like)</a:t>
            </a:r>
            <a:br>
              <a:rPr lang="en-GB" dirty="0"/>
            </a:br>
            <a:r>
              <a:rPr lang="en-GB" dirty="0"/>
              <a:t>This is our personal attitude towards the target behaviour.  It is the sum of all our knowledge, attitudes, prejudices etc. that we think of when we consider the behaviour.  For example, our individual attitude to alcohol might include, pleasurable, relaxing, nice taste, makes us feel good, makes us brave, can cause hangovers, makes us aggressive, too many calories etc.  Gambling is an escape from boredom and might make me rich but it’s costing too much money and my marriage. We weigh up the good and the bad and form an overall impression. </a:t>
            </a:r>
            <a:br>
              <a:rPr lang="en-GB" dirty="0"/>
            </a:br>
            <a:r>
              <a:rPr lang="en-GB" dirty="0"/>
              <a:t> </a:t>
            </a:r>
            <a:br>
              <a:rPr lang="en-GB" dirty="0"/>
            </a:br>
            <a:r>
              <a:rPr lang="en-GB" b="1" dirty="0"/>
              <a:t>2. Subjective norms</a:t>
            </a:r>
            <a:r>
              <a:rPr lang="en-GB" dirty="0"/>
              <a:t/>
            </a:r>
            <a:br>
              <a:rPr lang="en-GB" dirty="0"/>
            </a:br>
            <a:r>
              <a:rPr lang="en-GB" dirty="0"/>
              <a:t>Considers how we view the ideas of other people about the target behaviour.  For example the attitude of family and friends to alcohol.  We consider whether they approve of alcohol, their drinking habits, their past experiences etc.  The closer the friends the greater the influence of their attitudes upon us.  The client might also be asked about how friends and family would feel if they knew the extent of their gambling, drinking </a:t>
            </a:r>
            <a:r>
              <a:rPr lang="en-GB" dirty="0" smtClean="0"/>
              <a:t>behaviour.</a:t>
            </a:r>
            <a:r>
              <a:rPr lang="en-GB" dirty="0"/>
              <a:t>  Crucially it is not the actual thoughts of their friends and family that is measured but the client’s perception of those thoughts.</a:t>
            </a:r>
            <a:br>
              <a:rPr lang="en-GB" dirty="0"/>
            </a:br>
            <a:r>
              <a:rPr lang="en-GB" dirty="0"/>
              <a:t> </a:t>
            </a:r>
            <a:br>
              <a:rPr lang="en-GB" dirty="0"/>
            </a:br>
            <a:r>
              <a:rPr lang="en-GB" b="1" dirty="0"/>
              <a:t>3.  Perceived Behavioural Control</a:t>
            </a:r>
            <a:r>
              <a:rPr lang="en-GB" dirty="0"/>
              <a:t/>
            </a:r>
            <a:br>
              <a:rPr lang="en-GB" dirty="0"/>
            </a:br>
            <a:r>
              <a:rPr lang="en-GB" dirty="0"/>
              <a:t>The extent to which we believe we can exert control over our behaviour.  This includes a combination of our own ability or self-efficacy and external factors such as the resources and support we will have at our disposal. The theory believes that this perception of behavioural control acts on either the intention or directly on the behaviour itself.  This has two effects:</a:t>
            </a:r>
            <a:br>
              <a:rPr lang="en-GB" dirty="0"/>
            </a:br>
            <a:endParaRPr lang="en-GB" dirty="0" smtClean="0"/>
          </a:p>
          <a:p>
            <a:r>
              <a:rPr lang="en-GB" dirty="0" smtClean="0"/>
              <a:t>The </a:t>
            </a:r>
            <a:r>
              <a:rPr lang="en-GB" dirty="0"/>
              <a:t>more control we believe we have over our behaviour, the stronger our intention to perform the behaviour.</a:t>
            </a:r>
          </a:p>
          <a:p>
            <a:r>
              <a:rPr lang="en-GB" dirty="0"/>
              <a:t>The person with the higher perceived level of control will try harder and longer to succeed.</a:t>
            </a:r>
          </a:p>
          <a:p>
            <a:endParaRPr lang="en-GB" dirty="0"/>
          </a:p>
        </p:txBody>
      </p:sp>
    </p:spTree>
    <p:extLst>
      <p:ext uri="{BB962C8B-B14F-4D97-AF65-F5344CB8AC3E}">
        <p14:creationId xmlns:p14="http://schemas.microsoft.com/office/powerpoint/2010/main" val="1157268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18952" y="292940"/>
            <a:ext cx="7215523" cy="5417297"/>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85783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AO3</a:t>
            </a:r>
            <a:endParaRPr lang="en-GB" dirty="0"/>
          </a:p>
        </p:txBody>
      </p:sp>
      <p:sp>
        <p:nvSpPr>
          <p:cNvPr id="3" name="Content Placeholder 2"/>
          <p:cNvSpPr>
            <a:spLocks noGrp="1"/>
          </p:cNvSpPr>
          <p:nvPr>
            <p:ph idx="1"/>
          </p:nvPr>
        </p:nvSpPr>
        <p:spPr/>
        <p:txBody>
          <a:bodyPr>
            <a:normAutofit fontScale="92500" lnSpcReduction="10000"/>
          </a:bodyPr>
          <a:lstStyle/>
          <a:p>
            <a:r>
              <a:rPr lang="en-GB" dirty="0"/>
              <a:t>At present this is the most widely used and applied model of social cognition used in health psychology.  This would suggest it has a fair amount in its favour. </a:t>
            </a:r>
          </a:p>
          <a:p>
            <a:r>
              <a:rPr lang="en-GB" dirty="0"/>
              <a:t> Hagger et al (2011) found that the model did exactly what it proposes.  All three of the components correlated with alcoholics’ intentions to limit or stop their drinking.  Crucially and unusually they also reported that those intentions were then reflected in the eventual behaviour and could predict the approximate number of units consumed.  However, there were two provisos:  The length of time between intentions and the behaviour was short and the intentions did not predict all drink-related behaviours.  In this case it could predict the number of units but not binge-drinking behaviour</a:t>
            </a:r>
            <a:r>
              <a:rPr lang="en-GB" dirty="0" smtClean="0"/>
              <a:t>. </a:t>
            </a:r>
            <a:r>
              <a:rPr lang="en-GB" dirty="0" smtClean="0">
                <a:solidFill>
                  <a:srgbClr val="FF0000"/>
                </a:solidFill>
              </a:rPr>
              <a:t>Why might this be the case? – intentions when drunk!</a:t>
            </a:r>
            <a:endParaRPr lang="en-GB" dirty="0">
              <a:solidFill>
                <a:srgbClr val="FF0000"/>
              </a:solidFill>
            </a:endParaRPr>
          </a:p>
        </p:txBody>
      </p:sp>
    </p:spTree>
    <p:extLst>
      <p:ext uri="{BB962C8B-B14F-4D97-AF65-F5344CB8AC3E}">
        <p14:creationId xmlns:p14="http://schemas.microsoft.com/office/powerpoint/2010/main" val="2276273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05443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application of the following theories of behaviour change to addictive behaviour</a:t>
            </a:r>
            <a:br>
              <a:rPr lang="en-GB" dirty="0"/>
            </a:br>
            <a:r>
              <a:rPr lang="en-GB" dirty="0"/>
              <a:t>Prochaska’s six-stage model of behaviour </a:t>
            </a:r>
            <a:r>
              <a:rPr lang="en-GB" dirty="0" smtClean="0"/>
              <a:t>change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PCPAMT</a:t>
            </a:r>
          </a:p>
          <a:p>
            <a:r>
              <a:rPr lang="en-GB" dirty="0"/>
              <a:t>Prochaska and </a:t>
            </a:r>
            <a:r>
              <a:rPr lang="en-GB" dirty="0" err="1"/>
              <a:t>DiClemente</a:t>
            </a:r>
            <a:r>
              <a:rPr lang="en-GB" dirty="0"/>
              <a:t> (1983) noticed that the behaviour and intentions of nicotine-dependent smokers went through a series of changes as they were attempting to quit.  The model sees the process of quitting as flexible and complex.  Stages may be skipped and others re-visited so it’s not actually a true-stage theory (where stages are not revisited once a person moves on).  The process is cyclical. </a:t>
            </a:r>
            <a:br>
              <a:rPr lang="en-GB" dirty="0"/>
            </a:br>
            <a:r>
              <a:rPr lang="en-GB" dirty="0"/>
              <a:t> </a:t>
            </a:r>
            <a:br>
              <a:rPr lang="en-GB" dirty="0"/>
            </a:br>
            <a:r>
              <a:rPr lang="en-GB" dirty="0"/>
              <a:t>In practical terms </a:t>
            </a:r>
            <a:r>
              <a:rPr lang="en-GB" dirty="0" smtClean="0"/>
              <a:t>it:</a:t>
            </a:r>
          </a:p>
          <a:p>
            <a:r>
              <a:rPr lang="en-GB" dirty="0" smtClean="0"/>
              <a:t>Considers </a:t>
            </a:r>
            <a:r>
              <a:rPr lang="en-GB" dirty="0"/>
              <a:t>how ready smokers are to quit</a:t>
            </a:r>
          </a:p>
          <a:p>
            <a:r>
              <a:rPr lang="en-GB" dirty="0"/>
              <a:t>Realises that interventions will vary depending on the stage the client is at. </a:t>
            </a:r>
          </a:p>
          <a:p>
            <a:endParaRPr lang="en-GB" dirty="0"/>
          </a:p>
        </p:txBody>
      </p:sp>
    </p:spTree>
    <p:extLst>
      <p:ext uri="{BB962C8B-B14F-4D97-AF65-F5344CB8AC3E}">
        <p14:creationId xmlns:p14="http://schemas.microsoft.com/office/powerpoint/2010/main" val="3235271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79561" y="1642728"/>
            <a:ext cx="7203449" cy="4499661"/>
          </a:xfrm>
          <a:prstGeom prst="rect">
            <a:avLst/>
          </a:prstGeom>
        </p:spPr>
      </p:pic>
    </p:spTree>
    <p:extLst>
      <p:ext uri="{BB962C8B-B14F-4D97-AF65-F5344CB8AC3E}">
        <p14:creationId xmlns:p14="http://schemas.microsoft.com/office/powerpoint/2010/main" val="1658593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P428</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97815916"/>
              </p:ext>
            </p:extLst>
          </p:nvPr>
        </p:nvGraphicFramePr>
        <p:xfrm>
          <a:off x="2846229" y="90152"/>
          <a:ext cx="7405355" cy="6567566"/>
        </p:xfrm>
        <a:graphic>
          <a:graphicData uri="http://schemas.openxmlformats.org/drawingml/2006/table">
            <a:tbl>
              <a:tblPr/>
              <a:tblGrid>
                <a:gridCol w="5539172">
                  <a:extLst>
                    <a:ext uri="{9D8B030D-6E8A-4147-A177-3AD203B41FA5}">
                      <a16:colId xmlns:a16="http://schemas.microsoft.com/office/drawing/2014/main" val="20000"/>
                    </a:ext>
                  </a:extLst>
                </a:gridCol>
                <a:gridCol w="1866183">
                  <a:extLst>
                    <a:ext uri="{9D8B030D-6E8A-4147-A177-3AD203B41FA5}">
                      <a16:colId xmlns:a16="http://schemas.microsoft.com/office/drawing/2014/main" val="20001"/>
                    </a:ext>
                  </a:extLst>
                </a:gridCol>
              </a:tblGrid>
              <a:tr h="276698">
                <a:tc>
                  <a:txBody>
                    <a:bodyPr/>
                    <a:lstStyle/>
                    <a:p>
                      <a:pPr algn="ctr"/>
                      <a:r>
                        <a:rPr lang="en-GB" sz="400" b="1" dirty="0">
                          <a:solidFill>
                            <a:srgbClr val="2A2A2A"/>
                          </a:solidFill>
                          <a:effectLst/>
                          <a:latin typeface="Verdana" panose="020B0604030504040204" pitchFamily="34" charset="0"/>
                        </a:rPr>
                        <a:t>Stage and Description</a:t>
                      </a:r>
                      <a:br>
                        <a:rPr lang="en-GB" sz="400" b="1" dirty="0">
                          <a:solidFill>
                            <a:srgbClr val="2A2A2A"/>
                          </a:solidFill>
                          <a:effectLst/>
                          <a:latin typeface="Verdana" panose="020B0604030504040204" pitchFamily="34" charset="0"/>
                        </a:rPr>
                      </a:br>
                      <a:endParaRPr lang="en-GB" sz="400" b="1"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8AAF6"/>
                    </a:solidFill>
                  </a:tcPr>
                </a:tc>
                <a:tc>
                  <a:txBody>
                    <a:bodyPr/>
                    <a:lstStyle/>
                    <a:p>
                      <a:pPr algn="ctr"/>
                      <a:r>
                        <a:rPr lang="en-GB" sz="400" b="1">
                          <a:solidFill>
                            <a:srgbClr val="2A2A2A"/>
                          </a:solidFill>
                          <a:effectLst/>
                          <a:latin typeface="Verdana" panose="020B0604030504040204" pitchFamily="34" charset="0"/>
                        </a:rPr>
                        <a:t>Example of Thinking</a:t>
                      </a:r>
                      <a:br>
                        <a:rPr lang="en-GB" sz="400" b="1">
                          <a:solidFill>
                            <a:srgbClr val="2A2A2A"/>
                          </a:solidFill>
                          <a:effectLst/>
                          <a:latin typeface="Verdana" panose="020B0604030504040204" pitchFamily="34" charset="0"/>
                        </a:rPr>
                      </a:br>
                      <a:endParaRPr lang="en-GB" sz="400" b="1">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8AAF6"/>
                    </a:solidFill>
                  </a:tcPr>
                </a:tc>
                <a:extLst>
                  <a:ext uri="{0D108BD9-81ED-4DB2-BD59-A6C34878D82A}">
                    <a16:rowId xmlns:a16="http://schemas.microsoft.com/office/drawing/2014/main" val="10000"/>
                  </a:ext>
                </a:extLst>
              </a:tr>
              <a:tr h="1075621">
                <a:tc>
                  <a:txBody>
                    <a:bodyPr/>
                    <a:lstStyle/>
                    <a:p>
                      <a:pPr algn="ctr"/>
                      <a:r>
                        <a:rPr lang="en-GB" sz="900" b="1" dirty="0" err="1">
                          <a:solidFill>
                            <a:srgbClr val="2A2A2A"/>
                          </a:solidFill>
                          <a:effectLst/>
                          <a:latin typeface="Verdana" panose="020B0604030504040204" pitchFamily="34" charset="0"/>
                        </a:rPr>
                        <a:t>Precontemplation</a:t>
                      </a:r>
                      <a:r>
                        <a:rPr lang="en-GB" sz="900" b="1" dirty="0">
                          <a:solidFill>
                            <a:srgbClr val="2A2A2A"/>
                          </a:solidFill>
                          <a:effectLst/>
                          <a:latin typeface="Verdana" panose="020B0604030504040204" pitchFamily="34" charset="0"/>
                        </a:rPr>
                        <a:t> (ignorance is bliss)</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People in the </a:t>
                      </a:r>
                      <a:r>
                        <a:rPr lang="en-GB" sz="900" dirty="0" err="1">
                          <a:solidFill>
                            <a:srgbClr val="2A2A2A"/>
                          </a:solidFill>
                          <a:effectLst/>
                          <a:latin typeface="Verdana" panose="020B0604030504040204" pitchFamily="34" charset="0"/>
                        </a:rPr>
                        <a:t>precontemplation</a:t>
                      </a:r>
                      <a:r>
                        <a:rPr lang="en-GB" sz="900" dirty="0">
                          <a:solidFill>
                            <a:srgbClr val="2A2A2A"/>
                          </a:solidFill>
                          <a:effectLst/>
                          <a:latin typeface="Verdana" panose="020B0604030504040204" pitchFamily="34" charset="0"/>
                        </a:rPr>
                        <a:t> stage do not intend to take action in the foreseeable future, usually measured as the next six months. They could be in denial and refusing to accept that there’s a problem or just not motivated to change. Many unsuccessful attempts at change can lead to demoralization about the ability to change. The most useful intervention would be helping them to consider change.</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tc>
                  <a:txBody>
                    <a:bodyPr/>
                    <a:lstStyle/>
                    <a:p>
                      <a:pPr algn="ctr"/>
                      <a:r>
                        <a:rPr lang="en-GB" sz="800" b="1">
                          <a:solidFill>
                            <a:srgbClr val="2A2A2A"/>
                          </a:solidFill>
                          <a:effectLst/>
                          <a:latin typeface="Verdana" panose="020B0604030504040204" pitchFamily="34" charset="0"/>
                        </a:rPr>
                        <a:t>My smoking is not a problem so why should I want to quit?</a:t>
                      </a:r>
                      <a:r>
                        <a:rPr lang="en-GB" sz="800">
                          <a:solidFill>
                            <a:srgbClr val="2A2A2A"/>
                          </a:solidFill>
                          <a:effectLst/>
                          <a:latin typeface="Verdana" panose="020B0604030504040204" pitchFamily="34" charset="0"/>
                        </a:rPr>
                        <a:t/>
                      </a:r>
                      <a:br>
                        <a:rPr lang="en-GB" sz="800">
                          <a:solidFill>
                            <a:srgbClr val="2A2A2A"/>
                          </a:solidFill>
                          <a:effectLst/>
                          <a:latin typeface="Verdana" panose="020B0604030504040204" pitchFamily="34" charset="0"/>
                        </a:rPr>
                      </a:br>
                      <a:endParaRPr lang="en-GB" sz="80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extLst>
                  <a:ext uri="{0D108BD9-81ED-4DB2-BD59-A6C34878D82A}">
                    <a16:rowId xmlns:a16="http://schemas.microsoft.com/office/drawing/2014/main" val="10001"/>
                  </a:ext>
                </a:extLst>
              </a:tr>
              <a:tr h="943841">
                <a:tc>
                  <a:txBody>
                    <a:bodyPr/>
                    <a:lstStyle/>
                    <a:p>
                      <a:pPr algn="ctr"/>
                      <a:r>
                        <a:rPr lang="en-GB" sz="900" b="1" dirty="0">
                          <a:solidFill>
                            <a:srgbClr val="2A2A2A"/>
                          </a:solidFill>
                          <a:effectLst/>
                          <a:latin typeface="Verdana" panose="020B0604030504040204" pitchFamily="34" charset="0"/>
                        </a:rPr>
                        <a:t>Contemplation (sitting on the fence)</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Contemplation is the stage in which people intend to change in the next six months. They are more aware of the pros of changing, but are also acutely aware of the cons. This weighting between the costs and benefits of changing can produce profound ambivalence that can cause people to remain in this stage for long periods of time. Drug interventions would not be helpful at this stage</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tc>
                  <a:txBody>
                    <a:bodyPr/>
                    <a:lstStyle/>
                    <a:p>
                      <a:pPr algn="ctr"/>
                      <a:r>
                        <a:rPr lang="en-GB" sz="800" b="1">
                          <a:solidFill>
                            <a:srgbClr val="2A2A2A"/>
                          </a:solidFill>
                          <a:effectLst/>
                          <a:latin typeface="Verdana" panose="020B0604030504040204" pitchFamily="34" charset="0"/>
                        </a:rPr>
                        <a:t>I know my smoking is a problem and I want to stop but haven’t got any plans yet.</a:t>
                      </a:r>
                      <a:r>
                        <a:rPr lang="en-GB" sz="800">
                          <a:solidFill>
                            <a:srgbClr val="2A2A2A"/>
                          </a:solidFill>
                          <a:effectLst/>
                          <a:latin typeface="Verdana" panose="020B0604030504040204" pitchFamily="34" charset="0"/>
                        </a:rPr>
                        <a:t/>
                      </a:r>
                      <a:br>
                        <a:rPr lang="en-GB" sz="800">
                          <a:solidFill>
                            <a:srgbClr val="2A2A2A"/>
                          </a:solidFill>
                          <a:effectLst/>
                          <a:latin typeface="Verdana" panose="020B0604030504040204" pitchFamily="34" charset="0"/>
                        </a:rPr>
                      </a:br>
                      <a:endParaRPr lang="en-GB" sz="80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extLst>
                  <a:ext uri="{0D108BD9-81ED-4DB2-BD59-A6C34878D82A}">
                    <a16:rowId xmlns:a16="http://schemas.microsoft.com/office/drawing/2014/main" val="10002"/>
                  </a:ext>
                </a:extLst>
              </a:tr>
              <a:tr h="943841">
                <a:tc>
                  <a:txBody>
                    <a:bodyPr/>
                    <a:lstStyle/>
                    <a:p>
                      <a:pPr algn="ctr"/>
                      <a:r>
                        <a:rPr lang="en-GB" sz="900" b="1" dirty="0">
                          <a:solidFill>
                            <a:srgbClr val="2A2A2A"/>
                          </a:solidFill>
                          <a:effectLst/>
                          <a:latin typeface="Verdana" panose="020B0604030504040204" pitchFamily="34" charset="0"/>
                        </a:rPr>
                        <a:t>Preparation (I’m ready for this)</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Preparation is the stage in which people intend to take action in the immediate future, usually measured as the next month. Typically, they have already taken some significant action in the past year. These individuals need a plan of action, such as joining a gym, consulting a counsellor or talking to their GP.</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tc>
                  <a:txBody>
                    <a:bodyPr/>
                    <a:lstStyle/>
                    <a:p>
                      <a:pPr algn="ctr"/>
                      <a:r>
                        <a:rPr lang="en-GB" sz="800" b="1">
                          <a:solidFill>
                            <a:srgbClr val="2A2A2A"/>
                          </a:solidFill>
                          <a:effectLst/>
                          <a:latin typeface="Verdana" panose="020B0604030504040204" pitchFamily="34" charset="0"/>
                        </a:rPr>
                        <a:t>I am making plans and changing things in preparation for quitting.</a:t>
                      </a:r>
                      <a:r>
                        <a:rPr lang="en-GB" sz="800">
                          <a:solidFill>
                            <a:srgbClr val="2A2A2A"/>
                          </a:solidFill>
                          <a:effectLst/>
                          <a:latin typeface="Verdana" panose="020B0604030504040204" pitchFamily="34" charset="0"/>
                        </a:rPr>
                        <a:t/>
                      </a:r>
                      <a:br>
                        <a:rPr lang="en-GB" sz="800">
                          <a:solidFill>
                            <a:srgbClr val="2A2A2A"/>
                          </a:solidFill>
                          <a:effectLst/>
                          <a:latin typeface="Verdana" panose="020B0604030504040204" pitchFamily="34" charset="0"/>
                        </a:rPr>
                      </a:br>
                      <a:r>
                        <a:rPr lang="en-GB" sz="800">
                          <a:solidFill>
                            <a:srgbClr val="2A2A2A"/>
                          </a:solidFill>
                          <a:effectLst/>
                          <a:latin typeface="Verdana" panose="020B0604030504040204" pitchFamily="34" charset="0"/>
                        </a:rPr>
                        <a:t/>
                      </a:r>
                      <a:br>
                        <a:rPr lang="en-GB" sz="800">
                          <a:solidFill>
                            <a:srgbClr val="2A2A2A"/>
                          </a:solidFill>
                          <a:effectLst/>
                          <a:latin typeface="Verdana" panose="020B0604030504040204" pitchFamily="34" charset="0"/>
                        </a:rPr>
                      </a:br>
                      <a:endParaRPr lang="en-GB" sz="80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extLst>
                  <a:ext uri="{0D108BD9-81ED-4DB2-BD59-A6C34878D82A}">
                    <a16:rowId xmlns:a16="http://schemas.microsoft.com/office/drawing/2014/main" val="10003"/>
                  </a:ext>
                </a:extLst>
              </a:tr>
              <a:tr h="1075621">
                <a:tc>
                  <a:txBody>
                    <a:bodyPr/>
                    <a:lstStyle/>
                    <a:p>
                      <a:pPr algn="ctr"/>
                      <a:r>
                        <a:rPr lang="en-GB" sz="900" b="1" dirty="0">
                          <a:solidFill>
                            <a:srgbClr val="2A2A2A"/>
                          </a:solidFill>
                          <a:effectLst/>
                          <a:latin typeface="Verdana" panose="020B0604030504040204" pitchFamily="34" charset="0"/>
                        </a:rPr>
                        <a:t>Action (Let’s </a:t>
                      </a:r>
                      <a:r>
                        <a:rPr lang="en-GB" sz="900" b="1" dirty="0" err="1">
                          <a:solidFill>
                            <a:srgbClr val="2A2A2A"/>
                          </a:solidFill>
                          <a:effectLst/>
                          <a:latin typeface="Verdana" panose="020B0604030504040204" pitchFamily="34" charset="0"/>
                        </a:rPr>
                        <a:t>doooooo</a:t>
                      </a:r>
                      <a:r>
                        <a:rPr lang="en-GB" sz="900" b="1" dirty="0">
                          <a:solidFill>
                            <a:srgbClr val="2A2A2A"/>
                          </a:solidFill>
                          <a:effectLst/>
                          <a:latin typeface="Verdana" panose="020B0604030504040204" pitchFamily="34" charset="0"/>
                        </a:rPr>
                        <a:t> it)</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Action is the stage in which people have made specific overt modifications in their lifestyles within the past six months. Because action is observable, the overall process of </a:t>
                      </a:r>
                      <a:r>
                        <a:rPr lang="en-GB" sz="900" dirty="0" err="1">
                          <a:solidFill>
                            <a:srgbClr val="2A2A2A"/>
                          </a:solidFill>
                          <a:effectLst/>
                          <a:latin typeface="Verdana" panose="020B0604030504040204" pitchFamily="34" charset="0"/>
                        </a:rPr>
                        <a:t>behavior</a:t>
                      </a:r>
                      <a:r>
                        <a:rPr lang="en-GB" sz="900" dirty="0">
                          <a:solidFill>
                            <a:srgbClr val="2A2A2A"/>
                          </a:solidFill>
                          <a:effectLst/>
                          <a:latin typeface="Verdana" panose="020B0604030504040204" pitchFamily="34" charset="0"/>
                        </a:rPr>
                        <a:t> change often has been equated with action, for example, reduction in the number of cigarettes or switching to low-tar and low-nicotine cigarettes were formerly considered acceptable actions. Intervention now involves coping skills needed to maintain change.</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tc>
                  <a:txBody>
                    <a:bodyPr/>
                    <a:lstStyle/>
                    <a:p>
                      <a:pPr algn="ctr"/>
                      <a:r>
                        <a:rPr lang="en-GB" sz="800" b="1" dirty="0">
                          <a:solidFill>
                            <a:srgbClr val="2A2A2A"/>
                          </a:solidFill>
                          <a:effectLst/>
                          <a:latin typeface="Verdana" panose="020B0604030504040204" pitchFamily="34" charset="0"/>
                        </a:rPr>
                        <a:t>I have quit!</a:t>
                      </a:r>
                      <a:r>
                        <a:rPr lang="en-GB" sz="800" dirty="0">
                          <a:solidFill>
                            <a:srgbClr val="2A2A2A"/>
                          </a:solidFill>
                          <a:effectLst/>
                          <a:latin typeface="Verdana" panose="020B0604030504040204" pitchFamily="34" charset="0"/>
                        </a:rPr>
                        <a:t/>
                      </a:r>
                      <a:br>
                        <a:rPr lang="en-GB" sz="800" dirty="0">
                          <a:solidFill>
                            <a:srgbClr val="2A2A2A"/>
                          </a:solidFill>
                          <a:effectLst/>
                          <a:latin typeface="Verdana" panose="020B0604030504040204" pitchFamily="34" charset="0"/>
                        </a:rPr>
                      </a:br>
                      <a:endParaRPr lang="en-GB" sz="8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extLst>
                  <a:ext uri="{0D108BD9-81ED-4DB2-BD59-A6C34878D82A}">
                    <a16:rowId xmlns:a16="http://schemas.microsoft.com/office/drawing/2014/main" val="10004"/>
                  </a:ext>
                </a:extLst>
              </a:tr>
              <a:tr h="1109017">
                <a:tc>
                  <a:txBody>
                    <a:bodyPr/>
                    <a:lstStyle/>
                    <a:p>
                      <a:pPr algn="ctr"/>
                      <a:r>
                        <a:rPr lang="en-GB" sz="900" b="1" dirty="0">
                          <a:solidFill>
                            <a:srgbClr val="2A2A2A"/>
                          </a:solidFill>
                          <a:effectLst/>
                          <a:latin typeface="Verdana" panose="020B0604030504040204" pitchFamily="34" charset="0"/>
                        </a:rPr>
                        <a:t>Maintenance</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err="1">
                          <a:solidFill>
                            <a:srgbClr val="2A2A2A"/>
                          </a:solidFill>
                          <a:effectLst/>
                          <a:latin typeface="Verdana" panose="020B0604030504040204" pitchFamily="34" charset="0"/>
                        </a:rPr>
                        <a:t>Maintenance</a:t>
                      </a:r>
                      <a:r>
                        <a:rPr lang="en-GB" sz="900" dirty="0">
                          <a:solidFill>
                            <a:srgbClr val="2A2A2A"/>
                          </a:solidFill>
                          <a:effectLst/>
                          <a:latin typeface="Verdana" panose="020B0604030504040204" pitchFamily="34" charset="0"/>
                        </a:rPr>
                        <a:t> is the stage in which people have made specific modifications in their lifestyles and are working to prevent relapse. While in the Maintenance stage, people are less tempted to relapse and grow increasingly more confident that they can continue their changes. Based on self-efficacy data, researchers have estimated that Maintenance lasts from six months to about five years.  Helping clients apply coping skills is the best intervention.</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tc>
                  <a:txBody>
                    <a:bodyPr/>
                    <a:lstStyle/>
                    <a:p>
                      <a:pPr algn="ctr"/>
                      <a:r>
                        <a:rPr lang="en-GB" sz="800" b="1" dirty="0">
                          <a:solidFill>
                            <a:srgbClr val="2A2A2A"/>
                          </a:solidFill>
                          <a:effectLst/>
                          <a:latin typeface="Verdana" panose="020B0604030504040204" pitchFamily="34" charset="0"/>
                        </a:rPr>
                        <a:t>I am continuing not to smoke but I sometimes miss it.  </a:t>
                      </a:r>
                      <a:r>
                        <a:rPr lang="en-GB" sz="800" dirty="0">
                          <a:solidFill>
                            <a:srgbClr val="2A2A2A"/>
                          </a:solidFill>
                          <a:effectLst/>
                          <a:latin typeface="Verdana" panose="020B0604030504040204" pitchFamily="34" charset="0"/>
                        </a:rPr>
                        <a:t/>
                      </a:r>
                      <a:br>
                        <a:rPr lang="en-GB" sz="800" dirty="0">
                          <a:solidFill>
                            <a:srgbClr val="2A2A2A"/>
                          </a:solidFill>
                          <a:effectLst/>
                          <a:latin typeface="Verdana" panose="020B0604030504040204" pitchFamily="34" charset="0"/>
                        </a:rPr>
                      </a:br>
                      <a:endParaRPr lang="en-GB" sz="8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w="9525" cap="flat" cmpd="sng" algn="ctr">
                      <a:solidFill>
                        <a:srgbClr val="818181"/>
                      </a:solidFill>
                      <a:prstDash val="solid"/>
                      <a:round/>
                      <a:headEnd type="none" w="med" len="med"/>
                      <a:tailEnd type="none" w="med" len="med"/>
                    </a:lnB>
                    <a:solidFill>
                      <a:srgbClr val="D5D5D5"/>
                    </a:solidFill>
                  </a:tcPr>
                </a:tc>
                <a:extLst>
                  <a:ext uri="{0D108BD9-81ED-4DB2-BD59-A6C34878D82A}">
                    <a16:rowId xmlns:a16="http://schemas.microsoft.com/office/drawing/2014/main" val="10005"/>
                  </a:ext>
                </a:extLst>
              </a:tr>
              <a:tr h="943841">
                <a:tc>
                  <a:txBody>
                    <a:bodyPr/>
                    <a:lstStyle/>
                    <a:p>
                      <a:pPr algn="ctr"/>
                      <a:r>
                        <a:rPr lang="en-GB" sz="900" b="1" dirty="0">
                          <a:solidFill>
                            <a:srgbClr val="2A2A2A"/>
                          </a:solidFill>
                          <a:effectLst/>
                          <a:latin typeface="Verdana" panose="020B0604030504040204" pitchFamily="34" charset="0"/>
                        </a:rPr>
                        <a:t>Termination</a:t>
                      </a: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Abstinence is now automatic.  Stressful events and loneliness are no longer a likely to trigger lapses or relapse.  This final stage might not be possible for all addicts to achieve.  For many addicts maintaining maintenance and seeing the occasional lapse as inevitable is most realistic.  For those reaching termination further intervention is no longer needed. </a:t>
                      </a:r>
                      <a:br>
                        <a:rPr lang="en-GB" sz="900" dirty="0">
                          <a:solidFill>
                            <a:srgbClr val="2A2A2A"/>
                          </a:solidFill>
                          <a:effectLst/>
                          <a:latin typeface="Verdana" panose="020B0604030504040204" pitchFamily="34" charset="0"/>
                        </a:rPr>
                      </a:br>
                      <a:r>
                        <a:rPr lang="en-GB" sz="900" dirty="0">
                          <a:solidFill>
                            <a:srgbClr val="2A2A2A"/>
                          </a:solidFill>
                          <a:effectLst/>
                          <a:latin typeface="Verdana" panose="020B0604030504040204" pitchFamily="34" charset="0"/>
                        </a:rPr>
                        <a:t/>
                      </a:r>
                      <a:br>
                        <a:rPr lang="en-GB" sz="900" dirty="0">
                          <a:solidFill>
                            <a:srgbClr val="2A2A2A"/>
                          </a:solidFill>
                          <a:effectLst/>
                          <a:latin typeface="Verdana" panose="020B0604030504040204" pitchFamily="34" charset="0"/>
                        </a:rPr>
                      </a:br>
                      <a:endParaRPr lang="en-GB" sz="9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w="9525" cap="flat" cmpd="sng" algn="ctr">
                      <a:solidFill>
                        <a:srgbClr val="818181"/>
                      </a:solidFill>
                      <a:prstDash val="solid"/>
                      <a:round/>
                      <a:headEnd type="none" w="med" len="med"/>
                      <a:tailEnd type="none" w="med" len="med"/>
                    </a:lnR>
                    <a:lnT w="9525" cap="flat" cmpd="sng" algn="ctr">
                      <a:solidFill>
                        <a:srgbClr val="818181"/>
                      </a:solidFill>
                      <a:prstDash val="solid"/>
                      <a:round/>
                      <a:headEnd type="none" w="med" len="med"/>
                      <a:tailEnd type="none" w="med" len="med"/>
                    </a:lnT>
                    <a:lnB>
                      <a:noFill/>
                    </a:lnB>
                    <a:solidFill>
                      <a:srgbClr val="D5D5D5"/>
                    </a:solidFill>
                  </a:tcPr>
                </a:tc>
                <a:tc>
                  <a:txBody>
                    <a:bodyPr/>
                    <a:lstStyle/>
                    <a:p>
                      <a:pPr algn="ctr"/>
                      <a:r>
                        <a:rPr lang="en-GB" sz="800" b="1" dirty="0">
                          <a:solidFill>
                            <a:srgbClr val="2A2A2A"/>
                          </a:solidFill>
                          <a:effectLst/>
                          <a:latin typeface="Verdana" panose="020B0604030504040204" pitchFamily="34" charset="0"/>
                        </a:rPr>
                        <a:t>I no longer smoke and no longer miss smoking.</a:t>
                      </a:r>
                      <a:endParaRPr lang="en-GB" sz="800" dirty="0">
                        <a:solidFill>
                          <a:srgbClr val="2A2A2A"/>
                        </a:solidFill>
                        <a:effectLst/>
                        <a:latin typeface="Verdana" panose="020B0604030504040204" pitchFamily="34" charset="0"/>
                      </a:endParaRPr>
                    </a:p>
                  </a:txBody>
                  <a:tcPr marL="19779" marR="19779" marT="9889" marB="9889" anchor="ctr">
                    <a:lnL w="9525" cap="flat" cmpd="sng" algn="ctr">
                      <a:solidFill>
                        <a:srgbClr val="818181"/>
                      </a:solidFill>
                      <a:prstDash val="solid"/>
                      <a:round/>
                      <a:headEnd type="none" w="med" len="med"/>
                      <a:tailEnd type="none" w="med" len="med"/>
                    </a:lnL>
                    <a:lnR>
                      <a:noFill/>
                    </a:lnR>
                    <a:lnT w="9525" cap="flat" cmpd="sng" algn="ctr">
                      <a:solidFill>
                        <a:srgbClr val="818181"/>
                      </a:solidFill>
                      <a:prstDash val="solid"/>
                      <a:round/>
                      <a:headEnd type="none" w="med" len="med"/>
                      <a:tailEnd type="none" w="med" len="med"/>
                    </a:lnT>
                    <a:lnB>
                      <a:noFill/>
                    </a:lnB>
                    <a:solidFill>
                      <a:srgbClr val="D5D5D5"/>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69701" y="2820473"/>
            <a:ext cx="970779" cy="369332"/>
          </a:xfrm>
          <a:prstGeom prst="rect">
            <a:avLst/>
          </a:prstGeom>
          <a:noFill/>
        </p:spPr>
        <p:txBody>
          <a:bodyPr wrap="none" rtlCol="0">
            <a:spAutoFit/>
          </a:bodyPr>
          <a:lstStyle/>
          <a:p>
            <a:r>
              <a:rPr lang="en-GB" dirty="0" smtClean="0"/>
              <a:t>PCPAMT</a:t>
            </a:r>
            <a:endParaRPr lang="en-GB" dirty="0"/>
          </a:p>
        </p:txBody>
      </p:sp>
    </p:spTree>
    <p:extLst>
      <p:ext uri="{BB962C8B-B14F-4D97-AF65-F5344CB8AC3E}">
        <p14:creationId xmlns:p14="http://schemas.microsoft.com/office/powerpoint/2010/main" val="2527391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1373</TotalTime>
  <Words>1270</Words>
  <Application>Microsoft Office PowerPoint</Application>
  <PresentationFormat>Widescreen</PresentationFormat>
  <Paragraphs>85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Verdana</vt:lpstr>
      <vt:lpstr>Office Theme</vt:lpstr>
      <vt:lpstr>Reducing Addiction</vt:lpstr>
      <vt:lpstr>Drug therapy</vt:lpstr>
      <vt:lpstr>Evaluation</vt:lpstr>
      <vt:lpstr>Evaluation</vt:lpstr>
      <vt:lpstr>Behavioural Intervention</vt:lpstr>
      <vt:lpstr>PowerPoint Presentation</vt:lpstr>
      <vt:lpstr>Evaluation</vt:lpstr>
      <vt:lpstr>Covert Sensitisation</vt:lpstr>
      <vt:lpstr>Evidence</vt:lpstr>
      <vt:lpstr>Cognitive Behavioural Therapy</vt:lpstr>
      <vt:lpstr>PowerPoint Presentation</vt:lpstr>
      <vt:lpstr>Skills.</vt:lpstr>
      <vt:lpstr>PowerPoint Presentation</vt:lpstr>
      <vt:lpstr>PowerPoint Presentation</vt:lpstr>
      <vt:lpstr>The application of the following theories of behaviour change to addictive behaviour the theory of planned behaviour</vt:lpstr>
      <vt:lpstr>PowerPoint Presentation</vt:lpstr>
      <vt:lpstr>These are:</vt:lpstr>
      <vt:lpstr>PowerPoint Presentation</vt:lpstr>
      <vt:lpstr>AO3</vt:lpstr>
      <vt:lpstr>PowerPoint Presentation</vt:lpstr>
      <vt:lpstr>The application of the following theories of behaviour change to addictive behaviour Prochaska’s six-stage model of behaviour change</vt:lpstr>
      <vt:lpstr>PowerPoint Presentation</vt:lpstr>
      <vt:lpstr>P428</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Reducing Addiction</dc:title>
  <dc:creator>Stanyer, Richard  (Staff)</dc:creator>
  <cp:lastModifiedBy>Stanyer, Richard  (Staff)</cp:lastModifiedBy>
  <cp:revision>15</cp:revision>
  <cp:lastPrinted>2018-02-18T21:34:17Z</cp:lastPrinted>
  <dcterms:created xsi:type="dcterms:W3CDTF">2018-02-04T14:04:39Z</dcterms:created>
  <dcterms:modified xsi:type="dcterms:W3CDTF">2019-01-23T12:07:36Z</dcterms:modified>
</cp:coreProperties>
</file>