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5009844-264A-4D66-B483-5B6D755232F3}" type="datetimeFigureOut">
              <a:rPr lang="en-GB" smtClean="0"/>
              <a:t>28/04/2015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2637357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5009844-264A-4D66-B483-5B6D755232F3}" type="datetimeFigureOut">
              <a:rPr lang="en-GB" smtClean="0"/>
              <a:t>28/04/2015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2187523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09844-264A-4D66-B483-5B6D755232F3}" type="datetimeFigureOut">
              <a:rPr lang="en-GB" smtClean="0"/>
              <a:t>28/04/2015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417024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5009844-264A-4D66-B483-5B6D755232F3}" type="datetimeFigureOut">
              <a:rPr lang="en-GB" smtClean="0"/>
              <a:t>28/04/2015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26787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5009844-264A-4D66-B483-5B6D755232F3}" type="datetimeFigureOut">
              <a:rPr lang="en-GB" smtClean="0"/>
              <a:t>28/04/2015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2690362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5009844-264A-4D66-B483-5B6D755232F3}" type="datetimeFigureOut">
              <a:rPr lang="en-GB" smtClean="0"/>
              <a:t>28/04/2015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59041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09844-264A-4D66-B483-5B6D755232F3}" type="datetimeFigureOut">
              <a:rPr lang="en-GB" smtClean="0"/>
              <a:t>28/04/2015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3211418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09844-264A-4D66-B483-5B6D755232F3}" type="datetimeFigureOut">
              <a:rPr lang="en-GB" smtClean="0"/>
              <a:t>28/04/2015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1142915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09844-264A-4D66-B483-5B6D755232F3}" type="datetimeFigureOut">
              <a:rPr lang="en-GB" smtClean="0"/>
              <a:t>28/04/2015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319446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5009844-264A-4D66-B483-5B6D755232F3}" type="datetimeFigureOut">
              <a:rPr lang="en-GB" smtClean="0"/>
              <a:t>28/04/2015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257926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5009844-264A-4D66-B483-5B6D755232F3}" type="datetimeFigureOut">
              <a:rPr lang="en-GB" smtClean="0"/>
              <a:t>28/04/2015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C6D222-A5A3-4EAE-A02E-78CA1D3CD38F}" type="slidenum">
              <a:rPr lang="en-GB" smtClean="0"/>
              <a:t>‹#›</a:t>
            </a:fld>
            <a:endParaRPr lang="en-GB"/>
          </a:p>
        </p:txBody>
      </p:sp>
    </p:spTree>
    <p:extLst>
      <p:ext uri="{BB962C8B-B14F-4D97-AF65-F5344CB8AC3E}">
        <p14:creationId xmlns:p14="http://schemas.microsoft.com/office/powerpoint/2010/main" val="4358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09844-264A-4D66-B483-5B6D755232F3}" type="datetimeFigureOut">
              <a:rPr lang="en-GB" smtClean="0"/>
              <a:t>28/04/2015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C6D222-A5A3-4EAE-A02E-78CA1D3CD38F}" type="slidenum">
              <a:rPr lang="en-GB" smtClean="0"/>
              <a:t>‹#›</a:t>
            </a:fld>
            <a:endParaRPr lang="en-GB"/>
          </a:p>
        </p:txBody>
      </p:sp>
    </p:spTree>
    <p:extLst>
      <p:ext uri="{BB962C8B-B14F-4D97-AF65-F5344CB8AC3E}">
        <p14:creationId xmlns:p14="http://schemas.microsoft.com/office/powerpoint/2010/main" val="249498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6856" y="1124744"/>
            <a:ext cx="8229600" cy="1143000"/>
          </a:xfrm>
        </p:spPr>
        <p:txBody>
          <a:bodyPr>
            <a:normAutofit fontScale="90000"/>
          </a:bodyPr>
          <a:lstStyle/>
          <a:p>
            <a:r>
              <a:rPr lang="en-GB" dirty="0" smtClean="0"/>
              <a:t>Individual Differences – Psychopathology (Abnormality)</a:t>
            </a:r>
            <a:endParaRPr lang="en-GB" dirty="0"/>
          </a:p>
        </p:txBody>
      </p:sp>
    </p:spTree>
    <p:extLst>
      <p:ext uri="{BB962C8B-B14F-4D97-AF65-F5344CB8AC3E}">
        <p14:creationId xmlns:p14="http://schemas.microsoft.com/office/powerpoint/2010/main" val="2974264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Defining and explaining psychological abnormality</a:t>
            </a:r>
            <a:endParaRPr lang="en-GB" dirty="0"/>
          </a:p>
        </p:txBody>
      </p:sp>
      <p:sp>
        <p:nvSpPr>
          <p:cNvPr id="3" name="Content Placeholder 2"/>
          <p:cNvSpPr>
            <a:spLocks noGrp="1"/>
          </p:cNvSpPr>
          <p:nvPr>
            <p:ph idx="1"/>
          </p:nvPr>
        </p:nvSpPr>
        <p:spPr/>
        <p:txBody>
          <a:bodyPr>
            <a:normAutofit lnSpcReduction="10000"/>
          </a:bodyPr>
          <a:lstStyle/>
          <a:p>
            <a:r>
              <a:rPr lang="en-GB" dirty="0" smtClean="0"/>
              <a:t>Definitions of abnormality, including deviation from social norms, failure to function adequately and deviation from ideal mental health, and limitations of these definitions of psychological abnormality The biological approach to psychopathology</a:t>
            </a:r>
          </a:p>
          <a:p>
            <a:r>
              <a:rPr lang="en-GB" dirty="0" smtClean="0"/>
              <a:t>Psychological approaches to psychopathology including the psychodynamic, behavioural and cognitive approaches</a:t>
            </a:r>
            <a:endParaRPr lang="en-GB" dirty="0"/>
          </a:p>
        </p:txBody>
      </p:sp>
    </p:spTree>
    <p:extLst>
      <p:ext uri="{BB962C8B-B14F-4D97-AF65-F5344CB8AC3E}">
        <p14:creationId xmlns:p14="http://schemas.microsoft.com/office/powerpoint/2010/main" val="4112732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deviation from social norms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One can be regarded as abnormal if they deviate from social norms, i.e. they do not do what is regarded to be socially acceptable.</a:t>
            </a:r>
          </a:p>
          <a:p>
            <a:pPr marL="0" indent="0">
              <a:buNone/>
            </a:pPr>
            <a:r>
              <a:rPr lang="en-GB" dirty="0"/>
              <a:t>Weaknesses of deviation from social norms definition:</a:t>
            </a:r>
          </a:p>
          <a:p>
            <a:pPr marL="0" indent="0">
              <a:buNone/>
            </a:pPr>
            <a:r>
              <a:rPr lang="en-GB" dirty="0"/>
              <a:t>1.       Cultural relativism: social norms differ from culture to culture. E.g. the social norm in one culture (Muslim country) would be to fast. However this social norm does not apply to a Western culture.</a:t>
            </a:r>
          </a:p>
          <a:p>
            <a:pPr marL="0" indent="0">
              <a:buNone/>
            </a:pPr>
            <a:r>
              <a:rPr lang="en-GB" dirty="0"/>
              <a:t>2.       One may be independent or eccentric so that person does not follow the norm, so this does not make him abnormal because that person is different from others.</a:t>
            </a:r>
          </a:p>
          <a:p>
            <a:endParaRPr lang="en-GB" dirty="0"/>
          </a:p>
        </p:txBody>
      </p:sp>
    </p:spTree>
    <p:extLst>
      <p:ext uri="{BB962C8B-B14F-4D97-AF65-F5344CB8AC3E}">
        <p14:creationId xmlns:p14="http://schemas.microsoft.com/office/powerpoint/2010/main" val="3171471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a:t>
            </a:r>
            <a:r>
              <a:rPr lang="en-GB" dirty="0" smtClean="0"/>
              <a:t>ailure </a:t>
            </a:r>
            <a:r>
              <a:rPr lang="en-GB" dirty="0"/>
              <a:t>to function </a:t>
            </a:r>
            <a:r>
              <a:rPr lang="en-GB" dirty="0" smtClean="0"/>
              <a:t>adequately</a:t>
            </a:r>
            <a:endParaRPr lang="en-GB" dirty="0"/>
          </a:p>
        </p:txBody>
      </p:sp>
      <p:sp>
        <p:nvSpPr>
          <p:cNvPr id="3" name="Content Placeholder 2"/>
          <p:cNvSpPr>
            <a:spLocks noGrp="1"/>
          </p:cNvSpPr>
          <p:nvPr>
            <p:ph idx="1"/>
          </p:nvPr>
        </p:nvSpPr>
        <p:spPr/>
        <p:txBody>
          <a:bodyPr/>
          <a:lstStyle/>
          <a:p>
            <a:pPr marL="0" indent="0">
              <a:buNone/>
            </a:pPr>
            <a:r>
              <a:rPr lang="en-GB" dirty="0"/>
              <a:t>If one cannot carry out basic tasks such as eating or sleeping – then they have failed to function adequately and they are abnormal. This is what this definition suggests</a:t>
            </a:r>
            <a:r>
              <a:rPr lang="en-GB" dirty="0" smtClean="0"/>
              <a:t>.</a:t>
            </a:r>
          </a:p>
          <a:p>
            <a:pPr marL="0" indent="0">
              <a:buNone/>
            </a:pPr>
            <a:endParaRPr lang="en-GB" dirty="0" smtClean="0"/>
          </a:p>
          <a:p>
            <a:pPr marL="0" indent="0">
              <a:buNone/>
            </a:pPr>
            <a:r>
              <a:rPr lang="en-GB" dirty="0" smtClean="0"/>
              <a:t>Different in different cultures</a:t>
            </a:r>
            <a:endParaRPr lang="en-GB" dirty="0"/>
          </a:p>
          <a:p>
            <a:endParaRPr lang="en-GB" dirty="0"/>
          </a:p>
        </p:txBody>
      </p:sp>
    </p:spTree>
    <p:extLst>
      <p:ext uri="{BB962C8B-B14F-4D97-AF65-F5344CB8AC3E}">
        <p14:creationId xmlns:p14="http://schemas.microsoft.com/office/powerpoint/2010/main" val="25044145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a:t>
            </a:r>
            <a:r>
              <a:rPr lang="en-GB" dirty="0" smtClean="0"/>
              <a:t>eviation </a:t>
            </a:r>
            <a:r>
              <a:rPr lang="en-GB" dirty="0"/>
              <a:t>from ideal mental </a:t>
            </a:r>
            <a:r>
              <a:rPr lang="en-GB" dirty="0" smtClean="0"/>
              <a:t>health</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err="1"/>
              <a:t>Jahoda</a:t>
            </a:r>
            <a:r>
              <a:rPr lang="en-GB" dirty="0"/>
              <a:t> identified the main characteristics of the ideal mental health. These include:</a:t>
            </a:r>
          </a:p>
          <a:p>
            <a:pPr marL="0" indent="0">
              <a:buNone/>
            </a:pPr>
            <a:r>
              <a:rPr lang="en-GB" dirty="0"/>
              <a:t>1.       Managing stress effectively.</a:t>
            </a:r>
          </a:p>
          <a:p>
            <a:pPr marL="0" indent="0">
              <a:buNone/>
            </a:pPr>
            <a:r>
              <a:rPr lang="en-GB" dirty="0"/>
              <a:t>2.       Strong sense of identity.</a:t>
            </a:r>
          </a:p>
          <a:p>
            <a:pPr marL="0" indent="0">
              <a:buNone/>
            </a:pPr>
            <a:r>
              <a:rPr lang="en-GB" dirty="0"/>
              <a:t>3.       Actualisation of one’s potential.</a:t>
            </a:r>
          </a:p>
          <a:p>
            <a:pPr marL="0" indent="0">
              <a:buNone/>
            </a:pPr>
            <a:r>
              <a:rPr lang="en-GB" dirty="0" err="1"/>
              <a:t>Jahoda</a:t>
            </a:r>
            <a:r>
              <a:rPr lang="en-GB" dirty="0"/>
              <a:t> suggested that if one does not have these attributes – then they do not have the ideal mental health and they are therefore abnormal.</a:t>
            </a:r>
          </a:p>
          <a:p>
            <a:endParaRPr lang="en-GB" dirty="0"/>
          </a:p>
        </p:txBody>
      </p:sp>
    </p:spTree>
    <p:extLst>
      <p:ext uri="{BB962C8B-B14F-4D97-AF65-F5344CB8AC3E}">
        <p14:creationId xmlns:p14="http://schemas.microsoft.com/office/powerpoint/2010/main" val="1590159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Identify one definition of abnormality and explain one limitation associated with this definition</a:t>
            </a:r>
            <a:r>
              <a:rPr lang="en-GB" dirty="0" smtClean="0"/>
              <a:t>. 3</a:t>
            </a:r>
            <a:endParaRPr lang="en-GB" dirty="0"/>
          </a:p>
        </p:txBody>
      </p:sp>
    </p:spTree>
    <p:extLst>
      <p:ext uri="{BB962C8B-B14F-4D97-AF65-F5344CB8AC3E}">
        <p14:creationId xmlns:p14="http://schemas.microsoft.com/office/powerpoint/2010/main" val="621081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a:t>The definitions on the specification are: </a:t>
            </a:r>
            <a:endParaRPr lang="en-GB" dirty="0" smtClean="0"/>
          </a:p>
          <a:p>
            <a:pPr marL="0" indent="0">
              <a:buNone/>
            </a:pPr>
            <a:r>
              <a:rPr lang="en-GB" dirty="0" smtClean="0"/>
              <a:t>• </a:t>
            </a:r>
            <a:r>
              <a:rPr lang="en-GB" dirty="0"/>
              <a:t>Deviation from social norms </a:t>
            </a:r>
            <a:endParaRPr lang="en-GB" dirty="0" smtClean="0"/>
          </a:p>
          <a:p>
            <a:pPr marL="0" indent="0">
              <a:buNone/>
            </a:pPr>
            <a:r>
              <a:rPr lang="en-GB" dirty="0" smtClean="0"/>
              <a:t>• </a:t>
            </a:r>
            <a:r>
              <a:rPr lang="en-GB" dirty="0"/>
              <a:t>Failure to function adequately </a:t>
            </a:r>
            <a:endParaRPr lang="en-GB" dirty="0" smtClean="0"/>
          </a:p>
          <a:p>
            <a:pPr marL="0" indent="0">
              <a:buNone/>
            </a:pPr>
            <a:r>
              <a:rPr lang="en-GB" dirty="0" smtClean="0"/>
              <a:t>• </a:t>
            </a:r>
            <a:r>
              <a:rPr lang="en-GB" dirty="0"/>
              <a:t>Deviation ideal mental health </a:t>
            </a:r>
            <a:endParaRPr lang="en-GB" dirty="0" smtClean="0"/>
          </a:p>
          <a:p>
            <a:pPr marL="0" indent="0">
              <a:buNone/>
            </a:pPr>
            <a:r>
              <a:rPr lang="en-GB" dirty="0" smtClean="0"/>
              <a:t>However</a:t>
            </a:r>
            <a:r>
              <a:rPr lang="en-GB" dirty="0"/>
              <a:t>, other definitions are also creditworthy (</a:t>
            </a:r>
            <a:r>
              <a:rPr lang="en-GB" dirty="0" err="1"/>
              <a:t>eg</a:t>
            </a:r>
            <a:r>
              <a:rPr lang="en-GB" dirty="0"/>
              <a:t> statistical infrequency</a:t>
            </a:r>
            <a:r>
              <a:rPr lang="en-GB" dirty="0" smtClean="0"/>
              <a:t>).</a:t>
            </a:r>
          </a:p>
          <a:p>
            <a:pPr marL="0" indent="0">
              <a:buNone/>
            </a:pPr>
            <a:r>
              <a:rPr lang="en-GB" dirty="0" smtClean="0"/>
              <a:t>AO1 </a:t>
            </a:r>
            <a:r>
              <a:rPr lang="en-GB" dirty="0"/>
              <a:t>= 1 mark for correct identification of a definition of abnormality. The limitation must be appropriate to the definition given. </a:t>
            </a:r>
            <a:endParaRPr lang="en-GB" dirty="0" smtClean="0"/>
          </a:p>
          <a:p>
            <a:r>
              <a:rPr lang="en-GB" dirty="0" smtClean="0"/>
              <a:t>For </a:t>
            </a:r>
            <a:r>
              <a:rPr lang="en-GB" dirty="0"/>
              <a:t>example, one limitation of the deviation of social norms definition is that norms can vary over time. This means that behaviour that would have been defined as abnormal in one era is no longer defined as abnormal in another. </a:t>
            </a:r>
            <a:endParaRPr lang="en-GB" dirty="0" smtClean="0"/>
          </a:p>
          <a:p>
            <a:r>
              <a:rPr lang="en-GB" dirty="0" smtClean="0"/>
              <a:t>With </a:t>
            </a:r>
            <a:r>
              <a:rPr lang="en-GB" dirty="0"/>
              <a:t>failure to function adequately, there is a cultural limitation in that the definition does not take account that ‘adequate’ behaviour varies from one culture to another. </a:t>
            </a:r>
            <a:endParaRPr lang="en-GB" dirty="0" smtClean="0"/>
          </a:p>
          <a:p>
            <a:r>
              <a:rPr lang="en-GB" dirty="0" smtClean="0"/>
              <a:t>The </a:t>
            </a:r>
            <a:r>
              <a:rPr lang="en-GB" dirty="0"/>
              <a:t>main limitation with ideal mental health is that the criteria are so demanding that very few people will be able to meet all the criteria. </a:t>
            </a:r>
            <a:endParaRPr lang="en-GB" dirty="0" smtClean="0"/>
          </a:p>
          <a:p>
            <a:pPr marL="0" indent="0">
              <a:buNone/>
            </a:pPr>
            <a:r>
              <a:rPr lang="en-GB" dirty="0" smtClean="0"/>
              <a:t>AO2 </a:t>
            </a:r>
            <a:r>
              <a:rPr lang="en-GB" dirty="0"/>
              <a:t>= 1 mark for identifying the limitation and a further mark for elaboration.</a:t>
            </a:r>
          </a:p>
        </p:txBody>
      </p:sp>
    </p:spTree>
    <p:extLst>
      <p:ext uri="{BB962C8B-B14F-4D97-AF65-F5344CB8AC3E}">
        <p14:creationId xmlns:p14="http://schemas.microsoft.com/office/powerpoint/2010/main" val="4208208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comment</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a:t>A very well answered question and one that was obviously popular with the candidates. Many wrote extensively on their chosen definition and it seemed that they could not resist using all the space on page 10. This however, wasted time and candidates need to understand that identification of a definition does not mean explain in great detail; especially when so few marks are available. The limitation was usually in terms of era dependency, context or cultural relativism.</a:t>
            </a:r>
          </a:p>
        </p:txBody>
      </p:sp>
    </p:spTree>
    <p:extLst>
      <p:ext uri="{BB962C8B-B14F-4D97-AF65-F5344CB8AC3E}">
        <p14:creationId xmlns:p14="http://schemas.microsoft.com/office/powerpoint/2010/main" val="2880482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biological approach to </a:t>
            </a:r>
            <a:r>
              <a:rPr lang="en-GB" dirty="0" smtClean="0"/>
              <a:t>psychopathology</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Abnormalities </a:t>
            </a:r>
            <a:r>
              <a:rPr lang="en-GB" dirty="0"/>
              <a:t>can be passed on by genetic inheritance – this approach states that if somebody has schizophrenia, then their children are more likely to have schizophrenia than children who have parents who do not have this disorder.</a:t>
            </a:r>
          </a:p>
          <a:p>
            <a:r>
              <a:rPr lang="en-GB" dirty="0" smtClean="0"/>
              <a:t>Abnormalities </a:t>
            </a:r>
            <a:r>
              <a:rPr lang="en-GB" dirty="0"/>
              <a:t>can be caused by abnormalities in somebody’s neurochemistry. So low serotonin levels can cause abnormalities such as having a sleeping disorder.</a:t>
            </a:r>
          </a:p>
          <a:p>
            <a:r>
              <a:rPr lang="en-GB" dirty="0" smtClean="0"/>
              <a:t>Abnormalities </a:t>
            </a:r>
            <a:r>
              <a:rPr lang="en-GB" dirty="0"/>
              <a:t>can be caused by abnormalities in somebody’s neuroanatomy such as having little brain tissue around the ventricles. This can cause schizophrenia.</a:t>
            </a:r>
          </a:p>
          <a:p>
            <a:endParaRPr lang="en-GB" dirty="0"/>
          </a:p>
        </p:txBody>
      </p:sp>
    </p:spTree>
    <p:extLst>
      <p:ext uri="{BB962C8B-B14F-4D97-AF65-F5344CB8AC3E}">
        <p14:creationId xmlns:p14="http://schemas.microsoft.com/office/powerpoint/2010/main" val="1781278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Psychodynamic </a:t>
            </a:r>
            <a:r>
              <a:rPr lang="en-GB" dirty="0"/>
              <a:t>approach</a:t>
            </a:r>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Freud</a:t>
            </a:r>
          </a:p>
          <a:p>
            <a:pPr marL="0" indent="0">
              <a:buNone/>
            </a:pPr>
            <a:r>
              <a:rPr lang="en-GB" dirty="0" smtClean="0"/>
              <a:t>Distress </a:t>
            </a:r>
            <a:r>
              <a:rPr lang="en-GB" dirty="0"/>
              <a:t>is caused by conflict between the id (irrational part of a personality), ego (rational part of the personality) and superego (rational part of the personality which aims for perfection for the individual). Ego defences can be used to reduce the anxiety caused by the conflict between the id and the ego. Ego defences include repression (moving unwanted thoughts into the unconscious) and regression (behaving like a child when faced with a difficult situation). If ego defences are used too much – this can cause abnormalities.</a:t>
            </a:r>
          </a:p>
          <a:p>
            <a:endParaRPr lang="en-GB" dirty="0"/>
          </a:p>
        </p:txBody>
      </p:sp>
    </p:spTree>
    <p:extLst>
      <p:ext uri="{BB962C8B-B14F-4D97-AF65-F5344CB8AC3E}">
        <p14:creationId xmlns:p14="http://schemas.microsoft.com/office/powerpoint/2010/main" val="3358984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Behavioural </a:t>
            </a:r>
            <a:r>
              <a:rPr lang="en-GB" dirty="0"/>
              <a:t>approach</a:t>
            </a:r>
          </a:p>
        </p:txBody>
      </p:sp>
      <p:sp>
        <p:nvSpPr>
          <p:cNvPr id="3" name="Content Placeholder 2"/>
          <p:cNvSpPr>
            <a:spLocks noGrp="1"/>
          </p:cNvSpPr>
          <p:nvPr>
            <p:ph idx="1"/>
          </p:nvPr>
        </p:nvSpPr>
        <p:spPr/>
        <p:txBody>
          <a:bodyPr/>
          <a:lstStyle/>
          <a:p>
            <a:pPr marL="0" indent="0">
              <a:buNone/>
            </a:pPr>
            <a:r>
              <a:rPr lang="en-GB" dirty="0"/>
              <a:t>Abnormalities can be caused by conditioning – we condition ourselves to have a phobia of something from before, sometimes without even realising it. So, we use classical conditioning to associate something to something that is negative and as a result, we have a phobia from it. </a:t>
            </a:r>
          </a:p>
          <a:p>
            <a:endParaRPr lang="en-GB" dirty="0"/>
          </a:p>
        </p:txBody>
      </p:sp>
    </p:spTree>
    <p:extLst>
      <p:ext uri="{BB962C8B-B14F-4D97-AF65-F5344CB8AC3E}">
        <p14:creationId xmlns:p14="http://schemas.microsoft.com/office/powerpoint/2010/main" val="2550458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Cognitive approach</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Abnormalities are caused by maladaptive thoughts and it is  because of these maladaptive beliefs which cause the abnormality</a:t>
            </a:r>
            <a:r>
              <a:rPr lang="en-GB" dirty="0" smtClean="0"/>
              <a:t>.</a:t>
            </a:r>
          </a:p>
          <a:p>
            <a:pPr marL="0" indent="0">
              <a:buNone/>
            </a:pPr>
            <a:r>
              <a:rPr lang="en-GB" dirty="0" smtClean="0"/>
              <a:t>Ellis</a:t>
            </a:r>
            <a:r>
              <a:rPr lang="en-GB" dirty="0"/>
              <a:t>’ ABC model:</a:t>
            </a:r>
          </a:p>
          <a:p>
            <a:pPr marL="0" indent="0">
              <a:buNone/>
            </a:pPr>
            <a:r>
              <a:rPr lang="en-GB" dirty="0" smtClean="0"/>
              <a:t>A</a:t>
            </a:r>
            <a:r>
              <a:rPr lang="en-GB" dirty="0"/>
              <a:t>: Action – something happens which would lead the individual to believe something.</a:t>
            </a:r>
          </a:p>
          <a:p>
            <a:pPr marL="0" indent="0">
              <a:buNone/>
            </a:pPr>
            <a:r>
              <a:rPr lang="en-GB" dirty="0" smtClean="0"/>
              <a:t>B</a:t>
            </a:r>
            <a:r>
              <a:rPr lang="en-GB" dirty="0"/>
              <a:t>: Belief – the individual could either think of the action in an adaptive manner or a maladaptive manner.</a:t>
            </a:r>
          </a:p>
          <a:p>
            <a:pPr marL="0" indent="0">
              <a:buNone/>
            </a:pPr>
            <a:r>
              <a:rPr lang="en-GB" dirty="0" smtClean="0"/>
              <a:t>C</a:t>
            </a:r>
            <a:r>
              <a:rPr lang="en-GB" dirty="0"/>
              <a:t>: Consequence – if the individual thinks </a:t>
            </a:r>
            <a:r>
              <a:rPr lang="en-GB" dirty="0" err="1"/>
              <a:t>maladaptively</a:t>
            </a:r>
            <a:r>
              <a:rPr lang="en-GB" dirty="0"/>
              <a:t>, then that person will be more likely to behave </a:t>
            </a:r>
            <a:r>
              <a:rPr lang="en-GB" dirty="0" err="1"/>
              <a:t>maladaptively</a:t>
            </a:r>
            <a:r>
              <a:rPr lang="en-GB" dirty="0"/>
              <a:t> and if the individual thinks adaptively, then that person will be more likely to behave adaptively.</a:t>
            </a:r>
          </a:p>
          <a:p>
            <a:endParaRPr lang="en-GB" dirty="0"/>
          </a:p>
        </p:txBody>
      </p:sp>
    </p:spTree>
    <p:extLst>
      <p:ext uri="{BB962C8B-B14F-4D97-AF65-F5344CB8AC3E}">
        <p14:creationId xmlns:p14="http://schemas.microsoft.com/office/powerpoint/2010/main" val="1228820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‘Freud’s views on the origins of abnormal behaviour and ways of treating it had a great impact on psychology.’ Outline and evaluate the psychodynamic approach to abnormality</a:t>
            </a:r>
            <a:r>
              <a:rPr lang="en-GB" dirty="0" smtClean="0"/>
              <a:t>. 12</a:t>
            </a:r>
            <a:endParaRPr lang="en-GB" dirty="0"/>
          </a:p>
        </p:txBody>
      </p:sp>
    </p:spTree>
    <p:extLst>
      <p:ext uri="{BB962C8B-B14F-4D97-AF65-F5344CB8AC3E}">
        <p14:creationId xmlns:p14="http://schemas.microsoft.com/office/powerpoint/2010/main" val="182613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a:t>AO1 = 6 marks Knowledge and understanding of the psychodynamic approach to abnormality. </a:t>
            </a:r>
            <a:endParaRPr lang="en-GB" dirty="0" smtClean="0"/>
          </a:p>
          <a:p>
            <a:pPr marL="0" indent="0">
              <a:buNone/>
            </a:pPr>
            <a:r>
              <a:rPr lang="en-GB" dirty="0" smtClean="0"/>
              <a:t>AO2 </a:t>
            </a:r>
            <a:r>
              <a:rPr lang="en-GB" dirty="0"/>
              <a:t>= 6 marks Evaluation of the psychodynamic approach to abnormality. </a:t>
            </a:r>
            <a:endParaRPr lang="en-GB" dirty="0" smtClean="0"/>
          </a:p>
          <a:p>
            <a:r>
              <a:rPr lang="en-GB" dirty="0" smtClean="0"/>
              <a:t>Candidates </a:t>
            </a:r>
            <a:r>
              <a:rPr lang="en-GB" dirty="0"/>
              <a:t>can consider the main assumptions of this approach as well as the therapies that are used. The main assumptions include Freud’s belief that abnormality came from the psychological causes rather than the physical causes, that unresolved conflicts between the id, ego and superego created anxiety, this could be dealt with by the ego’s use of defence mechanisms, early childhood experiences shaped later adult life and unconscious motivation were responsible for disorders. </a:t>
            </a:r>
            <a:endParaRPr lang="en-GB" dirty="0" smtClean="0"/>
          </a:p>
          <a:p>
            <a:r>
              <a:rPr lang="en-GB" dirty="0" smtClean="0"/>
              <a:t>The </a:t>
            </a:r>
            <a:r>
              <a:rPr lang="en-GB" dirty="0"/>
              <a:t>techniques that are used to access the unconscious could include free association, dream analysis and the use of projective techniques. An answer that describes therapies alone cannot access the top bands (AO1). </a:t>
            </a:r>
            <a:endParaRPr lang="en-GB" dirty="0" smtClean="0"/>
          </a:p>
          <a:p>
            <a:r>
              <a:rPr lang="en-GB" dirty="0" smtClean="0"/>
              <a:t>However</a:t>
            </a:r>
            <a:r>
              <a:rPr lang="en-GB" dirty="0"/>
              <a:t>, if the answer clearly demonstrates theoretical underpinning of therapy then it can access the full range of marks. The evaluation can include a consideration of the difficulty in supporting the existence of such abstract concepts such as the id, or repression. The lack of empirical evidence, although candidates may of course use Freud’s case studies as support. Candidates could also consider just how influential Freudian theory has been and they could examine the impact it has had on the way people think. An evaluation of the therapy could consider whether it is effective and for what disorders, as well as ethical issues. </a:t>
            </a:r>
          </a:p>
        </p:txBody>
      </p:sp>
    </p:spTree>
    <p:extLst>
      <p:ext uri="{BB962C8B-B14F-4D97-AF65-F5344CB8AC3E}">
        <p14:creationId xmlns:p14="http://schemas.microsoft.com/office/powerpoint/2010/main" val="87591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comments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As mentioned in the introduction, the answers to this question caused many examiners to wonder exactly what candidates are being taught about Freud. The language used was almost offensive (in a significant minority is was offensive) and the understanding of how Freud’s theory can be used to explain abnormality was often minimal. It would appear from candidates’ answers that this area of the specification is over-taught, but in a very general sense. It might be better to reduce the amount of psychoanalytic theory taught and focus more on the precise links to abnormality. Many candidates were able to describe each psychosexual stage in great detail, but with very little, if any, understanding of how the stages relate to abnormality. Extensively detailed descriptions of Little Hans were often given, without any explanation of how this case study supports Freudian theory. Therapies were described in detail, but without reference to the rational that underpins the therapy. A consequence of so much detailed description was that it often limited the time candidates had to develop an effective evaluation of the psychodynamic approach to abnormality. As has often been written in these reports, sometimes “less is more”. </a:t>
            </a:r>
          </a:p>
        </p:txBody>
      </p:sp>
    </p:spTree>
    <p:extLst>
      <p:ext uri="{BB962C8B-B14F-4D97-AF65-F5344CB8AC3E}">
        <p14:creationId xmlns:p14="http://schemas.microsoft.com/office/powerpoint/2010/main" val="3205504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Treating abnormality</a:t>
            </a:r>
            <a:endParaRPr lang="en-GB" dirty="0"/>
          </a:p>
        </p:txBody>
      </p:sp>
      <p:sp>
        <p:nvSpPr>
          <p:cNvPr id="3" name="Content Placeholder 2"/>
          <p:cNvSpPr>
            <a:spLocks noGrp="1"/>
          </p:cNvSpPr>
          <p:nvPr>
            <p:ph idx="1"/>
          </p:nvPr>
        </p:nvSpPr>
        <p:spPr/>
        <p:txBody>
          <a:bodyPr/>
          <a:lstStyle/>
          <a:p>
            <a:r>
              <a:rPr lang="en-GB" dirty="0" smtClean="0"/>
              <a:t>Biological therapies, including drugs and ECT </a:t>
            </a:r>
          </a:p>
          <a:p>
            <a:r>
              <a:rPr lang="en-GB" dirty="0" smtClean="0"/>
              <a:t>Psychological therapies, including psychoanalysis, systematic de-sensitisation and Cognitive Behavioural Therapy</a:t>
            </a:r>
            <a:endParaRPr lang="en-GB" dirty="0"/>
          </a:p>
        </p:txBody>
      </p:sp>
    </p:spTree>
    <p:extLst>
      <p:ext uri="{BB962C8B-B14F-4D97-AF65-F5344CB8AC3E}">
        <p14:creationId xmlns:p14="http://schemas.microsoft.com/office/powerpoint/2010/main" val="3950922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Biological therapies, including drugs and ECT </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a:t>Anti-psychotic drugs reduce the amount of dopamine going to the brain and this combats the symptoms of psychotic illnesses like schizophrenia.</a:t>
            </a:r>
          </a:p>
          <a:p>
            <a:pPr marL="0" indent="0">
              <a:buNone/>
            </a:pPr>
            <a:r>
              <a:rPr lang="en-GB" dirty="0"/>
              <a:t>Anti-depressant drugs</a:t>
            </a:r>
          </a:p>
          <a:p>
            <a:pPr marL="0" indent="0">
              <a:buNone/>
            </a:pPr>
            <a:r>
              <a:rPr lang="en-GB" dirty="0"/>
              <a:t>Anti-depressant drugs such as SSRIs block the mechanism which reabsorbs serotonin, so this means that less serotonin is absorbed so more is available. This combats the symptoms of depression because low levels of serotonin can cause depression.</a:t>
            </a:r>
          </a:p>
          <a:p>
            <a:pPr marL="0" indent="0">
              <a:buNone/>
            </a:pPr>
            <a:r>
              <a:rPr lang="en-GB" dirty="0"/>
              <a:t>Anti-anxiety drugs</a:t>
            </a:r>
          </a:p>
          <a:p>
            <a:pPr marL="0" indent="0">
              <a:buNone/>
            </a:pPr>
            <a:r>
              <a:rPr lang="en-GB" dirty="0"/>
              <a:t>Benzodiazepines and Beta-Blockers</a:t>
            </a:r>
          </a:p>
          <a:p>
            <a:pPr marL="0" indent="0">
              <a:buNone/>
            </a:pPr>
            <a:r>
              <a:rPr lang="en-GB" dirty="0"/>
              <a:t>Psychological ways to approach psychopathology</a:t>
            </a:r>
          </a:p>
          <a:p>
            <a:endParaRPr lang="en-GB" dirty="0"/>
          </a:p>
        </p:txBody>
      </p:sp>
    </p:spTree>
    <p:extLst>
      <p:ext uri="{BB962C8B-B14F-4D97-AF65-F5344CB8AC3E}">
        <p14:creationId xmlns:p14="http://schemas.microsoft.com/office/powerpoint/2010/main" val="433464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ECT</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Process:</a:t>
            </a:r>
          </a:p>
          <a:p>
            <a:pPr marL="0" indent="0">
              <a:buNone/>
            </a:pPr>
            <a:r>
              <a:rPr lang="en-GB" dirty="0"/>
              <a:t>1.       Patient is given a muscle relaxant and oxygen is administered before the therapy starts.</a:t>
            </a:r>
          </a:p>
          <a:p>
            <a:pPr marL="0" indent="0">
              <a:buNone/>
            </a:pPr>
            <a:r>
              <a:rPr lang="en-GB" dirty="0"/>
              <a:t>2.       A small current is then passed through the brain lasting around half a second.</a:t>
            </a:r>
          </a:p>
          <a:p>
            <a:pPr marL="0" indent="0">
              <a:buNone/>
            </a:pPr>
            <a:r>
              <a:rPr lang="en-GB" dirty="0"/>
              <a:t>3.       This causes a seizure.</a:t>
            </a:r>
          </a:p>
          <a:p>
            <a:pPr marL="0" indent="0">
              <a:buNone/>
            </a:pPr>
            <a:r>
              <a:rPr lang="en-GB" dirty="0"/>
              <a:t>4.       It changes the way that the neurotransmitters used to work.</a:t>
            </a:r>
          </a:p>
          <a:p>
            <a:pPr marL="0" indent="0">
              <a:buNone/>
            </a:pPr>
            <a:r>
              <a:rPr lang="en-GB" dirty="0"/>
              <a:t>We are still unsure about exactly how the therapy works, however research has shown that it has worked on people who are severely depressed.</a:t>
            </a:r>
          </a:p>
          <a:p>
            <a:endParaRPr lang="en-GB" dirty="0"/>
          </a:p>
        </p:txBody>
      </p:sp>
    </p:spTree>
    <p:extLst>
      <p:ext uri="{BB962C8B-B14F-4D97-AF65-F5344CB8AC3E}">
        <p14:creationId xmlns:p14="http://schemas.microsoft.com/office/powerpoint/2010/main" val="280122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Psychological therapies, including P</a:t>
            </a:r>
            <a:r>
              <a:rPr lang="en-GB" sz="3200" dirty="0" smtClean="0"/>
              <a:t>sychoanalysis</a:t>
            </a:r>
            <a:endParaRPr lang="en-GB" sz="3200"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1.       Free association – the patient talks about whatever is in his/her mind to the therapist and why they think that they have this abnormality.</a:t>
            </a:r>
          </a:p>
          <a:p>
            <a:pPr marL="0" indent="0">
              <a:buNone/>
            </a:pPr>
            <a:r>
              <a:rPr lang="en-GB" dirty="0"/>
              <a:t>2.       Dreams analysis is used – the therapist monitors the patient’s dreams to see if (s)he is having nightmares and nightmares about what to see how this could be linked to the abnormality.</a:t>
            </a:r>
          </a:p>
          <a:p>
            <a:pPr marL="0" indent="0">
              <a:buNone/>
            </a:pPr>
            <a:r>
              <a:rPr lang="en-GB" dirty="0"/>
              <a:t>3.       The patient associates certain things that the patient is going through with the abnormality and goes over these issues again and again with the patient until the therapist knows more about the patient’s abnormality source. The point of the psychoanalysis is for the patient to make the thoughts and feelings in the unconscious conscious.</a:t>
            </a:r>
          </a:p>
          <a:p>
            <a:endParaRPr lang="en-GB" dirty="0"/>
          </a:p>
        </p:txBody>
      </p:sp>
    </p:spTree>
    <p:extLst>
      <p:ext uri="{BB962C8B-B14F-4D97-AF65-F5344CB8AC3E}">
        <p14:creationId xmlns:p14="http://schemas.microsoft.com/office/powerpoint/2010/main" val="2136024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Systematic de-sensitisation therapy</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1.       The patient is taught how to relax in stressful situations and taught how to recognise a stressful situation.</a:t>
            </a:r>
          </a:p>
          <a:p>
            <a:pPr marL="0" indent="0">
              <a:buNone/>
            </a:pPr>
            <a:r>
              <a:rPr lang="en-GB" dirty="0"/>
              <a:t>2.       The patient and therapist make a desensitisation hierarchy which consists of scenarios which cause more anxiety than the previous scenario and this scenarios involve the thing that the patient has a phobia of.</a:t>
            </a:r>
          </a:p>
          <a:p>
            <a:pPr marL="0" indent="0">
              <a:buNone/>
            </a:pPr>
            <a:r>
              <a:rPr lang="en-GB" dirty="0"/>
              <a:t>3.       The patient goes through each scene in the desensitisation hierarchy and relaxes during each scenario as well and when the patient is ready to move onto the next scene – the patient goes to the next scene which would cause more anxiety than the previous one.</a:t>
            </a:r>
          </a:p>
          <a:p>
            <a:pPr marL="0" indent="0">
              <a:buNone/>
            </a:pPr>
            <a:endParaRPr lang="en-GB" dirty="0" smtClean="0"/>
          </a:p>
          <a:p>
            <a:pPr marL="0" indent="0">
              <a:buNone/>
            </a:pPr>
            <a:r>
              <a:rPr lang="en-GB" dirty="0" smtClean="0"/>
              <a:t>Effective with Phobias</a:t>
            </a:r>
            <a:endParaRPr lang="en-GB" dirty="0"/>
          </a:p>
        </p:txBody>
      </p:sp>
    </p:spTree>
    <p:extLst>
      <p:ext uri="{BB962C8B-B14F-4D97-AF65-F5344CB8AC3E}">
        <p14:creationId xmlns:p14="http://schemas.microsoft.com/office/powerpoint/2010/main" val="141034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Cognitive Behavioural Therapy</a:t>
            </a:r>
          </a:p>
        </p:txBody>
      </p:sp>
      <p:sp>
        <p:nvSpPr>
          <p:cNvPr id="3" name="Content Placeholder 2"/>
          <p:cNvSpPr>
            <a:spLocks noGrp="1"/>
          </p:cNvSpPr>
          <p:nvPr>
            <p:ph idx="1"/>
          </p:nvPr>
        </p:nvSpPr>
        <p:spPr/>
        <p:txBody>
          <a:bodyPr>
            <a:normAutofit fontScale="77500" lnSpcReduction="20000"/>
          </a:bodyPr>
          <a:lstStyle/>
          <a:p>
            <a:pPr marL="0" indent="0">
              <a:buNone/>
            </a:pPr>
            <a:r>
              <a:rPr lang="en-GB" dirty="0"/>
              <a:t>This therapy is based on the cognitive approach to psychopathology. The process is:</a:t>
            </a:r>
          </a:p>
          <a:p>
            <a:pPr marL="0" indent="0">
              <a:buNone/>
            </a:pPr>
            <a:r>
              <a:rPr lang="en-GB" dirty="0"/>
              <a:t>1.       The patient is taught that the abnormality is caused by faulty thinking and it is up to the patient whether or not the abnormality is going to remain.</a:t>
            </a:r>
          </a:p>
          <a:p>
            <a:pPr marL="0" indent="0">
              <a:buNone/>
            </a:pPr>
            <a:r>
              <a:rPr lang="en-GB" dirty="0"/>
              <a:t>2.       The therapist disputes with the patient about whether or not the current beliefs are adaptive for the patient or not. There are 3 types of disputing – logic, pragmatic and empirical disputing – these ways of disputing the patient’s current beliefs involve asked the patient whether it is logical to think like that, where the evidence for their belief came from and whether or not their beliefs will benefit them in any way.</a:t>
            </a:r>
          </a:p>
          <a:p>
            <a:endParaRPr lang="en-GB" dirty="0"/>
          </a:p>
        </p:txBody>
      </p:sp>
    </p:spTree>
    <p:extLst>
      <p:ext uri="{BB962C8B-B14F-4D97-AF65-F5344CB8AC3E}">
        <p14:creationId xmlns:p14="http://schemas.microsoft.com/office/powerpoint/2010/main" val="3493943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Describe systematic de-sensitisation as a method of treating abnormality</a:t>
            </a:r>
            <a:r>
              <a:rPr lang="en-GB" dirty="0" smtClean="0"/>
              <a:t>. 3</a:t>
            </a:r>
          </a:p>
          <a:p>
            <a:r>
              <a:rPr lang="en-GB" dirty="0"/>
              <a:t>Explain one weakness of systematic de-sensitisation</a:t>
            </a:r>
            <a:r>
              <a:rPr lang="en-GB" dirty="0" smtClean="0"/>
              <a:t>. 2</a:t>
            </a:r>
            <a:endParaRPr lang="en-GB" dirty="0"/>
          </a:p>
        </p:txBody>
      </p:sp>
    </p:spTree>
    <p:extLst>
      <p:ext uri="{BB962C8B-B14F-4D97-AF65-F5344CB8AC3E}">
        <p14:creationId xmlns:p14="http://schemas.microsoft.com/office/powerpoint/2010/main" val="70708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pPr marL="514350" indent="-514350">
              <a:buAutoNum type="alphaLcParenBoth"/>
            </a:pPr>
            <a:r>
              <a:rPr lang="en-GB" dirty="0" smtClean="0"/>
              <a:t>SD </a:t>
            </a:r>
            <a:r>
              <a:rPr lang="en-GB" dirty="0"/>
              <a:t>involves the client and therapist designing a list or hierarchy of frightening/stressful events or objects. The client is then taught deep muscle relaxation. Finally the therapist helps the client to work their way up the hierarchy while maintaining this deep relaxation. At each stage, if the client becomes upset they can return to an earlier stage and regain their relaxed state. 1 mark for a basic statement and a further 2 marks for elaboration. </a:t>
            </a:r>
            <a:endParaRPr lang="en-GB" dirty="0" smtClean="0"/>
          </a:p>
          <a:p>
            <a:pPr marL="514350" indent="-514350">
              <a:buAutoNum type="alphaLcParenBoth"/>
            </a:pPr>
            <a:r>
              <a:rPr lang="en-GB" dirty="0" smtClean="0"/>
              <a:t>One </a:t>
            </a:r>
            <a:r>
              <a:rPr lang="en-GB" dirty="0"/>
              <a:t>weakness of SD is that it relies on the client’s ability to be able to imagine the fearful situation. Some people cannot create a vivid image and thus SD is not effective. Another weakness is that while SD might be effective in the therapeutic situation, it may not work in the real world. 1 mark for a basic statement and a further mark for elaboration. </a:t>
            </a:r>
          </a:p>
        </p:txBody>
      </p:sp>
    </p:spTree>
    <p:extLst>
      <p:ext uri="{BB962C8B-B14F-4D97-AF65-F5344CB8AC3E}">
        <p14:creationId xmlns:p14="http://schemas.microsoft.com/office/powerpoint/2010/main" val="1588679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 comments</a:t>
            </a:r>
            <a:endParaRPr lang="en-GB" dirty="0"/>
          </a:p>
        </p:txBody>
      </p:sp>
      <p:sp>
        <p:nvSpPr>
          <p:cNvPr id="3" name="Content Placeholder 2"/>
          <p:cNvSpPr>
            <a:spLocks noGrp="1"/>
          </p:cNvSpPr>
          <p:nvPr>
            <p:ph idx="1"/>
          </p:nvPr>
        </p:nvSpPr>
        <p:spPr/>
        <p:txBody>
          <a:bodyPr>
            <a:normAutofit fontScale="70000" lnSpcReduction="20000"/>
          </a:bodyPr>
          <a:lstStyle/>
          <a:p>
            <a:pPr marL="514350" indent="-514350">
              <a:buAutoNum type="alphaLcParenBoth"/>
            </a:pPr>
            <a:r>
              <a:rPr lang="en-GB" dirty="0" smtClean="0"/>
              <a:t>The </a:t>
            </a:r>
            <a:r>
              <a:rPr lang="en-GB" dirty="0"/>
              <a:t>advice to candidates is, just answer the question, there is no need to waste time in writing out the question. Far too many answers started with “ systematic desensitisation is one method of treating abnormality” and often went on to explain that it was best suited to treating phobias. This is not was the question required and such answers often ran out of space before they started to describe what is involved. However, those candidates who read the question carefully often provided accurate and detailed answers. </a:t>
            </a:r>
            <a:endParaRPr lang="en-GB" dirty="0" smtClean="0"/>
          </a:p>
          <a:p>
            <a:pPr marL="514350" indent="-514350">
              <a:buAutoNum type="alphaLcParenBoth"/>
            </a:pPr>
            <a:r>
              <a:rPr lang="en-GB" dirty="0" smtClean="0"/>
              <a:t>There </a:t>
            </a:r>
            <a:r>
              <a:rPr lang="en-GB" dirty="0"/>
              <a:t>seems to be some misconceptions about this therapy, especially with respect to ethical concerns. Some candidates argued that it is unethical making people face their worst fear, however the whole point of counter-conditioning is that the client is completely relaxed at the time. This type of behavioural therapy is considered one of the most ethical therapies. </a:t>
            </a:r>
          </a:p>
        </p:txBody>
      </p:sp>
    </p:spTree>
    <p:extLst>
      <p:ext uri="{BB962C8B-B14F-4D97-AF65-F5344CB8AC3E}">
        <p14:creationId xmlns:p14="http://schemas.microsoft.com/office/powerpoint/2010/main" val="1345436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2283</Words>
  <Application>Microsoft Office PowerPoint</Application>
  <PresentationFormat>On-screen Show (4:3)</PresentationFormat>
  <Paragraphs>99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Individual Differences – Psychopathology (Abnormality)</vt:lpstr>
      <vt:lpstr>Defining and explaining psychological abnormality</vt:lpstr>
      <vt:lpstr>deviation from social norms</vt:lpstr>
      <vt:lpstr>Failure to function adequately</vt:lpstr>
      <vt:lpstr>Deviation from ideal mental health</vt:lpstr>
      <vt:lpstr>Question</vt:lpstr>
      <vt:lpstr>Answer</vt:lpstr>
      <vt:lpstr>Examiner’s comment</vt:lpstr>
      <vt:lpstr>The biological approach to psychopathology</vt:lpstr>
      <vt:lpstr>Psychodynamic approach</vt:lpstr>
      <vt:lpstr>Behavioural approach</vt:lpstr>
      <vt:lpstr>Cognitive approach</vt:lpstr>
      <vt:lpstr>Question</vt:lpstr>
      <vt:lpstr>Answer</vt:lpstr>
      <vt:lpstr>Examiner comments</vt:lpstr>
      <vt:lpstr>Treating abnormality</vt:lpstr>
      <vt:lpstr>Biological therapies, including drugs and ECT </vt:lpstr>
      <vt:lpstr>ECT</vt:lpstr>
      <vt:lpstr>Psychological therapies, including Psychoanalysis</vt:lpstr>
      <vt:lpstr>Systematic de-sensitisation therapy</vt:lpstr>
      <vt:lpstr>Cognitive Behavioural Therapy</vt:lpstr>
      <vt:lpstr>Question</vt:lpstr>
      <vt:lpstr>Answer</vt:lpstr>
      <vt:lpstr>Examiner comments</vt:lpstr>
    </vt:vector>
  </TitlesOfParts>
  <Company>Kelly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Differences – Psychopathology (Abnormality)</dc:title>
  <dc:creator>Stanyer, Richard  (Staff)</dc:creator>
  <cp:lastModifiedBy>Stanyer, Richard  (Staff)</cp:lastModifiedBy>
  <cp:revision>1</cp:revision>
  <dcterms:created xsi:type="dcterms:W3CDTF">2015-04-28T10:57:34Z</dcterms:created>
  <dcterms:modified xsi:type="dcterms:W3CDTF">2015-04-28T10:59:00Z</dcterms:modified>
</cp:coreProperties>
</file>