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778C34F-4E19-48E1-977B-0D464949054F}" type="datetimeFigureOut">
              <a:rPr lang="en-GB" smtClean="0"/>
              <a:t>27/04/2015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1898613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78C34F-4E19-48E1-977B-0D464949054F}" type="datetimeFigureOut">
              <a:rPr lang="en-GB" smtClean="0"/>
              <a:t>27/04/2015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373876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8C34F-4E19-48E1-977B-0D464949054F}" type="datetimeFigureOut">
              <a:rPr lang="en-GB" smtClean="0"/>
              <a:t>27/04/2015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926904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778C34F-4E19-48E1-977B-0D464949054F}" type="datetimeFigureOut">
              <a:rPr lang="en-GB" smtClean="0"/>
              <a:t>27/04/2015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1907865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778C34F-4E19-48E1-977B-0D464949054F}" type="datetimeFigureOut">
              <a:rPr lang="en-GB" smtClean="0"/>
              <a:t>27/04/2015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847439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778C34F-4E19-48E1-977B-0D464949054F}" type="datetimeFigureOut">
              <a:rPr lang="en-GB" smtClean="0"/>
              <a:t>27/04/2015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2576582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8C34F-4E19-48E1-977B-0D464949054F}" type="datetimeFigureOut">
              <a:rPr lang="en-GB" smtClean="0"/>
              <a:t>27/04/2015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215429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8C34F-4E19-48E1-977B-0D464949054F}" type="datetimeFigureOut">
              <a:rPr lang="en-GB" smtClean="0"/>
              <a:t>27/04/2015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3463901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8C34F-4E19-48E1-977B-0D464949054F}" type="datetimeFigureOut">
              <a:rPr lang="en-GB" smtClean="0"/>
              <a:t>27/04/2015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1239434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78C34F-4E19-48E1-977B-0D464949054F}" type="datetimeFigureOut">
              <a:rPr lang="en-GB" smtClean="0"/>
              <a:t>27/04/2015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827219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78C34F-4E19-48E1-977B-0D464949054F}" type="datetimeFigureOut">
              <a:rPr lang="en-GB" smtClean="0"/>
              <a:t>27/04/2015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02AF2-609C-46E2-A9B3-0DD46C830457}" type="slidenum">
              <a:rPr lang="en-GB" smtClean="0"/>
              <a:t>‹#›</a:t>
            </a:fld>
            <a:endParaRPr lang="en-GB"/>
          </a:p>
        </p:txBody>
      </p:sp>
    </p:spTree>
    <p:extLst>
      <p:ext uri="{BB962C8B-B14F-4D97-AF65-F5344CB8AC3E}">
        <p14:creationId xmlns:p14="http://schemas.microsoft.com/office/powerpoint/2010/main" val="3586510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78C34F-4E19-48E1-977B-0D464949054F}" type="datetimeFigureOut">
              <a:rPr lang="en-GB" smtClean="0"/>
              <a:t>27/04/2015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F02AF2-609C-46E2-A9B3-0DD46C830457}" type="slidenum">
              <a:rPr lang="en-GB" smtClean="0"/>
              <a:t>‹#›</a:t>
            </a:fld>
            <a:endParaRPr lang="en-GB"/>
          </a:p>
        </p:txBody>
      </p:sp>
    </p:spTree>
    <p:extLst>
      <p:ext uri="{BB962C8B-B14F-4D97-AF65-F5344CB8AC3E}">
        <p14:creationId xmlns:p14="http://schemas.microsoft.com/office/powerpoint/2010/main" val="1206917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1484784"/>
            <a:ext cx="8229600" cy="1143000"/>
          </a:xfrm>
        </p:spPr>
        <p:txBody>
          <a:bodyPr/>
          <a:lstStyle/>
          <a:p>
            <a:r>
              <a:rPr lang="en-GB" dirty="0" smtClean="0"/>
              <a:t>Social Psychology - Social Influence</a:t>
            </a:r>
            <a:endParaRPr lang="en-GB" dirty="0"/>
          </a:p>
        </p:txBody>
      </p:sp>
    </p:spTree>
    <p:extLst>
      <p:ext uri="{BB962C8B-B14F-4D97-AF65-F5344CB8AC3E}">
        <p14:creationId xmlns:p14="http://schemas.microsoft.com/office/powerpoint/2010/main" val="2805848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Social influence</a:t>
            </a:r>
            <a:endParaRPr lang="en-GB" dirty="0"/>
          </a:p>
        </p:txBody>
      </p:sp>
      <p:sp>
        <p:nvSpPr>
          <p:cNvPr id="4" name="Content Placeholder 3"/>
          <p:cNvSpPr>
            <a:spLocks noGrp="1"/>
          </p:cNvSpPr>
          <p:nvPr>
            <p:ph idx="1"/>
          </p:nvPr>
        </p:nvSpPr>
        <p:spPr/>
        <p:txBody>
          <a:bodyPr/>
          <a:lstStyle/>
          <a:p>
            <a:r>
              <a:rPr lang="en-GB" dirty="0" smtClean="0"/>
              <a:t>Conformity (majority influence) and explanations of why people conform, including informational social influence and normative social influence </a:t>
            </a:r>
          </a:p>
          <a:p>
            <a:r>
              <a:rPr lang="en-GB" dirty="0" smtClean="0"/>
              <a:t>Types of conformity, including internalisation and compliance </a:t>
            </a:r>
          </a:p>
          <a:p>
            <a:r>
              <a:rPr lang="en-GB" dirty="0" smtClean="0"/>
              <a:t>Obedience to authority, including Milgram’s work and explanations of why people obey</a:t>
            </a:r>
            <a:endParaRPr lang="en-GB" dirty="0"/>
          </a:p>
        </p:txBody>
      </p:sp>
    </p:spTree>
    <p:extLst>
      <p:ext uri="{BB962C8B-B14F-4D97-AF65-F5344CB8AC3E}">
        <p14:creationId xmlns:p14="http://schemas.microsoft.com/office/powerpoint/2010/main" val="1522734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a:t>Conformity (majority influence) and explanations of why people conform, including informational social influence and normative social influence </a:t>
            </a:r>
          </a:p>
        </p:txBody>
      </p:sp>
      <p:sp>
        <p:nvSpPr>
          <p:cNvPr id="3" name="Content Placeholder 2"/>
          <p:cNvSpPr>
            <a:spLocks noGrp="1"/>
          </p:cNvSpPr>
          <p:nvPr>
            <p:ph idx="1"/>
          </p:nvPr>
        </p:nvSpPr>
        <p:spPr/>
        <p:txBody>
          <a:bodyPr>
            <a:normAutofit fontScale="92500" lnSpcReduction="10000"/>
          </a:bodyPr>
          <a:lstStyle/>
          <a:p>
            <a:r>
              <a:rPr lang="en-GB" dirty="0"/>
              <a:t>Mackie:</a:t>
            </a:r>
          </a:p>
          <a:p>
            <a:r>
              <a:rPr lang="en-GB" dirty="0"/>
              <a:t>Majority influence – identification – people have the false-consensus effect which is the fact that we feel our views agree with the majority, so the majority disagree with our opinion, then we internalise.</a:t>
            </a:r>
          </a:p>
          <a:p>
            <a:r>
              <a:rPr lang="en-GB" dirty="0"/>
              <a:t>Minority influence – compliance – doesn’t consider their opinion because they are the minority.</a:t>
            </a:r>
          </a:p>
          <a:p>
            <a:pPr marL="0" indent="0">
              <a:buNone/>
            </a:pPr>
            <a:r>
              <a:rPr lang="en-GB" dirty="0" smtClean="0"/>
              <a:t>Compliance, identification and internalisation.</a:t>
            </a:r>
            <a:endParaRPr lang="en-GB" dirty="0"/>
          </a:p>
        </p:txBody>
      </p:sp>
    </p:spTree>
    <p:extLst>
      <p:ext uri="{BB962C8B-B14F-4D97-AF65-F5344CB8AC3E}">
        <p14:creationId xmlns:p14="http://schemas.microsoft.com/office/powerpoint/2010/main" val="57141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Explain what is meant by </a:t>
            </a:r>
            <a:r>
              <a:rPr lang="en-GB" dirty="0" smtClean="0"/>
              <a:t>internalisation (3)</a:t>
            </a:r>
          </a:p>
          <a:p>
            <a:r>
              <a:rPr lang="en-GB" dirty="0"/>
              <a:t>Explain what is meant by </a:t>
            </a:r>
            <a:r>
              <a:rPr lang="en-GB" dirty="0" smtClean="0"/>
              <a:t>compliance (3)</a:t>
            </a:r>
          </a:p>
          <a:p>
            <a:endParaRPr lang="en-GB" dirty="0"/>
          </a:p>
        </p:txBody>
      </p:sp>
    </p:spTree>
    <p:extLst>
      <p:ext uri="{BB962C8B-B14F-4D97-AF65-F5344CB8AC3E}">
        <p14:creationId xmlns:p14="http://schemas.microsoft.com/office/powerpoint/2010/main" val="4165496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55000" lnSpcReduction="20000"/>
          </a:bodyPr>
          <a:lstStyle/>
          <a:p>
            <a:r>
              <a:rPr lang="en-GB" dirty="0" smtClean="0"/>
              <a:t>Internalisation </a:t>
            </a:r>
            <a:r>
              <a:rPr lang="en-GB" dirty="0"/>
              <a:t>is where the behaviour or belief of the majority is accepted by the individual and becomes part of his or her own belief system. It is the most permanent form of conformity as it usually lasts even if the majority is no longer present. This type of conformity is most likely to be linked to ISI. For example: Internalisation is where you accept the group’s beliefs as yours (1 mark). You change both your public and private views (2nd mark for elaboration) and it is a permanent change as you continue to think this even when not in the group (3rd mark for elaboration</a:t>
            </a:r>
            <a:r>
              <a:rPr lang="en-GB" dirty="0" smtClean="0"/>
              <a:t>).</a:t>
            </a:r>
          </a:p>
          <a:p>
            <a:r>
              <a:rPr lang="en-GB" dirty="0" smtClean="0"/>
              <a:t>Compliance </a:t>
            </a:r>
            <a:r>
              <a:rPr lang="en-GB" dirty="0"/>
              <a:t>is where the individual changes his or her own behaviour to fit in with the group. They may not necessarily agree with the behaviour/belief but they go along with it publicly. It is not a permanent form of social influence; it lasts only as long as the group is present. Here the type of conformity is likely to be linked to NSI. For example: Compliance is where you go along with the group to fit in (1 mark) even if you don’t really believe their view point (2nd mark for elaboration) for example, in Asch’s study, many of the naïve participants went along with the wrong answer so as not to look stupid (example to illustrate the point as 3rd mark).</a:t>
            </a:r>
          </a:p>
        </p:txBody>
      </p:sp>
    </p:spTree>
    <p:extLst>
      <p:ext uri="{BB962C8B-B14F-4D97-AF65-F5344CB8AC3E}">
        <p14:creationId xmlns:p14="http://schemas.microsoft.com/office/powerpoint/2010/main" val="3013934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feedback</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Students were generally well prepared for these questions, with compliance being slightly easier than internalisation. Better answers not only explained each term by reference to public/private change of behaviour or belief but also with reference to the duration of the change itself. Others made use of Informational Social Influence (ISI) and Normative Social Influence (NSI) as well. Students should be careful when providing examples of each type of conformity, often they added very little to what had already been given.</a:t>
            </a:r>
          </a:p>
        </p:txBody>
      </p:sp>
    </p:spTree>
    <p:extLst>
      <p:ext uri="{BB962C8B-B14F-4D97-AF65-F5344CB8AC3E}">
        <p14:creationId xmlns:p14="http://schemas.microsoft.com/office/powerpoint/2010/main" val="3917041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Normative social </a:t>
            </a:r>
            <a:r>
              <a:rPr lang="en-GB" dirty="0" smtClean="0"/>
              <a:t>influence</a:t>
            </a:r>
            <a:endParaRPr lang="en-GB" dirty="0"/>
          </a:p>
        </p:txBody>
      </p:sp>
      <p:sp>
        <p:nvSpPr>
          <p:cNvPr id="3" name="Content Placeholder 2"/>
          <p:cNvSpPr>
            <a:spLocks noGrp="1"/>
          </p:cNvSpPr>
          <p:nvPr>
            <p:ph idx="1"/>
          </p:nvPr>
        </p:nvSpPr>
        <p:spPr/>
        <p:txBody>
          <a:bodyPr/>
          <a:lstStyle/>
          <a:p>
            <a:pPr marL="0" indent="0">
              <a:buNone/>
            </a:pPr>
            <a:r>
              <a:rPr lang="en-GB" dirty="0" smtClean="0"/>
              <a:t>compliance </a:t>
            </a:r>
            <a:r>
              <a:rPr lang="en-GB" dirty="0"/>
              <a:t>– people go along with it to gain approval – evidence: </a:t>
            </a:r>
            <a:r>
              <a:rPr lang="en-GB" dirty="0" smtClean="0"/>
              <a:t>Asch lines</a:t>
            </a:r>
          </a:p>
          <a:p>
            <a:pPr marL="0" indent="0">
              <a:buNone/>
            </a:pPr>
            <a:endParaRPr lang="en-GB" dirty="0"/>
          </a:p>
          <a:p>
            <a:pPr marL="0" indent="0">
              <a:buNone/>
            </a:pPr>
            <a:r>
              <a:rPr lang="en-GB" b="1" dirty="0"/>
              <a:t>Minority </a:t>
            </a:r>
            <a:r>
              <a:rPr lang="en-GB" b="1" dirty="0" smtClean="0"/>
              <a:t>influence (</a:t>
            </a:r>
            <a:r>
              <a:rPr lang="en-GB" b="1" dirty="0"/>
              <a:t>A</a:t>
            </a:r>
            <a:r>
              <a:rPr lang="en-GB" b="1" dirty="0" smtClean="0"/>
              <a:t>sch)</a:t>
            </a:r>
            <a:endParaRPr lang="en-GB" dirty="0"/>
          </a:p>
        </p:txBody>
      </p:sp>
    </p:spTree>
    <p:extLst>
      <p:ext uri="{BB962C8B-B14F-4D97-AF65-F5344CB8AC3E}">
        <p14:creationId xmlns:p14="http://schemas.microsoft.com/office/powerpoint/2010/main" val="1448921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Informational </a:t>
            </a:r>
            <a:r>
              <a:rPr lang="en-GB" dirty="0"/>
              <a:t>social influence</a:t>
            </a:r>
          </a:p>
        </p:txBody>
      </p:sp>
      <p:sp>
        <p:nvSpPr>
          <p:cNvPr id="3" name="Content Placeholder 2"/>
          <p:cNvSpPr>
            <a:spLocks noGrp="1"/>
          </p:cNvSpPr>
          <p:nvPr>
            <p:ph idx="1"/>
          </p:nvPr>
        </p:nvSpPr>
        <p:spPr/>
        <p:txBody>
          <a:bodyPr/>
          <a:lstStyle/>
          <a:p>
            <a:pPr marL="0" indent="0">
              <a:buNone/>
            </a:pPr>
            <a:r>
              <a:rPr lang="en-GB" dirty="0"/>
              <a:t>going along with the majority because you want to be correct – it is an example of </a:t>
            </a:r>
            <a:r>
              <a:rPr lang="en-GB" dirty="0" smtClean="0"/>
              <a:t>internalisation</a:t>
            </a:r>
            <a:r>
              <a:rPr lang="en-GB" dirty="0"/>
              <a:t>. </a:t>
            </a:r>
          </a:p>
          <a:p>
            <a:r>
              <a:rPr lang="en-GB" dirty="0" err="1" smtClean="0"/>
              <a:t>Sherif’s</a:t>
            </a:r>
            <a:r>
              <a:rPr lang="en-GB" dirty="0" smtClean="0"/>
              <a:t> light</a:t>
            </a:r>
            <a:endParaRPr lang="en-GB" dirty="0"/>
          </a:p>
        </p:txBody>
      </p:sp>
    </p:spTree>
    <p:extLst>
      <p:ext uri="{BB962C8B-B14F-4D97-AF65-F5344CB8AC3E}">
        <p14:creationId xmlns:p14="http://schemas.microsoft.com/office/powerpoint/2010/main" val="3466959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fontScale="77500" lnSpcReduction="20000"/>
          </a:bodyPr>
          <a:lstStyle/>
          <a:p>
            <a:r>
              <a:rPr lang="en-GB" dirty="0"/>
              <a:t>Josie, Hana and Caitlyn have just started new jobs and all three are keen to do well. Josie laughs a lot at the jokes her colleagues tell, even though she does not always find them very funny. Hana observes her colleagues closely and makes sure that she completes the work in the same way that they do, so that she does not make any mistakes. Caitlyn prefers to learn through trial and error. She believes that by trying and by making mistakes, she will really understand what she is doing. </a:t>
            </a:r>
            <a:endParaRPr lang="en-GB" dirty="0" smtClean="0"/>
          </a:p>
          <a:p>
            <a:r>
              <a:rPr lang="en-GB" dirty="0" smtClean="0"/>
              <a:t>Which </a:t>
            </a:r>
            <a:r>
              <a:rPr lang="en-GB" dirty="0"/>
              <a:t>girl’s behaviour is being influenced by normative social influence and which girl’s behaviour is being influenced by informational social influence? Justify both choices.</a:t>
            </a:r>
          </a:p>
        </p:txBody>
      </p:sp>
    </p:spTree>
    <p:extLst>
      <p:ext uri="{BB962C8B-B14F-4D97-AF65-F5344CB8AC3E}">
        <p14:creationId xmlns:p14="http://schemas.microsoft.com/office/powerpoint/2010/main" val="2615071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a:t>Josie = Normative Social Influence, changing behaviour but not personal attitude: she is doing something (laughing at jokes) just to fit in and be accepted by the group, even though she doesn’t find the jokes funny. </a:t>
            </a:r>
            <a:endParaRPr lang="en-GB" dirty="0" smtClean="0"/>
          </a:p>
          <a:p>
            <a:pPr marL="0" indent="0">
              <a:buNone/>
            </a:pPr>
            <a:r>
              <a:rPr lang="en-GB" dirty="0" smtClean="0"/>
              <a:t>Hana </a:t>
            </a:r>
            <a:r>
              <a:rPr lang="en-GB" dirty="0"/>
              <a:t>= Informational Social Influence, changing behaviour in order to be correct and using group as reference: she wants to be right and is using her colleagues as a source of information. For each term, 1 mark for correctly linking the girl with the social influence and a further 2 marks for justification. </a:t>
            </a:r>
            <a:endParaRPr lang="en-GB" dirty="0" smtClean="0"/>
          </a:p>
          <a:p>
            <a:pPr marL="0" indent="0">
              <a:buNone/>
            </a:pPr>
            <a:r>
              <a:rPr lang="en-GB" dirty="0" smtClean="0"/>
              <a:t>No </a:t>
            </a:r>
            <a:r>
              <a:rPr lang="en-GB" dirty="0"/>
              <a:t>mark for merely saying Hana shows NSI unless a case is made for Hana showing NSI and the justification is explicitly linked to the stem. </a:t>
            </a:r>
            <a:endParaRPr lang="en-GB" dirty="0" smtClean="0"/>
          </a:p>
          <a:p>
            <a:pPr marL="0" indent="0">
              <a:buNone/>
            </a:pPr>
            <a:r>
              <a:rPr lang="en-GB" dirty="0" smtClean="0"/>
              <a:t>Caitlyn </a:t>
            </a:r>
            <a:r>
              <a:rPr lang="en-GB" dirty="0"/>
              <a:t>is not experiencing any social influence. </a:t>
            </a:r>
          </a:p>
        </p:txBody>
      </p:sp>
    </p:spTree>
    <p:extLst>
      <p:ext uri="{BB962C8B-B14F-4D97-AF65-F5344CB8AC3E}">
        <p14:creationId xmlns:p14="http://schemas.microsoft.com/office/powerpoint/2010/main" val="330873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feedback</a:t>
            </a:r>
            <a:endParaRPr lang="en-GB" dirty="0"/>
          </a:p>
        </p:txBody>
      </p:sp>
      <p:sp>
        <p:nvSpPr>
          <p:cNvPr id="3" name="Content Placeholder 2"/>
          <p:cNvSpPr>
            <a:spLocks noGrp="1"/>
          </p:cNvSpPr>
          <p:nvPr>
            <p:ph idx="1"/>
          </p:nvPr>
        </p:nvSpPr>
        <p:spPr/>
        <p:txBody>
          <a:bodyPr/>
          <a:lstStyle/>
          <a:p>
            <a:r>
              <a:rPr lang="en-GB" dirty="0"/>
              <a:t>Students showed extremely good understanding of NSI and ISI and were able to apply their knowledge very effectively to the scenario. </a:t>
            </a:r>
          </a:p>
        </p:txBody>
      </p:sp>
    </p:spTree>
    <p:extLst>
      <p:ext uri="{BB962C8B-B14F-4D97-AF65-F5344CB8AC3E}">
        <p14:creationId xmlns:p14="http://schemas.microsoft.com/office/powerpoint/2010/main" val="739843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a:t>Obedience to authority, including Milgram’s work and explanations of why people </a:t>
            </a:r>
            <a:r>
              <a:rPr lang="en-GB" sz="3200" dirty="0" smtClean="0"/>
              <a:t>obey</a:t>
            </a:r>
            <a:endParaRPr lang="en-GB" sz="3200" dirty="0"/>
          </a:p>
        </p:txBody>
      </p:sp>
      <p:sp>
        <p:nvSpPr>
          <p:cNvPr id="3" name="Content Placeholder 2"/>
          <p:cNvSpPr>
            <a:spLocks noGrp="1"/>
          </p:cNvSpPr>
          <p:nvPr>
            <p:ph idx="1"/>
          </p:nvPr>
        </p:nvSpPr>
        <p:spPr>
          <a:xfrm>
            <a:off x="457200" y="1600201"/>
            <a:ext cx="8229600" cy="4205064"/>
          </a:xfrm>
        </p:spPr>
        <p:txBody>
          <a:bodyPr>
            <a:normAutofit fontScale="77500" lnSpcReduction="20000"/>
          </a:bodyPr>
          <a:lstStyle/>
          <a:p>
            <a:r>
              <a:rPr lang="en-GB" dirty="0">
                <a:solidFill>
                  <a:srgbClr val="FF0000"/>
                </a:solidFill>
              </a:rPr>
              <a:t>Obedience to authority is ingrained</a:t>
            </a:r>
          </a:p>
          <a:p>
            <a:r>
              <a:rPr lang="en-GB" dirty="0">
                <a:solidFill>
                  <a:srgbClr val="FF0000"/>
                </a:solidFill>
              </a:rPr>
              <a:t>recognize their authority. Ingrained by our experiences </a:t>
            </a:r>
            <a:r>
              <a:rPr lang="en-GB" dirty="0" err="1">
                <a:solidFill>
                  <a:srgbClr val="FF0000"/>
                </a:solidFill>
              </a:rPr>
              <a:t>eg</a:t>
            </a:r>
            <a:r>
              <a:rPr lang="en-GB" dirty="0">
                <a:solidFill>
                  <a:srgbClr val="FF0000"/>
                </a:solidFill>
              </a:rPr>
              <a:t>: teachers, parents, </a:t>
            </a:r>
            <a:r>
              <a:rPr lang="en-GB" dirty="0" smtClean="0">
                <a:solidFill>
                  <a:srgbClr val="FF0000"/>
                </a:solidFill>
              </a:rPr>
              <a:t>work</a:t>
            </a:r>
          </a:p>
          <a:p>
            <a:pPr marL="0" indent="0">
              <a:buNone/>
            </a:pPr>
            <a:r>
              <a:rPr lang="en-GB" dirty="0"/>
              <a:t>Milgram (1974) explained the behaviour of his participants by suggesting that people actually have two states of behaviour when they are in a social situation:</a:t>
            </a:r>
          </a:p>
          <a:p>
            <a:r>
              <a:rPr lang="en-GB" dirty="0">
                <a:solidFill>
                  <a:schemeClr val="accent6">
                    <a:lumMod val="75000"/>
                  </a:schemeClr>
                </a:solidFill>
              </a:rPr>
              <a:t>The </a:t>
            </a:r>
            <a:r>
              <a:rPr lang="en-GB" b="1" dirty="0">
                <a:solidFill>
                  <a:schemeClr val="accent6">
                    <a:lumMod val="75000"/>
                  </a:schemeClr>
                </a:solidFill>
              </a:rPr>
              <a:t>autonomous state</a:t>
            </a:r>
            <a:r>
              <a:rPr lang="en-GB" dirty="0"/>
              <a:t> – people direct their own actions, and they take responsibility for the results of those actions. </a:t>
            </a:r>
          </a:p>
          <a:p>
            <a:r>
              <a:rPr lang="en-GB" dirty="0">
                <a:solidFill>
                  <a:srgbClr val="FFC000"/>
                </a:solidFill>
              </a:rPr>
              <a:t>The </a:t>
            </a:r>
            <a:r>
              <a:rPr lang="en-GB" b="1" dirty="0" err="1">
                <a:solidFill>
                  <a:srgbClr val="FFC000"/>
                </a:solidFill>
              </a:rPr>
              <a:t>agentic</a:t>
            </a:r>
            <a:r>
              <a:rPr lang="en-GB" b="1" dirty="0">
                <a:solidFill>
                  <a:srgbClr val="FFC000"/>
                </a:solidFill>
              </a:rPr>
              <a:t> state</a:t>
            </a:r>
            <a:r>
              <a:rPr lang="en-GB" dirty="0">
                <a:solidFill>
                  <a:srgbClr val="FFC000"/>
                </a:solidFill>
              </a:rPr>
              <a:t> </a:t>
            </a:r>
            <a:r>
              <a:rPr lang="en-GB" dirty="0"/>
              <a:t>– people allow others to direct their actions, and then pass off the responsibility for the consequences to the person giving the orders. In other words, they act as agents for another person’s will. </a:t>
            </a:r>
            <a:endParaRPr lang="en-GB" dirty="0">
              <a:solidFill>
                <a:srgbClr val="FF0000"/>
              </a:solidFill>
            </a:endParaRPr>
          </a:p>
          <a:p>
            <a:pPr marL="0" indent="0">
              <a:buNone/>
            </a:pPr>
            <a:endParaRPr lang="en-GB" dirty="0"/>
          </a:p>
        </p:txBody>
      </p:sp>
    </p:spTree>
    <p:extLst>
      <p:ext uri="{BB962C8B-B14F-4D97-AF65-F5344CB8AC3E}">
        <p14:creationId xmlns:p14="http://schemas.microsoft.com/office/powerpoint/2010/main" val="969059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Explain one or more reasons why people obey authority</a:t>
            </a:r>
            <a:r>
              <a:rPr lang="en-GB" dirty="0" smtClean="0"/>
              <a:t>. (6)</a:t>
            </a:r>
            <a:endParaRPr lang="en-GB" dirty="0"/>
          </a:p>
        </p:txBody>
      </p:sp>
    </p:spTree>
    <p:extLst>
      <p:ext uri="{BB962C8B-B14F-4D97-AF65-F5344CB8AC3E}">
        <p14:creationId xmlns:p14="http://schemas.microsoft.com/office/powerpoint/2010/main" val="3276398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dirty="0"/>
              <a:t>There are several explanations why people obey, such as: </a:t>
            </a:r>
            <a:endParaRPr lang="en-GB" dirty="0" smtClean="0"/>
          </a:p>
          <a:p>
            <a:r>
              <a:rPr lang="en-GB" dirty="0" smtClean="0"/>
              <a:t>legitimate </a:t>
            </a:r>
            <a:r>
              <a:rPr lang="en-GB" dirty="0"/>
              <a:t>authority </a:t>
            </a:r>
            <a:endParaRPr lang="en-GB" dirty="0" smtClean="0"/>
          </a:p>
          <a:p>
            <a:r>
              <a:rPr lang="en-GB" dirty="0" smtClean="0"/>
              <a:t>gradual commitment</a:t>
            </a:r>
          </a:p>
          <a:p>
            <a:r>
              <a:rPr lang="en-GB" dirty="0" smtClean="0"/>
              <a:t> </a:t>
            </a:r>
            <a:r>
              <a:rPr lang="en-GB" dirty="0" err="1" smtClean="0"/>
              <a:t>agentic</a:t>
            </a:r>
            <a:r>
              <a:rPr lang="en-GB" dirty="0" smtClean="0"/>
              <a:t> </a:t>
            </a:r>
            <a:r>
              <a:rPr lang="en-GB" dirty="0"/>
              <a:t>shift </a:t>
            </a:r>
            <a:endParaRPr lang="en-GB" dirty="0" smtClean="0"/>
          </a:p>
          <a:p>
            <a:r>
              <a:rPr lang="en-GB" dirty="0" smtClean="0"/>
              <a:t>lack </a:t>
            </a:r>
            <a:r>
              <a:rPr lang="en-GB" dirty="0"/>
              <a:t>of personal responsibility </a:t>
            </a:r>
            <a:endParaRPr lang="en-GB" dirty="0" smtClean="0"/>
          </a:p>
          <a:p>
            <a:r>
              <a:rPr lang="en-GB" dirty="0" smtClean="0"/>
              <a:t>situational </a:t>
            </a:r>
            <a:r>
              <a:rPr lang="en-GB" dirty="0"/>
              <a:t>factors, </a:t>
            </a:r>
            <a:r>
              <a:rPr lang="en-GB" dirty="0" err="1"/>
              <a:t>eg</a:t>
            </a:r>
            <a:r>
              <a:rPr lang="en-GB" dirty="0"/>
              <a:t> role of buffers </a:t>
            </a:r>
            <a:endParaRPr lang="en-GB" dirty="0" smtClean="0"/>
          </a:p>
          <a:p>
            <a:r>
              <a:rPr lang="en-GB" dirty="0" smtClean="0"/>
              <a:t>personality </a:t>
            </a:r>
            <a:r>
              <a:rPr lang="en-GB" dirty="0"/>
              <a:t>factors, </a:t>
            </a:r>
            <a:r>
              <a:rPr lang="en-GB" dirty="0" err="1"/>
              <a:t>eg</a:t>
            </a:r>
            <a:r>
              <a:rPr lang="en-GB" dirty="0"/>
              <a:t> authoritarian personality. </a:t>
            </a:r>
          </a:p>
        </p:txBody>
      </p:sp>
    </p:spTree>
    <p:extLst>
      <p:ext uri="{BB962C8B-B14F-4D97-AF65-F5344CB8AC3E}">
        <p14:creationId xmlns:p14="http://schemas.microsoft.com/office/powerpoint/2010/main" val="130215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feedback</a:t>
            </a:r>
            <a:endParaRPr lang="en-GB" dirty="0"/>
          </a:p>
        </p:txBody>
      </p:sp>
      <p:sp>
        <p:nvSpPr>
          <p:cNvPr id="3" name="Content Placeholder 2"/>
          <p:cNvSpPr>
            <a:spLocks noGrp="1"/>
          </p:cNvSpPr>
          <p:nvPr>
            <p:ph idx="1"/>
          </p:nvPr>
        </p:nvSpPr>
        <p:spPr/>
        <p:txBody>
          <a:bodyPr/>
          <a:lstStyle/>
          <a:p>
            <a:r>
              <a:rPr lang="en-GB" dirty="0"/>
              <a:t>Apart from those students who confused obedience with conformity, most answers were well informed. Many students made good use of Milgram’s research to expand and elaborate their reason, such as presence of legitimate authority, role of buffers and gradual commitment. </a:t>
            </a:r>
          </a:p>
        </p:txBody>
      </p:sp>
    </p:spTree>
    <p:extLst>
      <p:ext uri="{BB962C8B-B14F-4D97-AF65-F5344CB8AC3E}">
        <p14:creationId xmlns:p14="http://schemas.microsoft.com/office/powerpoint/2010/main" val="3720804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Describe two ethical issues that can be illustrated by Milgram’s research into obedience to authority</a:t>
            </a:r>
            <a:r>
              <a:rPr lang="en-GB" dirty="0" smtClean="0"/>
              <a:t>. (4)</a:t>
            </a:r>
            <a:endParaRPr lang="en-GB" dirty="0"/>
          </a:p>
        </p:txBody>
      </p:sp>
    </p:spTree>
    <p:extLst>
      <p:ext uri="{BB962C8B-B14F-4D97-AF65-F5344CB8AC3E}">
        <p14:creationId xmlns:p14="http://schemas.microsoft.com/office/powerpoint/2010/main" val="2047440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85000" lnSpcReduction="20000"/>
          </a:bodyPr>
          <a:lstStyle/>
          <a:p>
            <a:r>
              <a:rPr lang="en-GB" dirty="0"/>
              <a:t>For each issue, 1 mark for identification of issue and a further mark for elaboration. For example, one issue is deception (1 mark); Milgram deceived participants into believing that they had an equal chance of being the teacher or learner, when in fact it was rigged (further mark for elaboration). Right to withdraw is only an ethical issue in terms of it being made difficult to withdraw. Milgram did in fact give his participants the right to withdraw at the very start of the experiment; however he then made it very difficult for them to do so. Simply stating ‘there was no right to withdraw’ will not gain credit. Explanation doesn’t have to explicitly refer to Milgram’s research. </a:t>
            </a:r>
          </a:p>
        </p:txBody>
      </p:sp>
    </p:spTree>
    <p:extLst>
      <p:ext uri="{BB962C8B-B14F-4D97-AF65-F5344CB8AC3E}">
        <p14:creationId xmlns:p14="http://schemas.microsoft.com/office/powerpoint/2010/main" val="4102857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Feedback</a:t>
            </a:r>
            <a:endParaRPr lang="en-GB" dirty="0"/>
          </a:p>
        </p:txBody>
      </p:sp>
      <p:sp>
        <p:nvSpPr>
          <p:cNvPr id="3" name="Content Placeholder 2"/>
          <p:cNvSpPr>
            <a:spLocks noGrp="1"/>
          </p:cNvSpPr>
          <p:nvPr>
            <p:ph idx="1"/>
          </p:nvPr>
        </p:nvSpPr>
        <p:spPr/>
        <p:txBody>
          <a:bodyPr>
            <a:normAutofit fontScale="92500" lnSpcReduction="10000"/>
          </a:bodyPr>
          <a:lstStyle/>
          <a:p>
            <a:r>
              <a:rPr lang="en-GB" dirty="0"/>
              <a:t>This was also answered very well, with the most common ethical issues being lack of informed consent, deception and lack of protection from harm. It is worth noting that in fact Milgram did inform all his participants of their right to withdraw at the very start of the study. However, he then made it difficult for participants to leave. If students chose to use right to withdraw as their ethical issue, they did need to show awareness of how it applied to Milgram. </a:t>
            </a:r>
          </a:p>
        </p:txBody>
      </p:sp>
    </p:spTree>
    <p:extLst>
      <p:ext uri="{BB962C8B-B14F-4D97-AF65-F5344CB8AC3E}">
        <p14:creationId xmlns:p14="http://schemas.microsoft.com/office/powerpoint/2010/main" val="1203118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influence in everyday life</a:t>
            </a:r>
            <a:endParaRPr lang="en-GB" dirty="0"/>
          </a:p>
        </p:txBody>
      </p:sp>
      <p:sp>
        <p:nvSpPr>
          <p:cNvPr id="3" name="Content Placeholder 2"/>
          <p:cNvSpPr>
            <a:spLocks noGrp="1"/>
          </p:cNvSpPr>
          <p:nvPr>
            <p:ph idx="1"/>
          </p:nvPr>
        </p:nvSpPr>
        <p:spPr/>
        <p:txBody>
          <a:bodyPr/>
          <a:lstStyle/>
          <a:p>
            <a:r>
              <a:rPr lang="en-GB" dirty="0" smtClean="0"/>
              <a:t>Explanations of independent behaviour, including locus of control, how people resist pressures to conform and resist pressures to obey authority </a:t>
            </a:r>
          </a:p>
          <a:p>
            <a:r>
              <a:rPr lang="en-GB" dirty="0" smtClean="0"/>
              <a:t>How social influence research helps us to understand social change; the role of minority influence in social change</a:t>
            </a:r>
            <a:endParaRPr lang="en-GB" dirty="0"/>
          </a:p>
        </p:txBody>
      </p:sp>
    </p:spTree>
    <p:extLst>
      <p:ext uri="{BB962C8B-B14F-4D97-AF65-F5344CB8AC3E}">
        <p14:creationId xmlns:p14="http://schemas.microsoft.com/office/powerpoint/2010/main" val="75481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700" dirty="0"/>
              <a:t>Explanations of independent behaviour, including locus of control, how people resist pressures to conform and resist pressures to obey authority </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High </a:t>
            </a:r>
            <a:r>
              <a:rPr lang="en-GB" dirty="0"/>
              <a:t>internal locus of control – more likely to take personal responsibility for events that occur rather than to blame the events on external factors that they cannot control.</a:t>
            </a:r>
          </a:p>
          <a:p>
            <a:r>
              <a:rPr lang="en-GB" dirty="0" smtClean="0"/>
              <a:t>High </a:t>
            </a:r>
            <a:r>
              <a:rPr lang="en-GB" dirty="0"/>
              <a:t>external locus of control – more likely to blame events on external factors that they cannot control such as luck rather than take responsibility for them.</a:t>
            </a:r>
          </a:p>
          <a:p>
            <a:r>
              <a:rPr lang="en-GB" dirty="0" smtClean="0"/>
              <a:t>Anderson </a:t>
            </a:r>
            <a:r>
              <a:rPr lang="en-GB" dirty="0"/>
              <a:t>and </a:t>
            </a:r>
            <a:r>
              <a:rPr lang="en-GB" dirty="0" err="1"/>
              <a:t>Shneier</a:t>
            </a:r>
            <a:r>
              <a:rPr lang="en-GB" dirty="0"/>
              <a:t> – correlational analysis – found that there is a positive correlation between people having high internal locus of control and leadership attributes.</a:t>
            </a:r>
          </a:p>
          <a:p>
            <a:r>
              <a:rPr lang="en-GB" dirty="0" err="1" smtClean="0"/>
              <a:t>Twenge</a:t>
            </a:r>
            <a:r>
              <a:rPr lang="en-GB" dirty="0" smtClean="0"/>
              <a:t> </a:t>
            </a:r>
            <a:r>
              <a:rPr lang="en-GB" dirty="0"/>
              <a:t>et al – meta-analysis – people in USA are having higher and higher external locus of control.</a:t>
            </a:r>
          </a:p>
          <a:p>
            <a:r>
              <a:rPr lang="en-GB" dirty="0" smtClean="0"/>
              <a:t>Linz </a:t>
            </a:r>
            <a:r>
              <a:rPr lang="en-GB" dirty="0"/>
              <a:t>– individual differences – questionnaire – women generally have a higher external locus of control than men.</a:t>
            </a:r>
          </a:p>
          <a:p>
            <a:r>
              <a:rPr lang="en-GB" dirty="0" smtClean="0"/>
              <a:t>High </a:t>
            </a:r>
            <a:r>
              <a:rPr lang="en-GB" dirty="0"/>
              <a:t>internal locus of control – more independent.</a:t>
            </a:r>
          </a:p>
          <a:p>
            <a:endParaRPr lang="en-GB" dirty="0"/>
          </a:p>
        </p:txBody>
      </p:sp>
    </p:spTree>
    <p:extLst>
      <p:ext uri="{BB962C8B-B14F-4D97-AF65-F5344CB8AC3E}">
        <p14:creationId xmlns:p14="http://schemas.microsoft.com/office/powerpoint/2010/main" val="1072930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a:bodyPr>
          <a:lstStyle/>
          <a:p>
            <a:r>
              <a:rPr lang="en-GB" dirty="0"/>
              <a:t>Discuss one or more explanations of why people resist the pressure to conform</a:t>
            </a:r>
            <a:r>
              <a:rPr lang="en-GB" dirty="0" smtClean="0"/>
              <a:t>. (8)</a:t>
            </a:r>
            <a:endParaRPr lang="en-GB" dirty="0"/>
          </a:p>
        </p:txBody>
      </p:sp>
    </p:spTree>
    <p:extLst>
      <p:ext uri="{BB962C8B-B14F-4D97-AF65-F5344CB8AC3E}">
        <p14:creationId xmlns:p14="http://schemas.microsoft.com/office/powerpoint/2010/main" val="9589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AO1: There </a:t>
            </a:r>
            <a:r>
              <a:rPr lang="en-GB" dirty="0"/>
              <a:t>are many explanations why people resist pressure to conform. • Having an internal locus of control • Confident personality • Prior commitment • Social support of ally • </a:t>
            </a:r>
            <a:r>
              <a:rPr lang="en-GB" dirty="0" smtClean="0"/>
              <a:t>Reactance</a:t>
            </a:r>
          </a:p>
          <a:p>
            <a:pPr marL="0" indent="0">
              <a:buNone/>
            </a:pPr>
            <a:r>
              <a:rPr lang="en-GB" dirty="0"/>
              <a:t>AO2: The commentary may be a consideration of how well the explanation(s) explain resistance. Or it could be use of empirical evidence to support the explanation. Simply describing evidence would not gain AO2 credit. For example there are several studies that demonstrate the impact of reactance (e.g. Bushman et al; Hamilton et al). As the question requires students to discuss, credit can be given for wider discussion points, such as implications and consequences.</a:t>
            </a:r>
          </a:p>
        </p:txBody>
      </p:sp>
    </p:spTree>
    <p:extLst>
      <p:ext uri="{BB962C8B-B14F-4D97-AF65-F5344CB8AC3E}">
        <p14:creationId xmlns:p14="http://schemas.microsoft.com/office/powerpoint/2010/main" val="3437105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feedback</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It </a:t>
            </a:r>
            <a:r>
              <a:rPr lang="en-GB" dirty="0"/>
              <a:t>is very important that students read the question carefully and make sure that they understand what the question requires them to do. The term discuss requires both AO1 and AO2 to be demonstrated. Students must be able to show that they are using their material as commentary; it needs to be clearly signposted as such. Merely describing a study that illustrates an explanation is not commentary. It is not enough just to say the study supports/challenges the explanation. For students to receive AO2 credit they need to explain how or why the findings of the study support or challenge the explanation being discussed. Consequently, many answers gained full marks for AO1 but few, if any marks, for AO2. Yet again, as seen in answers to Question 5, far too many students discussed explanations of obedience, with reference to the role of legitimate authority. Students must understand that conformity and obedience are different forms of social influence.</a:t>
            </a:r>
          </a:p>
        </p:txBody>
      </p:sp>
    </p:spTree>
    <p:extLst>
      <p:ext uri="{BB962C8B-B14F-4D97-AF65-F5344CB8AC3E}">
        <p14:creationId xmlns:p14="http://schemas.microsoft.com/office/powerpoint/2010/main" val="72565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100" dirty="0"/>
              <a:t>How social influence research helps us to understand social change; the role of minority influence in social </a:t>
            </a:r>
            <a:r>
              <a:rPr lang="en-GB" sz="3100" dirty="0" smtClean="0"/>
              <a:t>change</a:t>
            </a:r>
            <a:endParaRPr lang="en-GB" dirty="0"/>
          </a:p>
        </p:txBody>
      </p:sp>
      <p:sp>
        <p:nvSpPr>
          <p:cNvPr id="3" name="Content Placeholder 2"/>
          <p:cNvSpPr>
            <a:spLocks noGrp="1"/>
          </p:cNvSpPr>
          <p:nvPr>
            <p:ph idx="1"/>
          </p:nvPr>
        </p:nvSpPr>
        <p:spPr/>
        <p:txBody>
          <a:bodyPr>
            <a:normAutofit fontScale="40000" lnSpcReduction="20000"/>
          </a:bodyPr>
          <a:lstStyle/>
          <a:p>
            <a:pPr marL="0" indent="0">
              <a:buNone/>
            </a:pPr>
            <a:r>
              <a:rPr lang="en-GB" dirty="0"/>
              <a:t>Research into conformity</a:t>
            </a:r>
          </a:p>
          <a:p>
            <a:r>
              <a:rPr lang="en-GB" dirty="0"/>
              <a:t> </a:t>
            </a:r>
          </a:p>
          <a:p>
            <a:r>
              <a:rPr lang="en-GB" dirty="0" smtClean="0"/>
              <a:t>Minority </a:t>
            </a:r>
            <a:r>
              <a:rPr lang="en-GB" dirty="0"/>
              <a:t>to majority position – if minority group members are consistent and persuasive, others will be more likely to join their side and eventually the minority becomes the majority, the norm, and the old majority becomes the new minority. E.g. in South Africa when power was given to black South Africans, many people disagreed but eventually more people agreed with it than disagreed.</a:t>
            </a:r>
          </a:p>
          <a:p>
            <a:r>
              <a:rPr lang="en-GB" dirty="0" smtClean="0"/>
              <a:t> </a:t>
            </a:r>
            <a:r>
              <a:rPr lang="en-GB" dirty="0"/>
              <a:t>Peaceful minorities – if minorities are peaceful, persuasive and persistent – they are more likely to make a social change. E.g. Ghandi did this.</a:t>
            </a:r>
          </a:p>
          <a:p>
            <a:r>
              <a:rPr lang="en-GB" dirty="0" smtClean="0"/>
              <a:t>Terrorism </a:t>
            </a:r>
            <a:r>
              <a:rPr lang="en-GB" dirty="0"/>
              <a:t>as a tactic for social change – terrorism may be used as a tactic for social change. In Iraq and Afghanistan, where terrorism is common – the terrorists are consistent and as a result, it allows others to internalise and to find out what they are trying to do.</a:t>
            </a:r>
          </a:p>
          <a:p>
            <a:endParaRPr lang="en-GB" dirty="0" smtClean="0"/>
          </a:p>
          <a:p>
            <a:pPr marL="0" indent="0">
              <a:buNone/>
            </a:pPr>
            <a:r>
              <a:rPr lang="en-GB" dirty="0" smtClean="0"/>
              <a:t>Research </a:t>
            </a:r>
            <a:r>
              <a:rPr lang="en-GB" dirty="0"/>
              <a:t>into obedience</a:t>
            </a:r>
          </a:p>
          <a:p>
            <a:r>
              <a:rPr lang="en-GB" dirty="0"/>
              <a:t> </a:t>
            </a:r>
          </a:p>
          <a:p>
            <a:r>
              <a:rPr lang="en-GB" dirty="0" smtClean="0"/>
              <a:t>Presence </a:t>
            </a:r>
            <a:r>
              <a:rPr lang="en-GB" dirty="0"/>
              <a:t>of allies – if other people present that disobey something, it becomes easier for others to also disobey. Milgram’s variation – presence of a confederate who refused to give electric shocks to the confederate made the participants less likely to obey.</a:t>
            </a:r>
          </a:p>
          <a:p>
            <a:r>
              <a:rPr lang="en-GB" dirty="0" smtClean="0"/>
              <a:t>Zimbardo </a:t>
            </a:r>
            <a:r>
              <a:rPr lang="en-GB" dirty="0"/>
              <a:t>– gradual commitment makes obeying or disobeying easier because if somebody obeys the first time, it is easier to obey again. E.g. it was easier for participants to obey in Milgram’s experiment because the electric volts were incremented by 15V.</a:t>
            </a:r>
          </a:p>
          <a:p>
            <a:r>
              <a:rPr lang="en-GB" dirty="0" smtClean="0"/>
              <a:t>Obedience </a:t>
            </a:r>
            <a:r>
              <a:rPr lang="en-GB" dirty="0"/>
              <a:t>as an impact for social change – Obedience can also cause a social change, e.g. the Nazis obeyed orders and as a result, Hitler managed to get what he wanted and what he wanted was not what the majority of people wanted. Therefore, obedience made an impact on social change.</a:t>
            </a:r>
          </a:p>
          <a:p>
            <a:endParaRPr lang="en-GB" dirty="0"/>
          </a:p>
        </p:txBody>
      </p:sp>
    </p:spTree>
    <p:extLst>
      <p:ext uri="{BB962C8B-B14F-4D97-AF65-F5344CB8AC3E}">
        <p14:creationId xmlns:p14="http://schemas.microsoft.com/office/powerpoint/2010/main" val="3393335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A small environmental group wants to encourage people to use public transport or bicycles instead of using their cars. Using your knowledge of the role of minority influence in social change, what advice would you give the environmental group</a:t>
            </a:r>
            <a:r>
              <a:rPr lang="en-GB" dirty="0" smtClean="0"/>
              <a:t>? (6)</a:t>
            </a:r>
            <a:endParaRPr lang="en-GB" dirty="0"/>
          </a:p>
        </p:txBody>
      </p:sp>
    </p:spTree>
    <p:extLst>
      <p:ext uri="{BB962C8B-B14F-4D97-AF65-F5344CB8AC3E}">
        <p14:creationId xmlns:p14="http://schemas.microsoft.com/office/powerpoint/2010/main" val="3187410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a:t>For a minority to be successful in bringing about social change, it needs to be consistent, flexible and non-dogmatic. It helps if the members of the minority have an internal locus of control and can show that they have the skills with which to challenge the beliefs and attitudes of the majority. So the advice to the environmental group would be to remain consistent in their views when talking to members of the majority. Moscovici’s research demonstrated that consistency was an effective strategy. It would also help if the environmental group could demonstrate that they were not acting out of self-interest, but because they believe that using public transport or bicycles is the best policy. They are not going to gain anything for themselves if people start following their behaviours. If they can also show that they have made personal sacrifices, such as having given up using their own cars, then they would be much more likely to have an effect on the majority. For full marks, there must be explicit engagement with the stem.</a:t>
            </a:r>
          </a:p>
        </p:txBody>
      </p:sp>
    </p:spTree>
    <p:extLst>
      <p:ext uri="{BB962C8B-B14F-4D97-AF65-F5344CB8AC3E}">
        <p14:creationId xmlns:p14="http://schemas.microsoft.com/office/powerpoint/2010/main" val="1930806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feedback</a:t>
            </a:r>
            <a:endParaRPr lang="en-GB" dirty="0"/>
          </a:p>
        </p:txBody>
      </p:sp>
      <p:sp>
        <p:nvSpPr>
          <p:cNvPr id="3" name="Content Placeholder 2"/>
          <p:cNvSpPr>
            <a:spLocks noGrp="1"/>
          </p:cNvSpPr>
          <p:nvPr>
            <p:ph idx="1"/>
          </p:nvPr>
        </p:nvSpPr>
        <p:spPr/>
        <p:txBody>
          <a:bodyPr>
            <a:normAutofit fontScale="62500" lnSpcReduction="20000"/>
          </a:bodyPr>
          <a:lstStyle/>
          <a:p>
            <a:r>
              <a:rPr lang="en-GB" dirty="0" smtClean="0"/>
              <a:t>It </a:t>
            </a:r>
            <a:r>
              <a:rPr lang="en-GB" dirty="0"/>
              <a:t>appears as if most schools and colleges are now covering the role of minorities in bringing about social change extremely well. Most students were able to describe concepts such as consistency, flexibility, being non-dogmatic and so on. However, where students struggled was in applying this knowledge to the scenario. In a question such as this, selection of the right material is key and presenting it as advice rather than just describing how social change happens is essential</a:t>
            </a:r>
            <a:r>
              <a:rPr lang="en-GB" dirty="0" smtClean="0"/>
              <a:t>. 5 of 6 example, </a:t>
            </a:r>
            <a:r>
              <a:rPr lang="en-GB" dirty="0"/>
              <a:t>it makes no sense to advise the environmental group to “use the snowball effect”. Instead, the answer needs to be shaped to fit the question. Similarly, a lengthy description of Moscovici’s research is not shaping the material effectively. Many students clearly had a considerable amount of knowledge, but did not use it appropriately. Better answers made use of the scenario, such as by suggesting that the environmental group needed to demonstrate to the majority that they were suffering for their cause, for example, by using bicycles rather than cars.</a:t>
            </a:r>
          </a:p>
        </p:txBody>
      </p:sp>
    </p:spTree>
    <p:extLst>
      <p:ext uri="{BB962C8B-B14F-4D97-AF65-F5344CB8AC3E}">
        <p14:creationId xmlns:p14="http://schemas.microsoft.com/office/powerpoint/2010/main" val="1372470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2254</Words>
  <Application>Microsoft Office PowerPoint</Application>
  <PresentationFormat>On-screen Show (4:3)</PresentationFormat>
  <Paragraphs>94</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Social Psychology - Social Influence</vt:lpstr>
      <vt:lpstr>Social influence</vt:lpstr>
      <vt:lpstr>Conformity (majority influence) and explanations of why people conform, including informational social influence and normative social influence </vt:lpstr>
      <vt:lpstr>Question</vt:lpstr>
      <vt:lpstr>Answer</vt:lpstr>
      <vt:lpstr>Examiners feedback</vt:lpstr>
      <vt:lpstr>Normative social influence</vt:lpstr>
      <vt:lpstr>Informational social influence</vt:lpstr>
      <vt:lpstr>Question</vt:lpstr>
      <vt:lpstr>Answer</vt:lpstr>
      <vt:lpstr>Examiners feedback</vt:lpstr>
      <vt:lpstr>Obedience to authority, including Milgram’s work and explanations of why people obey</vt:lpstr>
      <vt:lpstr>Question</vt:lpstr>
      <vt:lpstr>Answer</vt:lpstr>
      <vt:lpstr>Examiners feedback</vt:lpstr>
      <vt:lpstr>Question</vt:lpstr>
      <vt:lpstr>Answer</vt:lpstr>
      <vt:lpstr>Examiner’s Feedback</vt:lpstr>
      <vt:lpstr>Social influence in everyday life</vt:lpstr>
      <vt:lpstr>Explanations of independent behaviour, including locus of control, how people resist pressures to conform and resist pressures to obey authority </vt:lpstr>
      <vt:lpstr>Question</vt:lpstr>
      <vt:lpstr>Answer</vt:lpstr>
      <vt:lpstr>Examiners feedback</vt:lpstr>
      <vt:lpstr>How social influence research helps us to understand social change; the role of minority influence in social change</vt:lpstr>
      <vt:lpstr>Question</vt:lpstr>
      <vt:lpstr>Answer</vt:lpstr>
      <vt:lpstr>Examiners feedback</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Psychology - Social Influence</dc:title>
  <dc:creator>Stanyer, Richard  (Staff)</dc:creator>
  <cp:lastModifiedBy>Stanyer, Richard  (Staff)</cp:lastModifiedBy>
  <cp:revision>1</cp:revision>
  <dcterms:created xsi:type="dcterms:W3CDTF">2015-04-27T19:58:14Z</dcterms:created>
  <dcterms:modified xsi:type="dcterms:W3CDTF">2015-04-27T20:00:12Z</dcterms:modified>
</cp:coreProperties>
</file>