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EDC60D9-14B6-4B85-A67B-5BD200A3EA54}" type="datetimeFigureOut">
              <a:rPr lang="en-GB" smtClean="0"/>
              <a:t>26/04/2015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2522673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DC60D9-14B6-4B85-A67B-5BD200A3EA54}" type="datetimeFigureOut">
              <a:rPr lang="en-GB" smtClean="0"/>
              <a:t>26/04/2015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2673720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DC60D9-14B6-4B85-A67B-5BD200A3EA54}" type="datetimeFigureOut">
              <a:rPr lang="en-GB" smtClean="0"/>
              <a:t>26/04/2015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14071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EDC60D9-14B6-4B85-A67B-5BD200A3EA54}" type="datetimeFigureOut">
              <a:rPr lang="en-GB" smtClean="0"/>
              <a:t>26/04/2015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3491518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EDC60D9-14B6-4B85-A67B-5BD200A3EA54}" type="datetimeFigureOut">
              <a:rPr lang="en-GB" smtClean="0"/>
              <a:t>26/04/2015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3978935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EDC60D9-14B6-4B85-A67B-5BD200A3EA54}" type="datetimeFigureOut">
              <a:rPr lang="en-GB" smtClean="0"/>
              <a:t>26/04/2015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2890305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C60D9-14B6-4B85-A67B-5BD200A3EA54}" type="datetimeFigureOut">
              <a:rPr lang="en-GB" smtClean="0"/>
              <a:t>26/04/2015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2562578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DC60D9-14B6-4B85-A67B-5BD200A3EA54}" type="datetimeFigureOut">
              <a:rPr lang="en-GB" smtClean="0"/>
              <a:t>26/04/2015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2542733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DC60D9-14B6-4B85-A67B-5BD200A3EA54}" type="datetimeFigureOut">
              <a:rPr lang="en-GB" smtClean="0"/>
              <a:t>26/04/2015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645419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DC60D9-14B6-4B85-A67B-5BD200A3EA54}" type="datetimeFigureOut">
              <a:rPr lang="en-GB" smtClean="0"/>
              <a:t>26/04/2015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529493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DC60D9-14B6-4B85-A67B-5BD200A3EA54}" type="datetimeFigureOut">
              <a:rPr lang="en-GB" smtClean="0"/>
              <a:t>26/04/2015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30E09-CF58-407E-9EAB-840BEE8DA121}" type="slidenum">
              <a:rPr lang="en-GB" smtClean="0"/>
              <a:t>‹#›</a:t>
            </a:fld>
            <a:endParaRPr lang="en-GB"/>
          </a:p>
        </p:txBody>
      </p:sp>
    </p:spTree>
    <p:extLst>
      <p:ext uri="{BB962C8B-B14F-4D97-AF65-F5344CB8AC3E}">
        <p14:creationId xmlns:p14="http://schemas.microsoft.com/office/powerpoint/2010/main" val="3324340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DC60D9-14B6-4B85-A67B-5BD200A3EA54}" type="datetimeFigureOut">
              <a:rPr lang="en-GB" smtClean="0"/>
              <a:t>26/04/2015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30E09-CF58-407E-9EAB-840BEE8DA121}" type="slidenum">
              <a:rPr lang="en-GB" smtClean="0"/>
              <a:t>‹#›</a:t>
            </a:fld>
            <a:endParaRPr lang="en-GB"/>
          </a:p>
        </p:txBody>
      </p:sp>
    </p:spTree>
    <p:extLst>
      <p:ext uri="{BB962C8B-B14F-4D97-AF65-F5344CB8AC3E}">
        <p14:creationId xmlns:p14="http://schemas.microsoft.com/office/powerpoint/2010/main" val="2327933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Biological Psychology - Stress</a:t>
            </a:r>
            <a:endParaRPr lang="en-GB" dirty="0"/>
          </a:p>
        </p:txBody>
      </p:sp>
      <p:sp>
        <p:nvSpPr>
          <p:cNvPr id="5" name="Text Placeholder 4"/>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26539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Stress as a bodily response</a:t>
            </a:r>
            <a:endParaRPr lang="en-GB" dirty="0"/>
          </a:p>
        </p:txBody>
      </p:sp>
      <p:sp>
        <p:nvSpPr>
          <p:cNvPr id="5" name="Content Placeholder 4"/>
          <p:cNvSpPr>
            <a:spLocks noGrp="1"/>
          </p:cNvSpPr>
          <p:nvPr>
            <p:ph idx="1"/>
          </p:nvPr>
        </p:nvSpPr>
        <p:spPr/>
        <p:txBody>
          <a:bodyPr/>
          <a:lstStyle/>
          <a:p>
            <a:r>
              <a:rPr lang="en-GB" dirty="0" smtClean="0"/>
              <a:t>The body’s response to stress, including the pituitary-adrenal system and the sympathomedullary pathway in outline </a:t>
            </a:r>
          </a:p>
          <a:p>
            <a:r>
              <a:rPr lang="en-GB" dirty="0" smtClean="0"/>
              <a:t>Stress-related illness and the immune system</a:t>
            </a:r>
            <a:endParaRPr lang="en-GB" dirty="0"/>
          </a:p>
        </p:txBody>
      </p:sp>
    </p:spTree>
    <p:extLst>
      <p:ext uri="{BB962C8B-B14F-4D97-AF65-F5344CB8AC3E}">
        <p14:creationId xmlns:p14="http://schemas.microsoft.com/office/powerpoint/2010/main" val="4113147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Sympathomedullary </a:t>
            </a:r>
            <a:r>
              <a:rPr lang="en-GB" dirty="0"/>
              <a:t>pathway </a:t>
            </a:r>
          </a:p>
        </p:txBody>
      </p:sp>
      <p:sp>
        <p:nvSpPr>
          <p:cNvPr id="3" name="Content Placeholder 2"/>
          <p:cNvSpPr>
            <a:spLocks noGrp="1"/>
          </p:cNvSpPr>
          <p:nvPr>
            <p:ph idx="1"/>
          </p:nvPr>
        </p:nvSpPr>
        <p:spPr/>
        <p:txBody>
          <a:bodyPr>
            <a:normAutofit fontScale="70000" lnSpcReduction="20000"/>
          </a:bodyPr>
          <a:lstStyle/>
          <a:p>
            <a:r>
              <a:rPr lang="en-GB" dirty="0"/>
              <a:t>When somebody is affected by an acute stressor, the ‘fight or flight’ response is usually stimulated. The process</a:t>
            </a:r>
          </a:p>
          <a:p>
            <a:pPr marL="0" indent="0">
              <a:buNone/>
            </a:pPr>
            <a:r>
              <a:rPr lang="en-GB" dirty="0"/>
              <a:t>1.       The ANS (autonomic nervous system) is aroused which is split into the SNS (Sympathetic Nervous System) and the parasympathetic branch.</a:t>
            </a:r>
          </a:p>
          <a:p>
            <a:pPr marL="0" indent="0">
              <a:buNone/>
            </a:pPr>
            <a:r>
              <a:rPr lang="en-GB" dirty="0"/>
              <a:t>2.       When the SNS is aroused, noradrenaline is released into the bloodstream which increases heart rate, pupil size and blood pressure.</a:t>
            </a:r>
          </a:p>
          <a:p>
            <a:pPr marL="0" indent="0">
              <a:buNone/>
            </a:pPr>
            <a:r>
              <a:rPr lang="en-GB" dirty="0"/>
              <a:t>3.       The SAM (sympathomedullary system) is aroused at the same time as the SNS and the SAM allows adrenaline to be released from the adrenal glands, the adrenaline increases amount of oxygen in the bloodstream going towards the muscles and the brain.</a:t>
            </a:r>
          </a:p>
          <a:p>
            <a:pPr marL="0" indent="0">
              <a:buNone/>
            </a:pPr>
            <a:r>
              <a:rPr lang="en-GB" dirty="0"/>
              <a:t>4.       The SNS and SAM is used to prepare the animal for the ‘fight or flight’ response but the parasympathetic branch put the animal into a state of relaxation after this response has been carried out.</a:t>
            </a:r>
          </a:p>
          <a:p>
            <a:endParaRPr lang="en-GB" dirty="0"/>
          </a:p>
        </p:txBody>
      </p:sp>
    </p:spTree>
    <p:extLst>
      <p:ext uri="{BB962C8B-B14F-4D97-AF65-F5344CB8AC3E}">
        <p14:creationId xmlns:p14="http://schemas.microsoft.com/office/powerpoint/2010/main" val="69213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pituitary-adrenal system </a:t>
            </a:r>
          </a:p>
        </p:txBody>
      </p:sp>
      <p:sp>
        <p:nvSpPr>
          <p:cNvPr id="3" name="Content Placeholder 2"/>
          <p:cNvSpPr>
            <a:spLocks noGrp="1"/>
          </p:cNvSpPr>
          <p:nvPr>
            <p:ph idx="1"/>
          </p:nvPr>
        </p:nvSpPr>
        <p:spPr/>
        <p:txBody>
          <a:bodyPr>
            <a:normAutofit fontScale="85000" lnSpcReduction="20000"/>
          </a:bodyPr>
          <a:lstStyle/>
          <a:p>
            <a:r>
              <a:rPr lang="en-GB" dirty="0" smtClean="0"/>
              <a:t>Higher </a:t>
            </a:r>
            <a:r>
              <a:rPr lang="en-GB" dirty="0"/>
              <a:t>centres of the brain send a message to the hypothalamus that there are chronic stressors and the hypothalamus sends the hormone, CRF, to the pituitary glands.</a:t>
            </a:r>
          </a:p>
          <a:p>
            <a:r>
              <a:rPr lang="en-GB" dirty="0" smtClean="0"/>
              <a:t>The </a:t>
            </a:r>
            <a:r>
              <a:rPr lang="en-GB" dirty="0"/>
              <a:t>pituitary glands then send the hormone, ACTH, to the adrenal cortex.</a:t>
            </a:r>
          </a:p>
          <a:p>
            <a:r>
              <a:rPr lang="en-GB" dirty="0" smtClean="0"/>
              <a:t>The </a:t>
            </a:r>
            <a:r>
              <a:rPr lang="en-GB" dirty="0"/>
              <a:t>adrenal cortex sends the hormone, cortisol, in the bloodstream to the rest of the body and the effects of cortisol are lower sensitivity to pain and immunosuppression.</a:t>
            </a:r>
          </a:p>
          <a:p>
            <a:r>
              <a:rPr lang="en-GB" dirty="0" smtClean="0"/>
              <a:t>This </a:t>
            </a:r>
            <a:r>
              <a:rPr lang="en-GB" dirty="0"/>
              <a:t>cycle is repeated and the levels of ACTH and CRF can be altered to alter the level of cortisol in the body.</a:t>
            </a:r>
          </a:p>
          <a:p>
            <a:pPr marL="0" indent="0">
              <a:buNone/>
            </a:pPr>
            <a:endParaRPr lang="en-GB" dirty="0"/>
          </a:p>
        </p:txBody>
      </p:sp>
    </p:spTree>
    <p:extLst>
      <p:ext uri="{BB962C8B-B14F-4D97-AF65-F5344CB8AC3E}">
        <p14:creationId xmlns:p14="http://schemas.microsoft.com/office/powerpoint/2010/main" val="2183330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a:t>
            </a:r>
            <a:endParaRPr lang="en-GB" dirty="0"/>
          </a:p>
        </p:txBody>
      </p:sp>
      <p:sp>
        <p:nvSpPr>
          <p:cNvPr id="3" name="Content Placeholder 2"/>
          <p:cNvSpPr>
            <a:spLocks noGrp="1"/>
          </p:cNvSpPr>
          <p:nvPr>
            <p:ph idx="1"/>
          </p:nvPr>
        </p:nvSpPr>
        <p:spPr/>
        <p:txBody>
          <a:bodyPr>
            <a:normAutofit/>
          </a:bodyPr>
          <a:lstStyle/>
          <a:p>
            <a:r>
              <a:rPr lang="en-GB" dirty="0"/>
              <a:t>1 Outline the main features of the pituitary-adrenal system.</a:t>
            </a:r>
          </a:p>
          <a:p>
            <a:r>
              <a:rPr lang="en-GB" dirty="0" smtClean="0"/>
              <a:t>(</a:t>
            </a:r>
            <a:r>
              <a:rPr lang="en-GB" dirty="0"/>
              <a:t>3 marks)</a:t>
            </a:r>
          </a:p>
        </p:txBody>
      </p:sp>
    </p:spTree>
    <p:extLst>
      <p:ext uri="{BB962C8B-B14F-4D97-AF65-F5344CB8AC3E}">
        <p14:creationId xmlns:p14="http://schemas.microsoft.com/office/powerpoint/2010/main" val="2301581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r>
              <a:rPr lang="en-GB" dirty="0"/>
              <a:t>Main features are that the hypothalamus communicates with the pituitary gland</a:t>
            </a:r>
            <a:r>
              <a:rPr lang="en-GB" dirty="0" smtClean="0"/>
              <a:t>,</a:t>
            </a:r>
          </a:p>
          <a:p>
            <a:r>
              <a:rPr lang="en-GB" dirty="0" smtClean="0"/>
              <a:t> </a:t>
            </a:r>
            <a:r>
              <a:rPr lang="en-GB" dirty="0"/>
              <a:t>causing it </a:t>
            </a:r>
            <a:r>
              <a:rPr lang="en-GB" dirty="0" smtClean="0"/>
              <a:t>to release </a:t>
            </a:r>
            <a:r>
              <a:rPr lang="en-GB" dirty="0"/>
              <a:t>ACTH. </a:t>
            </a:r>
            <a:endParaRPr lang="en-GB" dirty="0" smtClean="0"/>
          </a:p>
          <a:p>
            <a:r>
              <a:rPr lang="en-GB" dirty="0" smtClean="0"/>
              <a:t>This </a:t>
            </a:r>
            <a:r>
              <a:rPr lang="en-GB" dirty="0"/>
              <a:t>hormone is then detected in the bloodstream </a:t>
            </a:r>
            <a:r>
              <a:rPr lang="en-GB" dirty="0" smtClean="0"/>
              <a:t> by </a:t>
            </a:r>
            <a:r>
              <a:rPr lang="en-GB" dirty="0"/>
              <a:t>the adrenal cortex, </a:t>
            </a:r>
            <a:endParaRPr lang="en-GB" dirty="0" smtClean="0"/>
          </a:p>
          <a:p>
            <a:r>
              <a:rPr lang="en-GB" dirty="0" smtClean="0"/>
              <a:t>Which then </a:t>
            </a:r>
            <a:r>
              <a:rPr lang="en-GB" dirty="0"/>
              <a:t>releases corticosteroids. </a:t>
            </a:r>
            <a:endParaRPr lang="en-GB" dirty="0" smtClean="0"/>
          </a:p>
          <a:p>
            <a:r>
              <a:rPr lang="en-GB" dirty="0" smtClean="0"/>
              <a:t>The </a:t>
            </a:r>
            <a:r>
              <a:rPr lang="en-GB" dirty="0"/>
              <a:t>corticosteroids have a range of effects, such as causing </a:t>
            </a:r>
            <a:r>
              <a:rPr lang="en-GB" dirty="0" smtClean="0"/>
              <a:t>the liver </a:t>
            </a:r>
            <a:r>
              <a:rPr lang="en-GB" dirty="0"/>
              <a:t>to release glucose.</a:t>
            </a:r>
          </a:p>
          <a:p>
            <a:r>
              <a:rPr lang="en-GB" dirty="0"/>
              <a:t>An accurate diagram could also receive credit.</a:t>
            </a:r>
          </a:p>
          <a:p>
            <a:r>
              <a:rPr lang="en-GB" dirty="0"/>
              <a:t>1 mark for a brief outline and 3 marks for a correct and coherent outline of the features.</a:t>
            </a:r>
            <a:endParaRPr lang="en-GB" dirty="0" smtClean="0"/>
          </a:p>
          <a:p>
            <a:endParaRPr lang="en-GB" dirty="0"/>
          </a:p>
          <a:p>
            <a:r>
              <a:rPr lang="en-GB" b="1" dirty="0" smtClean="0"/>
              <a:t>How did you do?</a:t>
            </a:r>
            <a:endParaRPr lang="en-GB" b="1" dirty="0"/>
          </a:p>
        </p:txBody>
      </p:sp>
    </p:spTree>
    <p:extLst>
      <p:ext uri="{BB962C8B-B14F-4D97-AF65-F5344CB8AC3E}">
        <p14:creationId xmlns:p14="http://schemas.microsoft.com/office/powerpoint/2010/main" val="850267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Stress-related </a:t>
            </a:r>
            <a:r>
              <a:rPr lang="en-GB" dirty="0" smtClean="0"/>
              <a:t>illness and the immune </a:t>
            </a:r>
            <a:r>
              <a:rPr lang="en-GB" dirty="0"/>
              <a:t>system</a:t>
            </a:r>
            <a:r>
              <a:rPr lang="en-GB" dirty="0" smtClean="0"/>
              <a:t> </a:t>
            </a:r>
            <a:endParaRPr lang="en-GB" dirty="0"/>
          </a:p>
        </p:txBody>
      </p:sp>
      <p:sp>
        <p:nvSpPr>
          <p:cNvPr id="3" name="Content Placeholder 2"/>
          <p:cNvSpPr>
            <a:spLocks noGrp="1"/>
          </p:cNvSpPr>
          <p:nvPr>
            <p:ph idx="1"/>
          </p:nvPr>
        </p:nvSpPr>
        <p:spPr/>
        <p:txBody>
          <a:bodyPr>
            <a:normAutofit fontScale="77500" lnSpcReduction="20000"/>
          </a:bodyPr>
          <a:lstStyle/>
          <a:p>
            <a:r>
              <a:rPr lang="en-GB" dirty="0" err="1" smtClean="0"/>
              <a:t>Kiecolt</a:t>
            </a:r>
            <a:r>
              <a:rPr lang="en-GB" dirty="0" smtClean="0"/>
              <a:t>-Glaser </a:t>
            </a:r>
            <a:r>
              <a:rPr lang="en-GB" dirty="0"/>
              <a:t>et al (1984) did a natural experiment to investigate the effect of acute stress on illness levels. They used students as participants and measured their immune system activity a month before their examinations and measured it again during the examinations. They found that immune system activity decreased during the exams, presumably because there is more acute stress.</a:t>
            </a:r>
          </a:p>
          <a:p>
            <a:r>
              <a:rPr lang="en-GB" dirty="0" smtClean="0"/>
              <a:t>Evans </a:t>
            </a:r>
            <a:r>
              <a:rPr lang="en-GB" dirty="0"/>
              <a:t>et al – showed how acute stress could boost immune system activity. They conducted an experiment which used students as participants; the students were given a small talk to give to other students which is a mild acute stressor. The amount of </a:t>
            </a:r>
            <a:r>
              <a:rPr lang="en-GB" dirty="0" err="1"/>
              <a:t>slgA</a:t>
            </a:r>
            <a:r>
              <a:rPr lang="en-GB" dirty="0"/>
              <a:t> (an antibody) during the time of the talk was higher than the amount of </a:t>
            </a:r>
            <a:r>
              <a:rPr lang="en-GB" dirty="0" err="1"/>
              <a:t>slgA</a:t>
            </a:r>
            <a:r>
              <a:rPr lang="en-GB" dirty="0"/>
              <a:t> before they had to give the talk.</a:t>
            </a:r>
          </a:p>
          <a:p>
            <a:endParaRPr lang="en-GB" dirty="0"/>
          </a:p>
        </p:txBody>
      </p:sp>
    </p:spTree>
    <p:extLst>
      <p:ext uri="{BB962C8B-B14F-4D97-AF65-F5344CB8AC3E}">
        <p14:creationId xmlns:p14="http://schemas.microsoft.com/office/powerpoint/2010/main" val="3556180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Stress-related illness and the immune system </a:t>
            </a:r>
          </a:p>
        </p:txBody>
      </p:sp>
      <p:sp>
        <p:nvSpPr>
          <p:cNvPr id="3" name="Content Placeholder 2"/>
          <p:cNvSpPr>
            <a:spLocks noGrp="1"/>
          </p:cNvSpPr>
          <p:nvPr>
            <p:ph idx="1"/>
          </p:nvPr>
        </p:nvSpPr>
        <p:spPr/>
        <p:txBody>
          <a:bodyPr>
            <a:normAutofit fontScale="70000" lnSpcReduction="20000"/>
          </a:bodyPr>
          <a:lstStyle/>
          <a:p>
            <a:r>
              <a:rPr lang="en-GB" dirty="0" err="1" smtClean="0"/>
              <a:t>Kiecolt</a:t>
            </a:r>
            <a:r>
              <a:rPr lang="en-GB" dirty="0" smtClean="0"/>
              <a:t>-Glaser </a:t>
            </a:r>
            <a:r>
              <a:rPr lang="en-GB" dirty="0"/>
              <a:t>et al (2005) – showed how chronic stressors negatively affect immune system activity. They did a laboratory experiment which used hostile couples and less hostile couples as participants. All of the couples were given blister wounds and the time it took for the wounds to heal was a measure of how much the immune system activity was. It took longer for the more hostile couples to heal their blister wound than the less hostile couples. This shows that chronic stressors reduce immune system activity.</a:t>
            </a:r>
          </a:p>
          <a:p>
            <a:r>
              <a:rPr lang="en-GB" dirty="0"/>
              <a:t>Stress can also have an indirect effect on illness as it is associated with all manner of bad habits (coping strategies), for example smoking, drinking alcohol to excess, poor diet due to lack of time, lack of exercise for the same reason, lack of sleep etc.</a:t>
            </a:r>
          </a:p>
        </p:txBody>
      </p:sp>
    </p:spTree>
    <p:extLst>
      <p:ext uri="{BB962C8B-B14F-4D97-AF65-F5344CB8AC3E}">
        <p14:creationId xmlns:p14="http://schemas.microsoft.com/office/powerpoint/2010/main" val="2484289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92500" lnSpcReduction="10000"/>
          </a:bodyPr>
          <a:lstStyle/>
          <a:p>
            <a:r>
              <a:rPr lang="en-GB" dirty="0"/>
              <a:t>Sandy and </a:t>
            </a:r>
            <a:r>
              <a:rPr lang="en-GB" dirty="0" err="1"/>
              <a:t>Vandita</a:t>
            </a:r>
            <a:r>
              <a:rPr lang="en-GB" dirty="0"/>
              <a:t> play for the same netball team. Two weeks ago, while playing in </a:t>
            </a:r>
            <a:r>
              <a:rPr lang="en-GB" dirty="0" smtClean="0"/>
              <a:t>a competition</a:t>
            </a:r>
            <a:r>
              <a:rPr lang="en-GB" dirty="0"/>
              <a:t>, they both grazed their elbows. </a:t>
            </a:r>
            <a:r>
              <a:rPr lang="en-GB" dirty="0" err="1"/>
              <a:t>Vandita’s</a:t>
            </a:r>
            <a:r>
              <a:rPr lang="en-GB" dirty="0"/>
              <a:t> wound is healing well, but </a:t>
            </a:r>
            <a:r>
              <a:rPr lang="en-GB" dirty="0" smtClean="0"/>
              <a:t>Sandy’s wound </a:t>
            </a:r>
            <a:r>
              <a:rPr lang="en-GB" dirty="0"/>
              <a:t>is taking much longer to heal. Sandy is very worried about the plans for her </a:t>
            </a:r>
            <a:r>
              <a:rPr lang="en-GB" dirty="0" smtClean="0"/>
              <a:t>wedding and </a:t>
            </a:r>
            <a:r>
              <a:rPr lang="en-GB" dirty="0"/>
              <a:t>her forthcoming house move.</a:t>
            </a:r>
          </a:p>
          <a:p>
            <a:r>
              <a:rPr lang="en-GB" dirty="0"/>
              <a:t>Using your knowledge of psychology, explain why Sandy’s wound is taking longer to </a:t>
            </a:r>
            <a:r>
              <a:rPr lang="en-GB" dirty="0" smtClean="0"/>
              <a:t>heal than </a:t>
            </a:r>
            <a:r>
              <a:rPr lang="en-GB" dirty="0" err="1"/>
              <a:t>Vandita’s</a:t>
            </a:r>
            <a:r>
              <a:rPr lang="en-GB" dirty="0" smtClean="0"/>
              <a:t>. (4 marks)</a:t>
            </a:r>
            <a:endParaRPr lang="en-GB" dirty="0"/>
          </a:p>
        </p:txBody>
      </p:sp>
    </p:spTree>
    <p:extLst>
      <p:ext uri="{BB962C8B-B14F-4D97-AF65-F5344CB8AC3E}">
        <p14:creationId xmlns:p14="http://schemas.microsoft.com/office/powerpoint/2010/main" val="3052347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dirty="0"/>
              <a:t>There are a variety of different ways to answer this question: credit appropriate alternative</a:t>
            </a:r>
          </a:p>
          <a:p>
            <a:pPr marL="0" indent="0">
              <a:buNone/>
            </a:pPr>
            <a:r>
              <a:rPr lang="en-GB" dirty="0"/>
              <a:t>answers</a:t>
            </a:r>
            <a:r>
              <a:rPr lang="en-GB" dirty="0" smtClean="0"/>
              <a:t>.</a:t>
            </a:r>
          </a:p>
          <a:p>
            <a:pPr marL="0" indent="0">
              <a:buNone/>
            </a:pPr>
            <a:endParaRPr lang="en-GB" dirty="0"/>
          </a:p>
          <a:p>
            <a:pPr marL="0" indent="0">
              <a:buNone/>
            </a:pPr>
            <a:r>
              <a:rPr lang="en-GB" dirty="0"/>
              <a:t>Candidates could focus on critical life events as well as the underlying biological mechanisms.</a:t>
            </a:r>
          </a:p>
          <a:p>
            <a:pPr marL="0" indent="0">
              <a:buNone/>
            </a:pPr>
            <a:r>
              <a:rPr lang="en-GB" dirty="0"/>
              <a:t>Research has shown that stress reduces the effectiveness of the immune system. People</a:t>
            </a:r>
          </a:p>
          <a:p>
            <a:pPr marL="0" indent="0">
              <a:buNone/>
            </a:pPr>
            <a:r>
              <a:rPr lang="en-GB" dirty="0"/>
              <a:t>experiencing long-term stress are more likely to become ill and to take longer to heal than those</a:t>
            </a:r>
          </a:p>
          <a:p>
            <a:pPr marL="0" indent="0">
              <a:buNone/>
            </a:pPr>
            <a:r>
              <a:rPr lang="en-GB" dirty="0"/>
              <a:t>who are not stressed. Sandy is experiencing two events that are on the SRRS and are known</a:t>
            </a:r>
          </a:p>
          <a:p>
            <a:pPr marL="0" indent="0">
              <a:buNone/>
            </a:pPr>
            <a:r>
              <a:rPr lang="en-GB" dirty="0"/>
              <a:t>to be major stressors</a:t>
            </a:r>
            <a:r>
              <a:rPr lang="en-GB" dirty="0" smtClean="0"/>
              <a:t>.</a:t>
            </a:r>
          </a:p>
          <a:p>
            <a:pPr marL="0" indent="0">
              <a:buNone/>
            </a:pPr>
            <a:endParaRPr lang="en-GB" dirty="0"/>
          </a:p>
          <a:p>
            <a:pPr marL="0" indent="0">
              <a:buNone/>
            </a:pPr>
            <a:r>
              <a:rPr lang="en-GB" dirty="0"/>
              <a:t>1 mark for a basic statement of the relationship between stress and the immune system and a</a:t>
            </a:r>
          </a:p>
          <a:p>
            <a:pPr marL="0" indent="0">
              <a:buNone/>
            </a:pPr>
            <a:r>
              <a:rPr lang="en-GB" dirty="0"/>
              <a:t>further 3 marks for elaboration of this. For full marks, the elaboration must be linked to Sandy’s</a:t>
            </a:r>
          </a:p>
          <a:p>
            <a:pPr marL="0" indent="0">
              <a:buNone/>
            </a:pPr>
            <a:r>
              <a:rPr lang="en-GB" dirty="0"/>
              <a:t>situation. Credit can also be given to research evidence used to support/illustrate the</a:t>
            </a:r>
          </a:p>
          <a:p>
            <a:pPr marL="0" indent="0">
              <a:buNone/>
            </a:pPr>
            <a:r>
              <a:rPr lang="en-GB" dirty="0"/>
              <a:t>explanation.</a:t>
            </a:r>
          </a:p>
        </p:txBody>
      </p:sp>
    </p:spTree>
    <p:extLst>
      <p:ext uri="{BB962C8B-B14F-4D97-AF65-F5344CB8AC3E}">
        <p14:creationId xmlns:p14="http://schemas.microsoft.com/office/powerpoint/2010/main" val="4191851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Stress in everyday life</a:t>
            </a:r>
            <a:endParaRPr lang="en-GB" dirty="0"/>
          </a:p>
        </p:txBody>
      </p:sp>
      <p:sp>
        <p:nvSpPr>
          <p:cNvPr id="3" name="Content Placeholder 2"/>
          <p:cNvSpPr>
            <a:spLocks noGrp="1"/>
          </p:cNvSpPr>
          <p:nvPr>
            <p:ph idx="1"/>
          </p:nvPr>
        </p:nvSpPr>
        <p:spPr/>
        <p:txBody>
          <a:bodyPr>
            <a:normAutofit lnSpcReduction="10000"/>
          </a:bodyPr>
          <a:lstStyle/>
          <a:p>
            <a:r>
              <a:rPr lang="en-GB" dirty="0" smtClean="0"/>
              <a:t>Life changes and daily hassles as sources of stress </a:t>
            </a:r>
          </a:p>
          <a:p>
            <a:r>
              <a:rPr lang="en-GB" dirty="0" smtClean="0"/>
              <a:t>Workplace stress including the effects of workload and control </a:t>
            </a:r>
          </a:p>
          <a:p>
            <a:r>
              <a:rPr lang="en-GB" dirty="0" smtClean="0"/>
              <a:t>Personality factors, including Type A and Type B behaviour, hardiness </a:t>
            </a:r>
          </a:p>
          <a:p>
            <a:r>
              <a:rPr lang="en-GB" dirty="0" smtClean="0"/>
              <a:t>Psychological and biological methods of stress management, including stress inoculation therapy and drug therapy</a:t>
            </a:r>
            <a:endParaRPr lang="en-GB" dirty="0"/>
          </a:p>
        </p:txBody>
      </p:sp>
    </p:spTree>
    <p:extLst>
      <p:ext uri="{BB962C8B-B14F-4D97-AF65-F5344CB8AC3E}">
        <p14:creationId xmlns:p14="http://schemas.microsoft.com/office/powerpoint/2010/main" val="744408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Life changes </a:t>
            </a:r>
            <a:r>
              <a:rPr lang="en-GB" dirty="0" smtClean="0"/>
              <a:t>as </a:t>
            </a:r>
            <a:r>
              <a:rPr lang="en-GB" dirty="0"/>
              <a:t>sources of stress </a:t>
            </a:r>
          </a:p>
        </p:txBody>
      </p:sp>
      <p:sp>
        <p:nvSpPr>
          <p:cNvPr id="3" name="Content Placeholder 2"/>
          <p:cNvSpPr>
            <a:spLocks noGrp="1"/>
          </p:cNvSpPr>
          <p:nvPr>
            <p:ph idx="1"/>
          </p:nvPr>
        </p:nvSpPr>
        <p:spPr/>
        <p:txBody>
          <a:bodyPr>
            <a:normAutofit lnSpcReduction="10000"/>
          </a:bodyPr>
          <a:lstStyle/>
          <a:p>
            <a:r>
              <a:rPr lang="en-GB" b="1" dirty="0"/>
              <a:t>Life changes as stressors</a:t>
            </a:r>
            <a:endParaRPr lang="en-GB" dirty="0"/>
          </a:p>
          <a:p>
            <a:pPr marL="0" indent="0">
              <a:buNone/>
            </a:pPr>
            <a:r>
              <a:rPr lang="en-GB" dirty="0" smtClean="0"/>
              <a:t>Holmes </a:t>
            </a:r>
            <a:r>
              <a:rPr lang="en-GB" dirty="0"/>
              <a:t>and </a:t>
            </a:r>
            <a:r>
              <a:rPr lang="en-GB" dirty="0" err="1"/>
              <a:t>Rahe</a:t>
            </a:r>
            <a:r>
              <a:rPr lang="en-GB" dirty="0"/>
              <a:t> made the SRRS (Social Readjustment Rating Scale) which measured the amount of LCU (life change units). </a:t>
            </a:r>
            <a:r>
              <a:rPr lang="en-GB" dirty="0" err="1"/>
              <a:t>Rahe</a:t>
            </a:r>
            <a:r>
              <a:rPr lang="en-GB" dirty="0"/>
              <a:t> tested this with the navy by giving them the military version of the SRRS. </a:t>
            </a:r>
            <a:r>
              <a:rPr lang="en-GB" dirty="0" err="1"/>
              <a:t>Rahe</a:t>
            </a:r>
            <a:r>
              <a:rPr lang="en-GB" dirty="0"/>
              <a:t> noticed that there was a positive correlation between the amount of LCU of some soldiers and the level of illness over the next few weeks.</a:t>
            </a:r>
          </a:p>
          <a:p>
            <a:pPr marL="0" indent="0">
              <a:buNone/>
            </a:pPr>
            <a:endParaRPr lang="en-GB" dirty="0"/>
          </a:p>
        </p:txBody>
      </p:sp>
    </p:spTree>
    <p:extLst>
      <p:ext uri="{BB962C8B-B14F-4D97-AF65-F5344CB8AC3E}">
        <p14:creationId xmlns:p14="http://schemas.microsoft.com/office/powerpoint/2010/main" val="1577377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Daily hassles as </a:t>
            </a:r>
            <a:r>
              <a:rPr lang="en-GB" dirty="0"/>
              <a:t>sources of stress </a:t>
            </a:r>
          </a:p>
        </p:txBody>
      </p:sp>
      <p:sp>
        <p:nvSpPr>
          <p:cNvPr id="3" name="Content Placeholder 2"/>
          <p:cNvSpPr>
            <a:spLocks noGrp="1"/>
          </p:cNvSpPr>
          <p:nvPr>
            <p:ph idx="1"/>
          </p:nvPr>
        </p:nvSpPr>
        <p:spPr/>
        <p:txBody>
          <a:bodyPr>
            <a:normAutofit fontScale="62500" lnSpcReduction="20000"/>
          </a:bodyPr>
          <a:lstStyle/>
          <a:p>
            <a:r>
              <a:rPr lang="en-GB" dirty="0" err="1" smtClean="0"/>
              <a:t>Gulian</a:t>
            </a:r>
            <a:r>
              <a:rPr lang="en-GB" dirty="0" smtClean="0"/>
              <a:t> </a:t>
            </a:r>
            <a:r>
              <a:rPr lang="en-GB" dirty="0"/>
              <a:t>– showed the accumulation effect as he found that  people who have a stressful day at work have a more stressful journey home</a:t>
            </a:r>
            <a:r>
              <a:rPr lang="en-GB" dirty="0" smtClean="0"/>
              <a:t>.</a:t>
            </a:r>
          </a:p>
          <a:p>
            <a:endParaRPr lang="en-GB" dirty="0"/>
          </a:p>
          <a:p>
            <a:r>
              <a:rPr lang="en-GB" dirty="0" smtClean="0"/>
              <a:t>Gervais </a:t>
            </a:r>
            <a:r>
              <a:rPr lang="en-GB" dirty="0"/>
              <a:t>– asked nurses to keep track of the number of daily uplifts and the number of daily hassles and job performance and found that daily hassles reduce job performance and daily uplifts improve job performance.</a:t>
            </a:r>
          </a:p>
          <a:p>
            <a:pPr marL="0" indent="0">
              <a:buNone/>
            </a:pPr>
            <a:endParaRPr lang="en-GB" dirty="0"/>
          </a:p>
          <a:p>
            <a:r>
              <a:rPr lang="en-GB" dirty="0" smtClean="0"/>
              <a:t>Daily </a:t>
            </a:r>
            <a:r>
              <a:rPr lang="en-GB" dirty="0"/>
              <a:t>hassles are so stressful </a:t>
            </a:r>
            <a:r>
              <a:rPr lang="en-GB" dirty="0" smtClean="0"/>
              <a:t>because:</a:t>
            </a:r>
          </a:p>
          <a:p>
            <a:pPr lvl="1"/>
            <a:r>
              <a:rPr lang="en-GB" dirty="0" smtClean="0"/>
              <a:t>Accumulation </a:t>
            </a:r>
            <a:r>
              <a:rPr lang="en-GB" dirty="0"/>
              <a:t>effect (</a:t>
            </a:r>
            <a:r>
              <a:rPr lang="en-GB" dirty="0" err="1"/>
              <a:t>Gulian</a:t>
            </a:r>
            <a:r>
              <a:rPr lang="en-GB" dirty="0"/>
              <a:t>) – they build up</a:t>
            </a:r>
            <a:r>
              <a:rPr lang="en-GB" dirty="0" smtClean="0"/>
              <a:t>.</a:t>
            </a:r>
          </a:p>
          <a:p>
            <a:pPr lvl="1"/>
            <a:r>
              <a:rPr lang="en-GB" dirty="0" smtClean="0"/>
              <a:t> </a:t>
            </a:r>
            <a:r>
              <a:rPr lang="en-GB" dirty="0"/>
              <a:t>Amplification effect – the effect of daily hassles are made worse by the effect of life changes</a:t>
            </a:r>
            <a:r>
              <a:rPr lang="en-GB" dirty="0" smtClean="0"/>
              <a:t>.</a:t>
            </a:r>
          </a:p>
          <a:p>
            <a:pPr lvl="1"/>
            <a:endParaRPr lang="en-GB" dirty="0"/>
          </a:p>
          <a:p>
            <a:r>
              <a:rPr lang="en-GB" dirty="0"/>
              <a:t>Workplace stressors</a:t>
            </a:r>
          </a:p>
          <a:p>
            <a:pPr marL="0" indent="0">
              <a:buNone/>
            </a:pPr>
            <a:endParaRPr lang="en-GB" dirty="0"/>
          </a:p>
        </p:txBody>
      </p:sp>
    </p:spTree>
    <p:extLst>
      <p:ext uri="{BB962C8B-B14F-4D97-AF65-F5344CB8AC3E}">
        <p14:creationId xmlns:p14="http://schemas.microsoft.com/office/powerpoint/2010/main" val="2129274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Outline and evaluate research into life changes and/or daily hassles as sources </a:t>
            </a:r>
            <a:r>
              <a:rPr lang="en-GB" dirty="0" smtClean="0"/>
              <a:t>of stress. (12)</a:t>
            </a:r>
            <a:endParaRPr lang="en-GB" dirty="0"/>
          </a:p>
        </p:txBody>
      </p:sp>
    </p:spTree>
    <p:extLst>
      <p:ext uri="{BB962C8B-B14F-4D97-AF65-F5344CB8AC3E}">
        <p14:creationId xmlns:p14="http://schemas.microsoft.com/office/powerpoint/2010/main" val="3375781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Answer</a:t>
            </a:r>
            <a:endParaRPr lang="en-GB" dirty="0"/>
          </a:p>
        </p:txBody>
      </p:sp>
      <p:sp>
        <p:nvSpPr>
          <p:cNvPr id="3" name="Content Placeholder 2"/>
          <p:cNvSpPr>
            <a:spLocks noGrp="1"/>
          </p:cNvSpPr>
          <p:nvPr>
            <p:ph idx="1"/>
          </p:nvPr>
        </p:nvSpPr>
        <p:spPr/>
        <p:txBody>
          <a:bodyPr>
            <a:normAutofit fontScale="55000" lnSpcReduction="20000"/>
          </a:bodyPr>
          <a:lstStyle/>
          <a:p>
            <a:r>
              <a:rPr lang="en-GB" dirty="0"/>
              <a:t>AO1: Research into life changes can focus on the work of Holmes and </a:t>
            </a:r>
            <a:r>
              <a:rPr lang="en-GB" dirty="0" err="1"/>
              <a:t>Rahe</a:t>
            </a:r>
            <a:r>
              <a:rPr lang="en-GB" dirty="0"/>
              <a:t> in developing the SRRS as well as into the use of the scale by </a:t>
            </a:r>
            <a:r>
              <a:rPr lang="en-GB" dirty="0" err="1"/>
              <a:t>Rahe</a:t>
            </a:r>
            <a:r>
              <a:rPr lang="en-GB" dirty="0"/>
              <a:t> et al. Several psychologists have investigated daily hassles as a source of stress, such as Lazarus; </a:t>
            </a:r>
            <a:r>
              <a:rPr lang="en-GB" dirty="0" err="1"/>
              <a:t>Kanner</a:t>
            </a:r>
            <a:r>
              <a:rPr lang="en-GB" dirty="0"/>
              <a:t> et al; De </a:t>
            </a:r>
            <a:r>
              <a:rPr lang="en-GB" dirty="0" err="1"/>
              <a:t>Longis</a:t>
            </a:r>
            <a:r>
              <a:rPr lang="en-GB" dirty="0"/>
              <a:t> et al. If daily hassles are described credit can be given to the ideas about frequency, duration and intensity (the accumulation and amplification effects). Credit can be given for a description of theory/model or studies. If studies are used there are different ways of approaching this question. Students can focus on the methodology or findings; they can describe one study in detail or more than one but in less detail. Students can outline either life changes or daily hassles or both, but clearly there will be a breadth/depth trade-off here depending on which way they approach this question. (One in more detail, more than one but in less detail.) NB Examiners should be aware that there is a whole range of studies which can receive credit. AO2: The evaluation can come from a consideration of methodological issues: use of </a:t>
            </a:r>
            <a:r>
              <a:rPr lang="en-GB" dirty="0" err="1"/>
              <a:t>selfreport</a:t>
            </a:r>
            <a:r>
              <a:rPr lang="en-GB" dirty="0"/>
              <a:t> scales, retrospective data, correlations, population validity. Students can also use one to evaluate the other, for example, some psychologists argue that daily hassles are a better predictor of stress-related illness than are life changes.</a:t>
            </a:r>
          </a:p>
        </p:txBody>
      </p:sp>
    </p:spTree>
    <p:extLst>
      <p:ext uri="{BB962C8B-B14F-4D97-AF65-F5344CB8AC3E}">
        <p14:creationId xmlns:p14="http://schemas.microsoft.com/office/powerpoint/2010/main" val="693388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Workplace stress including the effects of workload and control </a:t>
            </a:r>
          </a:p>
        </p:txBody>
      </p:sp>
      <p:sp>
        <p:nvSpPr>
          <p:cNvPr id="3" name="Content Placeholder 2"/>
          <p:cNvSpPr>
            <a:spLocks noGrp="1"/>
          </p:cNvSpPr>
          <p:nvPr>
            <p:ph idx="1"/>
          </p:nvPr>
        </p:nvSpPr>
        <p:spPr>
          <a:xfrm>
            <a:off x="457200" y="1600201"/>
            <a:ext cx="8229600" cy="964703"/>
          </a:xfrm>
        </p:spPr>
        <p:txBody>
          <a:bodyPr>
            <a:normAutofit/>
          </a:bodyPr>
          <a:lstStyle/>
          <a:p>
            <a:pPr marL="0" indent="0" algn="ctr">
              <a:buNone/>
            </a:pPr>
            <a:r>
              <a:rPr lang="en-GB" sz="1900" dirty="0" err="1"/>
              <a:t>Karasek</a:t>
            </a:r>
            <a:r>
              <a:rPr lang="en-GB" sz="1900" dirty="0"/>
              <a:t> Model of the relationship between demand (workload), control (decision latitude</a:t>
            </a:r>
            <a:r>
              <a:rPr lang="en-GB" sz="1900" dirty="0" smtClean="0"/>
              <a:t>) </a:t>
            </a:r>
            <a:r>
              <a:rPr lang="en-GB" sz="1900" dirty="0"/>
              <a:t>and job strain (stress</a:t>
            </a:r>
            <a:r>
              <a:rPr lang="en-GB" sz="1900" dirty="0" smtClean="0"/>
              <a:t>)</a:t>
            </a:r>
          </a:p>
          <a:p>
            <a:pPr marL="0" indent="0">
              <a:buNone/>
            </a:pPr>
            <a:endParaRPr lang="en-GB" dirty="0"/>
          </a:p>
          <a:p>
            <a:pPr marL="0" indent="0">
              <a:buNone/>
            </a:pPr>
            <a:endParaRPr lang="en-GB" dirty="0" smtClean="0"/>
          </a:p>
          <a:p>
            <a:pPr marL="0" indent="0">
              <a:buNone/>
            </a:pPr>
            <a:endParaRPr lang="en-GB" dirty="0"/>
          </a:p>
          <a:p>
            <a:pPr marL="0" indent="0">
              <a:buNone/>
            </a:pP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2708920"/>
            <a:ext cx="5571654" cy="1019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4005064"/>
            <a:ext cx="7272808" cy="2031325"/>
          </a:xfrm>
          <a:prstGeom prst="rect">
            <a:avLst/>
          </a:prstGeom>
          <a:noFill/>
        </p:spPr>
        <p:txBody>
          <a:bodyPr wrap="square" rtlCol="0">
            <a:spAutoFit/>
          </a:bodyPr>
          <a:lstStyle/>
          <a:p>
            <a:r>
              <a:rPr lang="en-GB" dirty="0"/>
              <a:t>Marmot conducted a study which involved civil </a:t>
            </a:r>
            <a:r>
              <a:rPr lang="en-GB" dirty="0" smtClean="0"/>
              <a:t>servants (Whitehall), </a:t>
            </a:r>
            <a:r>
              <a:rPr lang="en-GB" dirty="0"/>
              <a:t>he gave them each a questionnaire to fill out on job control and workload. After a few years, he found that people who have low job control were more likely to get a cardiovascular disorder than those people that have high job control. He also found no link between the workload and the risk of getting a cardiovascular disorder. </a:t>
            </a:r>
          </a:p>
          <a:p>
            <a:endParaRPr lang="en-GB" dirty="0"/>
          </a:p>
        </p:txBody>
      </p:sp>
    </p:spTree>
    <p:extLst>
      <p:ext uri="{BB962C8B-B14F-4D97-AF65-F5344CB8AC3E}">
        <p14:creationId xmlns:p14="http://schemas.microsoft.com/office/powerpoint/2010/main" val="3995226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85000" lnSpcReduction="20000"/>
          </a:bodyPr>
          <a:lstStyle/>
          <a:p>
            <a:r>
              <a:rPr lang="en-GB" dirty="0"/>
              <a:t>Brett and </a:t>
            </a:r>
            <a:r>
              <a:rPr lang="en-GB" dirty="0" err="1"/>
              <a:t>Sahil</a:t>
            </a:r>
            <a:r>
              <a:rPr lang="en-GB" dirty="0"/>
              <a:t> both work for the same company and have been talking about recent changes at work. Brett said that his pay is now dependent on other people’s performance and that his department has introduced tighter deadlines and more rigid working hours. Since these changes were made, he has had more days off sick and is concerned that his health is beginning to suffer. There have been no changes in </a:t>
            </a:r>
            <a:r>
              <a:rPr lang="en-GB" dirty="0" err="1"/>
              <a:t>Sahil’s</a:t>
            </a:r>
            <a:r>
              <a:rPr lang="en-GB" dirty="0"/>
              <a:t> department and he said that he hardly ever takes days off sick. Explain why Brett might have been affected by the changes in his department. Refer to psychological research into workplace stress in your answer.</a:t>
            </a:r>
          </a:p>
        </p:txBody>
      </p:sp>
    </p:spTree>
    <p:extLst>
      <p:ext uri="{BB962C8B-B14F-4D97-AF65-F5344CB8AC3E}">
        <p14:creationId xmlns:p14="http://schemas.microsoft.com/office/powerpoint/2010/main" val="3599417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The stem suggests several aspects of the workplace that could be responsible for Brett’s days off. He might be affected by a lack of control in his environment, having to keep to tight deadlines, the fact that his pay is dependent on the performance of his colleagues. Candidates do not have to refer to all these factors, but they do need to show some engagement with the stem in their answer. They also must refer to psychological research into workplace stress. • Answers that merely show knowledge of relevant aspects of research, up to 3 marks. • Answers that merely engage with stem but do not provide relevant research, up to 3 marks. • Answers that make no reference to relevant aspects of research and also no engagement with the stem, 0 marks. Candidates do not have to refer to specific studies but what research has shown is creditworthy. There are several studies that could be used to illustrate Brett’s behaviour, </a:t>
            </a:r>
            <a:r>
              <a:rPr lang="en-GB" dirty="0" err="1"/>
              <a:t>Johannson</a:t>
            </a:r>
            <a:r>
              <a:rPr lang="en-GB" dirty="0"/>
              <a:t> et al; Marmot et al; Van der </a:t>
            </a:r>
            <a:r>
              <a:rPr lang="en-GB" dirty="0" err="1"/>
              <a:t>Doef</a:t>
            </a:r>
            <a:r>
              <a:rPr lang="en-GB" dirty="0"/>
              <a:t> &amp; </a:t>
            </a:r>
            <a:r>
              <a:rPr lang="en-GB" dirty="0" err="1"/>
              <a:t>Maes</a:t>
            </a:r>
            <a:r>
              <a:rPr lang="en-GB" dirty="0"/>
              <a:t>; credit should be given to any relevant study </a:t>
            </a:r>
            <a:r>
              <a:rPr lang="en-GB" dirty="0" err="1"/>
              <a:t>ie</a:t>
            </a:r>
            <a:r>
              <a:rPr lang="en-GB" dirty="0"/>
              <a:t> one explicitly looking at stress in the workplace. </a:t>
            </a:r>
            <a:r>
              <a:rPr lang="en-GB"/>
              <a:t>Candidates could also include factors about stress and personality, but for top bands they must shape their answer to workplace stress.</a:t>
            </a:r>
          </a:p>
        </p:txBody>
      </p:sp>
    </p:spTree>
    <p:extLst>
      <p:ext uri="{BB962C8B-B14F-4D97-AF65-F5344CB8AC3E}">
        <p14:creationId xmlns:p14="http://schemas.microsoft.com/office/powerpoint/2010/main" val="3964580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Personality factors, including Type A and Type B </a:t>
            </a:r>
            <a:r>
              <a:rPr lang="en-GB" dirty="0" smtClean="0"/>
              <a:t>behaviour</a:t>
            </a:r>
            <a:r>
              <a:rPr lang="en-GB" dirty="0"/>
              <a:t>.</a:t>
            </a:r>
          </a:p>
        </p:txBody>
      </p:sp>
      <p:sp>
        <p:nvSpPr>
          <p:cNvPr id="3" name="Content Placeholder 2"/>
          <p:cNvSpPr>
            <a:spLocks noGrp="1"/>
          </p:cNvSpPr>
          <p:nvPr>
            <p:ph idx="1"/>
          </p:nvPr>
        </p:nvSpPr>
        <p:spPr>
          <a:xfrm>
            <a:off x="457200" y="1600200"/>
            <a:ext cx="8229600" cy="2620888"/>
          </a:xfrm>
        </p:spPr>
        <p:txBody>
          <a:bodyPr>
            <a:normAutofit fontScale="55000" lnSpcReduction="20000"/>
          </a:bodyPr>
          <a:lstStyle/>
          <a:p>
            <a:r>
              <a:rPr lang="en-GB" dirty="0"/>
              <a:t>Friedman and </a:t>
            </a:r>
            <a:r>
              <a:rPr lang="en-GB" dirty="0" err="1"/>
              <a:t>Rosenman</a:t>
            </a:r>
            <a:r>
              <a:rPr lang="en-GB" dirty="0"/>
              <a:t> said somebody who has Type A personality is motivated, competitive, impatient and hostile.</a:t>
            </a:r>
          </a:p>
          <a:p>
            <a:r>
              <a:rPr lang="en-GB" dirty="0" smtClean="0"/>
              <a:t>They </a:t>
            </a:r>
            <a:r>
              <a:rPr lang="en-GB" dirty="0"/>
              <a:t>conducted an experiment which involved giving participants a structure interview which would assess whether or not they are Type A. This was assessed by the way that they answered the questions and their responses. After a few years, Friedman and </a:t>
            </a:r>
            <a:r>
              <a:rPr lang="en-GB" dirty="0" err="1"/>
              <a:t>Rosenman</a:t>
            </a:r>
            <a:r>
              <a:rPr lang="en-GB" dirty="0"/>
              <a:t> found that those who had a Type A personality were twice more likely to get a cardiovascular disorder than those people who did not have the Type A Personality.</a:t>
            </a:r>
          </a:p>
          <a:p>
            <a:r>
              <a:rPr lang="en-GB" dirty="0"/>
              <a:t>Evaluation: </a:t>
            </a:r>
            <a:r>
              <a:rPr lang="en-GB" dirty="0" err="1"/>
              <a:t>Myrtek</a:t>
            </a:r>
            <a:r>
              <a:rPr lang="en-GB" dirty="0"/>
              <a:t> did a meta-analysis and found that the only attribute that the Type A Personality has that can cause a cardiovascular disorder is hostility.</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184" y="4221088"/>
            <a:ext cx="4680520"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572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Hardiness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If </a:t>
            </a:r>
            <a:r>
              <a:rPr lang="en-GB" dirty="0"/>
              <a:t>somebody has the hardy personality, then that person can cope with stress very well, sees life’s challenges as problems to be overcome rather than as stressors.</a:t>
            </a:r>
          </a:p>
          <a:p>
            <a:r>
              <a:rPr lang="en-GB" dirty="0" smtClean="0"/>
              <a:t>Those </a:t>
            </a:r>
            <a:r>
              <a:rPr lang="en-GB" dirty="0"/>
              <a:t>people have a strong sense of control over their life, they are committed.</a:t>
            </a:r>
          </a:p>
          <a:p>
            <a:r>
              <a:rPr lang="en-GB" dirty="0" err="1" smtClean="0"/>
              <a:t>Kobasa</a:t>
            </a:r>
            <a:r>
              <a:rPr lang="en-GB" dirty="0" smtClean="0"/>
              <a:t> </a:t>
            </a:r>
            <a:r>
              <a:rPr lang="en-GB" dirty="0"/>
              <a:t>conducted a study which involved making participants do a hardy test and a life changes test. Afterwards, </a:t>
            </a:r>
            <a:r>
              <a:rPr lang="en-GB" dirty="0" err="1"/>
              <a:t>Kobasa</a:t>
            </a:r>
            <a:r>
              <a:rPr lang="en-GB" dirty="0"/>
              <a:t> found that the people who scored high on the hardiness test were better at coping with stress and therefore they were less likely to be ill than those who scored low on the hardiness test. A high score on both the hardiness test and SSRS counteracted each other.</a:t>
            </a:r>
          </a:p>
          <a:p>
            <a:endParaRPr lang="en-GB" dirty="0"/>
          </a:p>
        </p:txBody>
      </p:sp>
    </p:spTree>
    <p:extLst>
      <p:ext uri="{BB962C8B-B14F-4D97-AF65-F5344CB8AC3E}">
        <p14:creationId xmlns:p14="http://schemas.microsoft.com/office/powerpoint/2010/main" val="2583300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en-GB" dirty="0"/>
              <a:t>Roy and Mick are members of a football team; both play to the same high standard. Roy never minds if the team does not win; he just enjoys playing with his team-mates and spending time with them after the match. Mick always wants to win and gets angry if the team loses. </a:t>
            </a:r>
            <a:endParaRPr lang="en-GB" dirty="0" smtClean="0"/>
          </a:p>
          <a:p>
            <a:r>
              <a:rPr lang="en-GB" dirty="0" smtClean="0"/>
              <a:t>3 </a:t>
            </a:r>
            <a:r>
              <a:rPr lang="en-GB" dirty="0"/>
              <a:t>(a) Which personality type is each person likely to have? </a:t>
            </a:r>
            <a:r>
              <a:rPr lang="en-GB" dirty="0" smtClean="0"/>
              <a:t>Roy........................................................................................... Mick..................................................................... (</a:t>
            </a:r>
            <a:r>
              <a:rPr lang="en-GB" dirty="0"/>
              <a:t>2 marks) </a:t>
            </a:r>
            <a:endParaRPr lang="en-GB" dirty="0" smtClean="0"/>
          </a:p>
          <a:p>
            <a:r>
              <a:rPr lang="en-GB" dirty="0" smtClean="0"/>
              <a:t>3 </a:t>
            </a:r>
            <a:r>
              <a:rPr lang="en-GB" dirty="0"/>
              <a:t>(b) Explain whether Roy or Mick is more likely to suffer from a stress-related illness. Use research in your explanation</a:t>
            </a:r>
            <a:r>
              <a:rPr lang="en-GB" dirty="0" smtClean="0"/>
              <a:t>. (4 marks)</a:t>
            </a:r>
            <a:endParaRPr lang="en-GB" dirty="0"/>
          </a:p>
        </p:txBody>
      </p:sp>
    </p:spTree>
    <p:extLst>
      <p:ext uri="{BB962C8B-B14F-4D97-AF65-F5344CB8AC3E}">
        <p14:creationId xmlns:p14="http://schemas.microsoft.com/office/powerpoint/2010/main" val="415004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r>
              <a:rPr lang="en-GB" dirty="0"/>
              <a:t>3 (a) Roy = Type B / B / Personality Type B and Mick = Type A / A / Personality Type A (1 mark for each correct answer</a:t>
            </a:r>
            <a:r>
              <a:rPr lang="en-GB" dirty="0" smtClean="0"/>
              <a:t>)</a:t>
            </a:r>
            <a:br>
              <a:rPr lang="en-GB" dirty="0" smtClean="0"/>
            </a:br>
            <a:endParaRPr lang="en-GB" dirty="0" smtClean="0"/>
          </a:p>
          <a:p>
            <a:r>
              <a:rPr lang="en-GB" dirty="0" smtClean="0"/>
              <a:t> </a:t>
            </a:r>
            <a:r>
              <a:rPr lang="en-GB" dirty="0"/>
              <a:t>3 (b) It is people with Type A behaviour who are more likely to suffer the negative effects of stress. So in the stem it is Mick (competitive and angry when loses) who is more likely to suffer from CHD. Friedman and </a:t>
            </a:r>
            <a:r>
              <a:rPr lang="en-GB" dirty="0" err="1"/>
              <a:t>Rosenman</a:t>
            </a:r>
            <a:r>
              <a:rPr lang="en-GB" dirty="0"/>
              <a:t> research indicated that it is those with Type A who become ill as a consequence of their stress. Type B people such as Roy who </a:t>
            </a:r>
            <a:r>
              <a:rPr lang="en-GB" dirty="0" err="1"/>
              <a:t>doesn‟t</a:t>
            </a:r>
            <a:r>
              <a:rPr lang="en-GB" dirty="0"/>
              <a:t> get physically aroused at losing, are much less likely to experience the “fight or flight” response and so less likely to have raised blood pressure etc. Examiners need to remember that „research‟ can include both theories and studies. For full marks there must be explicit engagement with the stem. </a:t>
            </a:r>
          </a:p>
        </p:txBody>
      </p:sp>
    </p:spTree>
    <p:extLst>
      <p:ext uri="{BB962C8B-B14F-4D97-AF65-F5344CB8AC3E}">
        <p14:creationId xmlns:p14="http://schemas.microsoft.com/office/powerpoint/2010/main" val="3303661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Psychological </a:t>
            </a:r>
            <a:r>
              <a:rPr lang="en-GB" sz="3600" dirty="0" smtClean="0"/>
              <a:t>methods </a:t>
            </a:r>
            <a:r>
              <a:rPr lang="en-GB" sz="3600" dirty="0"/>
              <a:t>of </a:t>
            </a:r>
            <a:r>
              <a:rPr lang="en-GB" sz="3600" dirty="0" smtClean="0"/>
              <a:t>stress management</a:t>
            </a:r>
            <a:r>
              <a:rPr lang="en-GB" sz="3600" dirty="0"/>
              <a:t>, including </a:t>
            </a:r>
            <a:r>
              <a:rPr lang="en-GB" sz="3600" dirty="0" smtClean="0"/>
              <a:t>stress inoculation therapy</a:t>
            </a:r>
            <a:endParaRPr lang="en-GB" sz="3600" dirty="0"/>
          </a:p>
        </p:txBody>
      </p:sp>
      <p:sp>
        <p:nvSpPr>
          <p:cNvPr id="3" name="Content Placeholder 2"/>
          <p:cNvSpPr>
            <a:spLocks noGrp="1"/>
          </p:cNvSpPr>
          <p:nvPr>
            <p:ph idx="1"/>
          </p:nvPr>
        </p:nvSpPr>
        <p:spPr>
          <a:xfrm>
            <a:off x="457200" y="1600200"/>
            <a:ext cx="8229600" cy="4709120"/>
          </a:xfrm>
        </p:spPr>
        <p:txBody>
          <a:bodyPr>
            <a:normAutofit fontScale="70000" lnSpcReduction="20000"/>
          </a:bodyPr>
          <a:lstStyle/>
          <a:p>
            <a:r>
              <a:rPr lang="en-GB" b="1" dirty="0"/>
              <a:t>Cognitive Behavioural Therapy (Stress Inoculation Training (SIT))</a:t>
            </a:r>
            <a:endParaRPr lang="en-GB" dirty="0"/>
          </a:p>
          <a:p>
            <a:pPr marL="0" indent="0">
              <a:buNone/>
            </a:pPr>
            <a:r>
              <a:rPr lang="en-GB" dirty="0"/>
              <a:t>Process:</a:t>
            </a:r>
          </a:p>
          <a:p>
            <a:pPr marL="0" indent="0">
              <a:buNone/>
            </a:pPr>
            <a:r>
              <a:rPr lang="en-GB" dirty="0"/>
              <a:t>1.       Conceptualisation – the patient is taught the concept that the causes of stress can be psychological.</a:t>
            </a:r>
          </a:p>
          <a:p>
            <a:pPr marL="0" indent="0">
              <a:buNone/>
            </a:pPr>
            <a:r>
              <a:rPr lang="en-GB" dirty="0"/>
              <a:t>2.       The patient are then taught the ways to deal with stress.</a:t>
            </a:r>
          </a:p>
          <a:p>
            <a:pPr marL="0" indent="0">
              <a:buNone/>
            </a:pPr>
            <a:r>
              <a:rPr lang="en-GB" dirty="0"/>
              <a:t>3.       The patient is given a real scenario where (s)he would have to use the techniques learnt to overcome this stressful situation.</a:t>
            </a:r>
          </a:p>
          <a:p>
            <a:pPr marL="0" indent="0">
              <a:buNone/>
            </a:pPr>
            <a:r>
              <a:rPr lang="en-GB" dirty="0" err="1"/>
              <a:t>Meichenbaum</a:t>
            </a:r>
            <a:r>
              <a:rPr lang="en-GB" dirty="0"/>
              <a:t> compared Stress Inoculation Training with Systematic Desensitisation for people who have snake phobias to get rid of their phobia. The findings were that not only was stress inoculation training more effective in treating the phobia, but it also helped with future phobias</a:t>
            </a:r>
            <a:r>
              <a:rPr lang="en-GB" dirty="0" smtClean="0"/>
              <a:t>.</a:t>
            </a:r>
          </a:p>
          <a:p>
            <a:pPr marL="0" indent="0">
              <a:buNone/>
            </a:pPr>
            <a:endParaRPr lang="en-GB" dirty="0"/>
          </a:p>
          <a:p>
            <a:r>
              <a:rPr lang="en-GB" dirty="0" smtClean="0"/>
              <a:t>Hardiness training.</a:t>
            </a:r>
            <a:endParaRPr lang="en-GB" dirty="0"/>
          </a:p>
        </p:txBody>
      </p:sp>
    </p:spTree>
    <p:extLst>
      <p:ext uri="{BB962C8B-B14F-4D97-AF65-F5344CB8AC3E}">
        <p14:creationId xmlns:p14="http://schemas.microsoft.com/office/powerpoint/2010/main" val="3172452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a:t>Kerry is a talented badminton player who has just been promoted to the first division. However, she finds these top league games very stressful because she thinks that she is not as good as the other players and she believes that she is going to lose every point. Now her game is beginning to suffer. Explain how stress inoculation therapy (SIT) could be used to help Kerry. In your answer you must refer to details from the passage above</a:t>
            </a:r>
            <a:r>
              <a:rPr lang="en-GB" dirty="0" smtClean="0"/>
              <a:t>. (8)</a:t>
            </a:r>
            <a:endParaRPr lang="en-GB" dirty="0"/>
          </a:p>
        </p:txBody>
      </p:sp>
    </p:spTree>
    <p:extLst>
      <p:ext uri="{BB962C8B-B14F-4D97-AF65-F5344CB8AC3E}">
        <p14:creationId xmlns:p14="http://schemas.microsoft.com/office/powerpoint/2010/main" val="1240453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SIT: Three stages allowing Kerry to identify the sources of stress, think about them in a different way, give her strategies for dealing with future stress. First stage – conceptualisation: Kerry will think about the source of stress. Second stage – skills acquisition: the therapist will teach Kerry relaxation techniques and self-coping statements. Third stage – real-world application: Kerry will practise these skills in training sessions. Alternatively, the therapist might challenge Kerry and ask where is the evidence to show she is not as good as other players, especially as she has just been promoted? Kerry might be asked to keep a diary recording her performance and see exactly what each outcome was, so she has hard evidence about her wins and losses. This can be used to check the validity of her beliefs. SIT can be explained in different ways: either stage-based or in a more applied way without explicit reference to the stages. For full marks there must be explicit engagement with the stem.</a:t>
            </a:r>
          </a:p>
        </p:txBody>
      </p:sp>
    </p:spTree>
    <p:extLst>
      <p:ext uri="{BB962C8B-B14F-4D97-AF65-F5344CB8AC3E}">
        <p14:creationId xmlns:p14="http://schemas.microsoft.com/office/powerpoint/2010/main" val="140336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Biological </a:t>
            </a:r>
            <a:r>
              <a:rPr lang="en-GB" dirty="0"/>
              <a:t>methods of stress </a:t>
            </a:r>
            <a:r>
              <a:rPr lang="en-GB" dirty="0" smtClean="0"/>
              <a:t>management - drug therapy</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sz="1600" dirty="0"/>
              <a:t>• Benzodiazepines: e.g. </a:t>
            </a:r>
            <a:r>
              <a:rPr lang="en-GB" sz="1600" dirty="0" err="1"/>
              <a:t>valium</a:t>
            </a:r>
            <a:r>
              <a:rPr lang="en-GB" sz="1600" dirty="0"/>
              <a:t>. These act on synapses and neurotransmitters, promoting natural biochemical substance called GABA = the body’s natural form of anxiety relief. </a:t>
            </a:r>
          </a:p>
          <a:p>
            <a:pPr marL="914400" lvl="1" indent="-514350">
              <a:buAutoNum type="arabicPeriod"/>
            </a:pPr>
            <a:r>
              <a:rPr lang="en-GB" sz="1200" dirty="0"/>
              <a:t>GABA reduces serotonin levels , decreases arousal of neurons ‡ reduced anxiety. </a:t>
            </a:r>
          </a:p>
          <a:p>
            <a:pPr marL="914400" lvl="1" indent="-514350">
              <a:buAutoNum type="arabicPeriod"/>
            </a:pPr>
            <a:r>
              <a:rPr lang="en-GB" sz="1200" dirty="0"/>
              <a:t>GABA slows down nerve cell activity, allowing chloride ions into neurons, slowing activity and causing relaxation. Side effects = sleepiness and dependence</a:t>
            </a:r>
          </a:p>
          <a:p>
            <a:pPr marL="0" indent="0">
              <a:buNone/>
            </a:pPr>
            <a:r>
              <a:rPr lang="en-GB" sz="1600" dirty="0"/>
              <a:t>• </a:t>
            </a:r>
            <a:r>
              <a:rPr lang="en-GB" sz="1600" dirty="0" err="1"/>
              <a:t>Buspirone</a:t>
            </a:r>
            <a:r>
              <a:rPr lang="en-GB" sz="1600" dirty="0"/>
              <a:t>: Enhances the effects of serotonin, reducing anxiety. Side effects = depression</a:t>
            </a:r>
          </a:p>
          <a:p>
            <a:pPr marL="0" indent="0">
              <a:buNone/>
            </a:pPr>
            <a:r>
              <a:rPr lang="en-GB" sz="1600" dirty="0"/>
              <a:t>How do they work? </a:t>
            </a:r>
          </a:p>
          <a:p>
            <a:pPr marL="0" indent="0">
              <a:buNone/>
            </a:pPr>
            <a:r>
              <a:rPr lang="en-GB" sz="1600" dirty="0"/>
              <a:t>All drugs are related to the bodily processes involved in the stress response, i.e. they intervene in the activity of the ANS.</a:t>
            </a:r>
          </a:p>
          <a:p>
            <a:pPr marL="0" indent="0">
              <a:buNone/>
            </a:pPr>
            <a:r>
              <a:rPr lang="en-GB" sz="1600" dirty="0"/>
              <a:t>Evaluation </a:t>
            </a:r>
          </a:p>
          <a:p>
            <a:pPr marL="0" indent="0">
              <a:buNone/>
            </a:pPr>
            <a:r>
              <a:rPr lang="en-GB" sz="1600" dirty="0"/>
              <a:t>Easy to use Effective Available Short term Only tackle symptoms not the real problem Unpleasant side effects – upset stomach, drowsiness, blurred vision, irregular heart beat Dependency – limit of 4 weeks.</a:t>
            </a:r>
          </a:p>
          <a:p>
            <a:pPr marL="0" indent="0">
              <a:buNone/>
            </a:pPr>
            <a:endParaRPr lang="en-GB" dirty="0" smtClean="0"/>
          </a:p>
          <a:p>
            <a:pPr marL="0" indent="0">
              <a:buNone/>
            </a:pPr>
            <a:r>
              <a:rPr lang="en-GB" dirty="0" smtClean="0"/>
              <a:t>Biofeedback.</a:t>
            </a:r>
            <a:endParaRPr lang="en-GB" dirty="0"/>
          </a:p>
        </p:txBody>
      </p:sp>
    </p:spTree>
    <p:extLst>
      <p:ext uri="{BB962C8B-B14F-4D97-AF65-F5344CB8AC3E}">
        <p14:creationId xmlns:p14="http://schemas.microsoft.com/office/powerpoint/2010/main" val="655597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Long-term stress is often accompanied by psychological and physical changes.</a:t>
            </a:r>
          </a:p>
          <a:p>
            <a:pPr marL="0" indent="0">
              <a:buNone/>
            </a:pPr>
            <a:r>
              <a:rPr lang="en-GB" dirty="0"/>
              <a:t>Drug therapy is sometimes used to reduce these effects of stress.</a:t>
            </a:r>
          </a:p>
          <a:p>
            <a:pPr marL="0" indent="0">
              <a:buNone/>
            </a:pPr>
            <a:r>
              <a:rPr lang="en-GB" dirty="0" smtClean="0"/>
              <a:t>Outline </a:t>
            </a:r>
            <a:r>
              <a:rPr lang="en-GB" dirty="0"/>
              <a:t>drug therapy as a method of stress management. 4 marks</a:t>
            </a:r>
          </a:p>
        </p:txBody>
      </p:sp>
    </p:spTree>
    <p:extLst>
      <p:ext uri="{BB962C8B-B14F-4D97-AF65-F5344CB8AC3E}">
        <p14:creationId xmlns:p14="http://schemas.microsoft.com/office/powerpoint/2010/main" val="1053604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92500" lnSpcReduction="20000"/>
          </a:bodyPr>
          <a:lstStyle/>
          <a:p>
            <a:r>
              <a:rPr lang="en-GB" dirty="0"/>
              <a:t>The two main groups of drugs used to manage stress are Benzodiazepines </a:t>
            </a:r>
            <a:r>
              <a:rPr lang="en-GB" dirty="0" smtClean="0"/>
              <a:t>and Beta-blockers</a:t>
            </a:r>
            <a:r>
              <a:rPr lang="en-GB" dirty="0"/>
              <a:t>. BZs act on the brain by increasing the action of GABA. This </a:t>
            </a:r>
            <a:r>
              <a:rPr lang="en-GB" dirty="0" smtClean="0"/>
              <a:t>neurotransmitter reduces </a:t>
            </a:r>
            <a:r>
              <a:rPr lang="en-GB" dirty="0"/>
              <a:t>the activity of other neurotransmitters in the brain.</a:t>
            </a:r>
          </a:p>
          <a:p>
            <a:r>
              <a:rPr lang="en-GB" dirty="0"/>
              <a:t>Beta-blockers act directly on the cardiovascular system. They reduce any increase in </a:t>
            </a:r>
            <a:r>
              <a:rPr lang="en-GB" dirty="0" smtClean="0"/>
              <a:t>heart rate </a:t>
            </a:r>
            <a:r>
              <a:rPr lang="en-GB" dirty="0"/>
              <a:t>and blood pressure that may arise as a result of stress.</a:t>
            </a:r>
          </a:p>
          <a:p>
            <a:r>
              <a:rPr lang="en-GB" dirty="0"/>
              <a:t>Examiners should be aware of a breadth/depth trade off: one type in detail or both in </a:t>
            </a:r>
            <a:r>
              <a:rPr lang="en-GB" dirty="0" smtClean="0"/>
              <a:t>less detail</a:t>
            </a:r>
            <a:r>
              <a:rPr lang="en-GB" dirty="0"/>
              <a:t>.</a:t>
            </a:r>
          </a:p>
        </p:txBody>
      </p:sp>
    </p:spTree>
    <p:extLst>
      <p:ext uri="{BB962C8B-B14F-4D97-AF65-F5344CB8AC3E}">
        <p14:creationId xmlns:p14="http://schemas.microsoft.com/office/powerpoint/2010/main" val="1974918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2899</Words>
  <Application>Microsoft Office PowerPoint</Application>
  <PresentationFormat>On-screen Show (4:3)</PresentationFormat>
  <Paragraphs>128</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Biological Psychology - Stress</vt:lpstr>
      <vt:lpstr>Stress as a bodily response</vt:lpstr>
      <vt:lpstr>Sympathomedullary pathway </vt:lpstr>
      <vt:lpstr>pituitary-adrenal system </vt:lpstr>
      <vt:lpstr>Exam Question</vt:lpstr>
      <vt:lpstr>Answer</vt:lpstr>
      <vt:lpstr>Stress-related illness and the immune system </vt:lpstr>
      <vt:lpstr>Stress-related illness and the immune system </vt:lpstr>
      <vt:lpstr>Question</vt:lpstr>
      <vt:lpstr>Answer</vt:lpstr>
      <vt:lpstr>Stress in everyday life</vt:lpstr>
      <vt:lpstr>Life changes as sources of stress </vt:lpstr>
      <vt:lpstr>Daily hassles as sources of stress </vt:lpstr>
      <vt:lpstr>Question</vt:lpstr>
      <vt:lpstr>Answer</vt:lpstr>
      <vt:lpstr>Workplace stress including the effects of workload and control </vt:lpstr>
      <vt:lpstr>Question</vt:lpstr>
      <vt:lpstr>Answer</vt:lpstr>
      <vt:lpstr>Personality factors, including Type A and Type B behaviour.</vt:lpstr>
      <vt:lpstr>Hardiness</vt:lpstr>
      <vt:lpstr>PowerPoint Presentation</vt:lpstr>
      <vt:lpstr>Answer</vt:lpstr>
      <vt:lpstr>Psychological methods of stress management, including stress inoculation therapy</vt:lpstr>
      <vt:lpstr>Questions</vt:lpstr>
      <vt:lpstr>Answer</vt:lpstr>
      <vt:lpstr>Biological methods of stress management - drug therapy</vt:lpstr>
      <vt:lpstr>Question</vt:lpstr>
      <vt:lpstr>Answer</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Biological Psychology - Stress</dc:title>
  <dc:creator>Stanyer, Richard  (Staff)</dc:creator>
  <cp:lastModifiedBy>Stanyer, Richard  (Staff)</cp:lastModifiedBy>
  <cp:revision>1</cp:revision>
  <dcterms:created xsi:type="dcterms:W3CDTF">2015-04-26T12:37:13Z</dcterms:created>
  <dcterms:modified xsi:type="dcterms:W3CDTF">2015-04-26T12:38:25Z</dcterms:modified>
</cp:coreProperties>
</file>