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39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A74A254C-C5EE-4B1D-A7EB-EB926AD6F86A}" type="datetimeFigureOut">
              <a:rPr lang="en-GB" smtClean="0"/>
              <a:t>21/04/2015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EEC080-7109-4DEF-B748-09508BA60832}" type="slidenum">
              <a:rPr lang="en-GB" smtClean="0"/>
              <a:t>‹#›</a:t>
            </a:fld>
            <a:endParaRPr lang="en-GB"/>
          </a:p>
        </p:txBody>
      </p:sp>
    </p:spTree>
    <p:extLst>
      <p:ext uri="{BB962C8B-B14F-4D97-AF65-F5344CB8AC3E}">
        <p14:creationId xmlns:p14="http://schemas.microsoft.com/office/powerpoint/2010/main" val="2585150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74A254C-C5EE-4B1D-A7EB-EB926AD6F86A}" type="datetimeFigureOut">
              <a:rPr lang="en-GB" smtClean="0"/>
              <a:t>21/04/2015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EEC080-7109-4DEF-B748-09508BA60832}" type="slidenum">
              <a:rPr lang="en-GB" smtClean="0"/>
              <a:t>‹#›</a:t>
            </a:fld>
            <a:endParaRPr lang="en-GB"/>
          </a:p>
        </p:txBody>
      </p:sp>
    </p:spTree>
    <p:extLst>
      <p:ext uri="{BB962C8B-B14F-4D97-AF65-F5344CB8AC3E}">
        <p14:creationId xmlns:p14="http://schemas.microsoft.com/office/powerpoint/2010/main" val="3596017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74A254C-C5EE-4B1D-A7EB-EB926AD6F86A}" type="datetimeFigureOut">
              <a:rPr lang="en-GB" smtClean="0"/>
              <a:t>21/04/2015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EEC080-7109-4DEF-B748-09508BA60832}" type="slidenum">
              <a:rPr lang="en-GB" smtClean="0"/>
              <a:t>‹#›</a:t>
            </a:fld>
            <a:endParaRPr lang="en-GB"/>
          </a:p>
        </p:txBody>
      </p:sp>
    </p:spTree>
    <p:extLst>
      <p:ext uri="{BB962C8B-B14F-4D97-AF65-F5344CB8AC3E}">
        <p14:creationId xmlns:p14="http://schemas.microsoft.com/office/powerpoint/2010/main" val="40294537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A74A254C-C5EE-4B1D-A7EB-EB926AD6F86A}" type="datetimeFigureOut">
              <a:rPr lang="en-GB" smtClean="0"/>
              <a:t>21/04/2015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EEC080-7109-4DEF-B748-09508BA60832}" type="slidenum">
              <a:rPr lang="en-GB" smtClean="0"/>
              <a:t>‹#›</a:t>
            </a:fld>
            <a:endParaRPr lang="en-GB"/>
          </a:p>
        </p:txBody>
      </p:sp>
    </p:spTree>
    <p:extLst>
      <p:ext uri="{BB962C8B-B14F-4D97-AF65-F5344CB8AC3E}">
        <p14:creationId xmlns:p14="http://schemas.microsoft.com/office/powerpoint/2010/main" val="1410200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A74A254C-C5EE-4B1D-A7EB-EB926AD6F86A}" type="datetimeFigureOut">
              <a:rPr lang="en-GB" smtClean="0"/>
              <a:t>21/04/2015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6EEC080-7109-4DEF-B748-09508BA60832}" type="slidenum">
              <a:rPr lang="en-GB" smtClean="0"/>
              <a:t>‹#›</a:t>
            </a:fld>
            <a:endParaRPr lang="en-GB"/>
          </a:p>
        </p:txBody>
      </p:sp>
    </p:spTree>
    <p:extLst>
      <p:ext uri="{BB962C8B-B14F-4D97-AF65-F5344CB8AC3E}">
        <p14:creationId xmlns:p14="http://schemas.microsoft.com/office/powerpoint/2010/main" val="2378502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74A254C-C5EE-4B1D-A7EB-EB926AD6F86A}" type="datetimeFigureOut">
              <a:rPr lang="en-GB" smtClean="0"/>
              <a:t>21/04/2015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6EEC080-7109-4DEF-B748-09508BA60832}" type="slidenum">
              <a:rPr lang="en-GB" smtClean="0"/>
              <a:t>‹#›</a:t>
            </a:fld>
            <a:endParaRPr lang="en-GB"/>
          </a:p>
        </p:txBody>
      </p:sp>
    </p:spTree>
    <p:extLst>
      <p:ext uri="{BB962C8B-B14F-4D97-AF65-F5344CB8AC3E}">
        <p14:creationId xmlns:p14="http://schemas.microsoft.com/office/powerpoint/2010/main" val="3333185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4A254C-C5EE-4B1D-A7EB-EB926AD6F86A}" type="datetimeFigureOut">
              <a:rPr lang="en-GB" smtClean="0"/>
              <a:t>21/04/2015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6EEC080-7109-4DEF-B748-09508BA60832}" type="slidenum">
              <a:rPr lang="en-GB" smtClean="0"/>
              <a:t>‹#›</a:t>
            </a:fld>
            <a:endParaRPr lang="en-GB"/>
          </a:p>
        </p:txBody>
      </p:sp>
    </p:spTree>
    <p:extLst>
      <p:ext uri="{BB962C8B-B14F-4D97-AF65-F5344CB8AC3E}">
        <p14:creationId xmlns:p14="http://schemas.microsoft.com/office/powerpoint/2010/main" val="6174779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4A254C-C5EE-4B1D-A7EB-EB926AD6F86A}" type="datetimeFigureOut">
              <a:rPr lang="en-GB" smtClean="0"/>
              <a:t>21/04/2015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EEC080-7109-4DEF-B748-09508BA60832}" type="slidenum">
              <a:rPr lang="en-GB" smtClean="0"/>
              <a:t>‹#›</a:t>
            </a:fld>
            <a:endParaRPr lang="en-GB"/>
          </a:p>
        </p:txBody>
      </p:sp>
    </p:spTree>
    <p:extLst>
      <p:ext uri="{BB962C8B-B14F-4D97-AF65-F5344CB8AC3E}">
        <p14:creationId xmlns:p14="http://schemas.microsoft.com/office/powerpoint/2010/main" val="1277703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4A254C-C5EE-4B1D-A7EB-EB926AD6F86A}" type="datetimeFigureOut">
              <a:rPr lang="en-GB" smtClean="0"/>
              <a:t>21/04/2015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EEC080-7109-4DEF-B748-09508BA60832}" type="slidenum">
              <a:rPr lang="en-GB" smtClean="0"/>
              <a:t>‹#›</a:t>
            </a:fld>
            <a:endParaRPr lang="en-GB"/>
          </a:p>
        </p:txBody>
      </p:sp>
    </p:spTree>
    <p:extLst>
      <p:ext uri="{BB962C8B-B14F-4D97-AF65-F5344CB8AC3E}">
        <p14:creationId xmlns:p14="http://schemas.microsoft.com/office/powerpoint/2010/main" val="200629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74A254C-C5EE-4B1D-A7EB-EB926AD6F86A}" type="datetimeFigureOut">
              <a:rPr lang="en-GB" smtClean="0"/>
              <a:t>21/04/2015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EEC080-7109-4DEF-B748-09508BA60832}" type="slidenum">
              <a:rPr lang="en-GB" smtClean="0"/>
              <a:t>‹#›</a:t>
            </a:fld>
            <a:endParaRPr lang="en-GB"/>
          </a:p>
        </p:txBody>
      </p:sp>
    </p:spTree>
    <p:extLst>
      <p:ext uri="{BB962C8B-B14F-4D97-AF65-F5344CB8AC3E}">
        <p14:creationId xmlns:p14="http://schemas.microsoft.com/office/powerpoint/2010/main" val="1030348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74A254C-C5EE-4B1D-A7EB-EB926AD6F86A}" type="datetimeFigureOut">
              <a:rPr lang="en-GB" smtClean="0"/>
              <a:t>21/04/2015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EEC080-7109-4DEF-B748-09508BA60832}" type="slidenum">
              <a:rPr lang="en-GB" smtClean="0"/>
              <a:t>‹#›</a:t>
            </a:fld>
            <a:endParaRPr lang="en-GB"/>
          </a:p>
        </p:txBody>
      </p:sp>
    </p:spTree>
    <p:extLst>
      <p:ext uri="{BB962C8B-B14F-4D97-AF65-F5344CB8AC3E}">
        <p14:creationId xmlns:p14="http://schemas.microsoft.com/office/powerpoint/2010/main" val="4319405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4A254C-C5EE-4B1D-A7EB-EB926AD6F86A}" type="datetimeFigureOut">
              <a:rPr lang="en-GB" smtClean="0"/>
              <a:t>21/04/2015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EEC080-7109-4DEF-B748-09508BA60832}" type="slidenum">
              <a:rPr lang="en-GB" smtClean="0"/>
              <a:t>‹#›</a:t>
            </a:fld>
            <a:endParaRPr lang="en-GB"/>
          </a:p>
        </p:txBody>
      </p:sp>
    </p:spTree>
    <p:extLst>
      <p:ext uri="{BB962C8B-B14F-4D97-AF65-F5344CB8AC3E}">
        <p14:creationId xmlns:p14="http://schemas.microsoft.com/office/powerpoint/2010/main" val="29429461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Stress as a bodily response</a:t>
            </a:r>
            <a:endParaRPr lang="en-GB" dirty="0"/>
          </a:p>
        </p:txBody>
      </p:sp>
      <p:sp>
        <p:nvSpPr>
          <p:cNvPr id="5" name="Content Placeholder 4"/>
          <p:cNvSpPr>
            <a:spLocks noGrp="1"/>
          </p:cNvSpPr>
          <p:nvPr>
            <p:ph idx="1"/>
          </p:nvPr>
        </p:nvSpPr>
        <p:spPr/>
        <p:txBody>
          <a:bodyPr/>
          <a:lstStyle/>
          <a:p>
            <a:r>
              <a:rPr lang="en-GB" dirty="0" smtClean="0"/>
              <a:t>The body’s response to stress, including the pituitary-adrenal system and the sympathomedullary pathway in outline </a:t>
            </a:r>
          </a:p>
          <a:p>
            <a:r>
              <a:rPr lang="en-GB" dirty="0" smtClean="0"/>
              <a:t>Stress-related illness and the immune system</a:t>
            </a:r>
            <a:endParaRPr lang="en-GB" dirty="0"/>
          </a:p>
        </p:txBody>
      </p:sp>
    </p:spTree>
    <p:extLst>
      <p:ext uri="{BB962C8B-B14F-4D97-AF65-F5344CB8AC3E}">
        <p14:creationId xmlns:p14="http://schemas.microsoft.com/office/powerpoint/2010/main" val="3164568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Sympathomedullary </a:t>
            </a:r>
            <a:r>
              <a:rPr lang="en-GB" dirty="0"/>
              <a:t>pathway </a:t>
            </a:r>
          </a:p>
        </p:txBody>
      </p:sp>
      <p:sp>
        <p:nvSpPr>
          <p:cNvPr id="3" name="Content Placeholder 2"/>
          <p:cNvSpPr>
            <a:spLocks noGrp="1"/>
          </p:cNvSpPr>
          <p:nvPr>
            <p:ph idx="1"/>
          </p:nvPr>
        </p:nvSpPr>
        <p:spPr/>
        <p:txBody>
          <a:bodyPr>
            <a:normAutofit fontScale="70000" lnSpcReduction="20000"/>
          </a:bodyPr>
          <a:lstStyle/>
          <a:p>
            <a:r>
              <a:rPr lang="en-GB" dirty="0"/>
              <a:t>When somebody is affected by an acute stressor, the ‘fight or flight’ response is usually stimulated. The process</a:t>
            </a:r>
          </a:p>
          <a:p>
            <a:pPr marL="0" indent="0">
              <a:buNone/>
            </a:pPr>
            <a:r>
              <a:rPr lang="en-GB" dirty="0"/>
              <a:t>1.       The ANS (autonomic nervous system) is aroused which is split into the SNS (Sympathetic Nervous System) and the parasympathetic branch.</a:t>
            </a:r>
          </a:p>
          <a:p>
            <a:pPr marL="0" indent="0">
              <a:buNone/>
            </a:pPr>
            <a:r>
              <a:rPr lang="en-GB" dirty="0"/>
              <a:t>2.       When the SNS is aroused, noradrenaline is released into the bloodstream which increases heart rate, pupil size and blood pressure.</a:t>
            </a:r>
          </a:p>
          <a:p>
            <a:pPr marL="0" indent="0">
              <a:buNone/>
            </a:pPr>
            <a:r>
              <a:rPr lang="en-GB" dirty="0"/>
              <a:t>3.       The SAM (sympathomedullary system) is aroused at the same time as the SNS and the SAM allows adrenaline to be released from the adrenal glands, the adrenaline increases amount of oxygen in the bloodstream going towards the muscles and the brain.</a:t>
            </a:r>
          </a:p>
          <a:p>
            <a:pPr marL="0" indent="0">
              <a:buNone/>
            </a:pPr>
            <a:r>
              <a:rPr lang="en-GB" dirty="0"/>
              <a:t>4.       The SNS and SAM is used to prepare the animal for the ‘fight or flight’ response but the parasympathetic branch put the animal into a state of relaxation after this response has been carried out.</a:t>
            </a:r>
          </a:p>
          <a:p>
            <a:endParaRPr lang="en-GB" dirty="0"/>
          </a:p>
        </p:txBody>
      </p:sp>
    </p:spTree>
    <p:extLst>
      <p:ext uri="{BB962C8B-B14F-4D97-AF65-F5344CB8AC3E}">
        <p14:creationId xmlns:p14="http://schemas.microsoft.com/office/powerpoint/2010/main" val="3977711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pituitary-adrenal system </a:t>
            </a:r>
          </a:p>
        </p:txBody>
      </p:sp>
      <p:sp>
        <p:nvSpPr>
          <p:cNvPr id="3" name="Content Placeholder 2"/>
          <p:cNvSpPr>
            <a:spLocks noGrp="1"/>
          </p:cNvSpPr>
          <p:nvPr>
            <p:ph idx="1"/>
          </p:nvPr>
        </p:nvSpPr>
        <p:spPr/>
        <p:txBody>
          <a:bodyPr>
            <a:normAutofit fontScale="85000" lnSpcReduction="20000"/>
          </a:bodyPr>
          <a:lstStyle/>
          <a:p>
            <a:r>
              <a:rPr lang="en-GB" dirty="0" smtClean="0"/>
              <a:t>Higher </a:t>
            </a:r>
            <a:r>
              <a:rPr lang="en-GB" dirty="0"/>
              <a:t>centres of the brain send a message to the hypothalamus that there are chronic stressors and the hypothalamus sends the hormone, CRF, to the pituitary glands.</a:t>
            </a:r>
          </a:p>
          <a:p>
            <a:r>
              <a:rPr lang="en-GB" dirty="0" smtClean="0"/>
              <a:t>The </a:t>
            </a:r>
            <a:r>
              <a:rPr lang="en-GB" dirty="0"/>
              <a:t>pituitary glands then send the hormone, ACTH, to the adrenal cortex.</a:t>
            </a:r>
          </a:p>
          <a:p>
            <a:r>
              <a:rPr lang="en-GB" dirty="0" smtClean="0"/>
              <a:t>The </a:t>
            </a:r>
            <a:r>
              <a:rPr lang="en-GB" dirty="0"/>
              <a:t>adrenal cortex sends the hormone, cortisol, in the bloodstream to the rest of the body and the effects of cortisol are lower sensitivity to pain and immunosuppression.</a:t>
            </a:r>
          </a:p>
          <a:p>
            <a:r>
              <a:rPr lang="en-GB" dirty="0" smtClean="0"/>
              <a:t>This </a:t>
            </a:r>
            <a:r>
              <a:rPr lang="en-GB" dirty="0"/>
              <a:t>cycle is repeated and the levels of ACTH and CRF can be altered to alter the level of cortisol in the body.</a:t>
            </a:r>
          </a:p>
          <a:p>
            <a:pPr marL="0" indent="0">
              <a:buNone/>
            </a:pPr>
            <a:endParaRPr lang="en-GB" dirty="0"/>
          </a:p>
        </p:txBody>
      </p:sp>
    </p:spTree>
    <p:extLst>
      <p:ext uri="{BB962C8B-B14F-4D97-AF65-F5344CB8AC3E}">
        <p14:creationId xmlns:p14="http://schemas.microsoft.com/office/powerpoint/2010/main" val="33801560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 Question</a:t>
            </a:r>
            <a:endParaRPr lang="en-GB" dirty="0"/>
          </a:p>
        </p:txBody>
      </p:sp>
      <p:sp>
        <p:nvSpPr>
          <p:cNvPr id="3" name="Content Placeholder 2"/>
          <p:cNvSpPr>
            <a:spLocks noGrp="1"/>
          </p:cNvSpPr>
          <p:nvPr>
            <p:ph idx="1"/>
          </p:nvPr>
        </p:nvSpPr>
        <p:spPr/>
        <p:txBody>
          <a:bodyPr>
            <a:normAutofit/>
          </a:bodyPr>
          <a:lstStyle/>
          <a:p>
            <a:r>
              <a:rPr lang="en-GB" dirty="0"/>
              <a:t>1 Outline the main features of the pituitary-adrenal system.</a:t>
            </a:r>
          </a:p>
          <a:p>
            <a:r>
              <a:rPr lang="en-GB" dirty="0" smtClean="0"/>
              <a:t>(</a:t>
            </a:r>
            <a:r>
              <a:rPr lang="en-GB" dirty="0"/>
              <a:t>3 marks)</a:t>
            </a:r>
          </a:p>
        </p:txBody>
      </p:sp>
    </p:spTree>
    <p:extLst>
      <p:ext uri="{BB962C8B-B14F-4D97-AF65-F5344CB8AC3E}">
        <p14:creationId xmlns:p14="http://schemas.microsoft.com/office/powerpoint/2010/main" val="1592564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fontScale="70000" lnSpcReduction="20000"/>
          </a:bodyPr>
          <a:lstStyle/>
          <a:p>
            <a:r>
              <a:rPr lang="en-GB" dirty="0"/>
              <a:t>Main features are that the hypothalamus communicates with the pituitary gland</a:t>
            </a:r>
            <a:r>
              <a:rPr lang="en-GB" dirty="0" smtClean="0"/>
              <a:t>,</a:t>
            </a:r>
          </a:p>
          <a:p>
            <a:r>
              <a:rPr lang="en-GB" dirty="0" smtClean="0"/>
              <a:t> </a:t>
            </a:r>
            <a:r>
              <a:rPr lang="en-GB" dirty="0"/>
              <a:t>causing it </a:t>
            </a:r>
            <a:r>
              <a:rPr lang="en-GB" dirty="0" smtClean="0"/>
              <a:t>to release </a:t>
            </a:r>
            <a:r>
              <a:rPr lang="en-GB" dirty="0"/>
              <a:t>ACTH. </a:t>
            </a:r>
            <a:endParaRPr lang="en-GB" dirty="0" smtClean="0"/>
          </a:p>
          <a:p>
            <a:r>
              <a:rPr lang="en-GB" dirty="0" smtClean="0"/>
              <a:t>This </a:t>
            </a:r>
            <a:r>
              <a:rPr lang="en-GB" dirty="0"/>
              <a:t>hormone is then detected in the bloodstream </a:t>
            </a:r>
            <a:r>
              <a:rPr lang="en-GB" dirty="0" smtClean="0"/>
              <a:t> by </a:t>
            </a:r>
            <a:r>
              <a:rPr lang="en-GB" dirty="0"/>
              <a:t>the adrenal cortex, </a:t>
            </a:r>
            <a:endParaRPr lang="en-GB" dirty="0" smtClean="0"/>
          </a:p>
          <a:p>
            <a:r>
              <a:rPr lang="en-GB" dirty="0" smtClean="0"/>
              <a:t>Which then </a:t>
            </a:r>
            <a:r>
              <a:rPr lang="en-GB" dirty="0"/>
              <a:t>releases corticosteroids. </a:t>
            </a:r>
            <a:endParaRPr lang="en-GB" dirty="0" smtClean="0"/>
          </a:p>
          <a:p>
            <a:r>
              <a:rPr lang="en-GB" dirty="0" smtClean="0"/>
              <a:t>The </a:t>
            </a:r>
            <a:r>
              <a:rPr lang="en-GB" dirty="0"/>
              <a:t>corticosteroids have a range of effects, such as causing </a:t>
            </a:r>
            <a:r>
              <a:rPr lang="en-GB" dirty="0" smtClean="0"/>
              <a:t>the liver </a:t>
            </a:r>
            <a:r>
              <a:rPr lang="en-GB" dirty="0"/>
              <a:t>to release glucose.</a:t>
            </a:r>
          </a:p>
          <a:p>
            <a:r>
              <a:rPr lang="en-GB" dirty="0"/>
              <a:t>An accurate diagram could also receive credit.</a:t>
            </a:r>
          </a:p>
          <a:p>
            <a:r>
              <a:rPr lang="en-GB" dirty="0"/>
              <a:t>1 mark for a brief outline and 3 marks for a correct and coherent outline of the features.</a:t>
            </a:r>
            <a:endParaRPr lang="en-GB" dirty="0" smtClean="0"/>
          </a:p>
          <a:p>
            <a:endParaRPr lang="en-GB" dirty="0"/>
          </a:p>
          <a:p>
            <a:r>
              <a:rPr lang="en-GB" b="1" dirty="0" smtClean="0"/>
              <a:t>How did you do?</a:t>
            </a:r>
            <a:endParaRPr lang="en-GB" b="1" dirty="0"/>
          </a:p>
        </p:txBody>
      </p:sp>
    </p:spTree>
    <p:extLst>
      <p:ext uri="{BB962C8B-B14F-4D97-AF65-F5344CB8AC3E}">
        <p14:creationId xmlns:p14="http://schemas.microsoft.com/office/powerpoint/2010/main" val="1990489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Stress-related </a:t>
            </a:r>
            <a:r>
              <a:rPr lang="en-GB" dirty="0" smtClean="0"/>
              <a:t>illness and the immune </a:t>
            </a:r>
            <a:r>
              <a:rPr lang="en-GB" dirty="0"/>
              <a:t>system</a:t>
            </a:r>
            <a:r>
              <a:rPr lang="en-GB" dirty="0" smtClean="0"/>
              <a:t> </a:t>
            </a:r>
            <a:endParaRPr lang="en-GB" dirty="0"/>
          </a:p>
        </p:txBody>
      </p:sp>
      <p:sp>
        <p:nvSpPr>
          <p:cNvPr id="3" name="Content Placeholder 2"/>
          <p:cNvSpPr>
            <a:spLocks noGrp="1"/>
          </p:cNvSpPr>
          <p:nvPr>
            <p:ph idx="1"/>
          </p:nvPr>
        </p:nvSpPr>
        <p:spPr/>
        <p:txBody>
          <a:bodyPr>
            <a:normAutofit fontScale="77500" lnSpcReduction="20000"/>
          </a:bodyPr>
          <a:lstStyle/>
          <a:p>
            <a:r>
              <a:rPr lang="en-GB" dirty="0" err="1" smtClean="0"/>
              <a:t>Kiecolt</a:t>
            </a:r>
            <a:r>
              <a:rPr lang="en-GB" dirty="0" smtClean="0"/>
              <a:t>-Glaser </a:t>
            </a:r>
            <a:r>
              <a:rPr lang="en-GB" dirty="0"/>
              <a:t>et al (1984) did a natural experiment to investigate the effect of acute stress on illness levels. They used students as participants and measured their immune system activity a month before their examinations and measured it again during the examinations. They found that immune system activity decreased during the exams, presumably because there is more acute stress.</a:t>
            </a:r>
          </a:p>
          <a:p>
            <a:r>
              <a:rPr lang="en-GB" dirty="0" smtClean="0"/>
              <a:t>Evans </a:t>
            </a:r>
            <a:r>
              <a:rPr lang="en-GB" dirty="0"/>
              <a:t>et al – showed how acute stress could boost immune system activity. They conducted an experiment which used students as participants; the students were given a small talk to give to other students which is a mild acute stressor. The amount of </a:t>
            </a:r>
            <a:r>
              <a:rPr lang="en-GB" dirty="0" err="1"/>
              <a:t>slgA</a:t>
            </a:r>
            <a:r>
              <a:rPr lang="en-GB" dirty="0"/>
              <a:t> (an antibody) during the time of the talk was higher than the amount of </a:t>
            </a:r>
            <a:r>
              <a:rPr lang="en-GB" dirty="0" err="1"/>
              <a:t>slgA</a:t>
            </a:r>
            <a:r>
              <a:rPr lang="en-GB" dirty="0"/>
              <a:t> before they had to give the talk.</a:t>
            </a:r>
          </a:p>
          <a:p>
            <a:endParaRPr lang="en-GB" dirty="0"/>
          </a:p>
        </p:txBody>
      </p:sp>
    </p:spTree>
    <p:extLst>
      <p:ext uri="{BB962C8B-B14F-4D97-AF65-F5344CB8AC3E}">
        <p14:creationId xmlns:p14="http://schemas.microsoft.com/office/powerpoint/2010/main" val="2632638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Stress-related illness and the immune system </a:t>
            </a:r>
          </a:p>
        </p:txBody>
      </p:sp>
      <p:sp>
        <p:nvSpPr>
          <p:cNvPr id="3" name="Content Placeholder 2"/>
          <p:cNvSpPr>
            <a:spLocks noGrp="1"/>
          </p:cNvSpPr>
          <p:nvPr>
            <p:ph idx="1"/>
          </p:nvPr>
        </p:nvSpPr>
        <p:spPr/>
        <p:txBody>
          <a:bodyPr>
            <a:normAutofit fontScale="70000" lnSpcReduction="20000"/>
          </a:bodyPr>
          <a:lstStyle/>
          <a:p>
            <a:r>
              <a:rPr lang="en-GB" dirty="0" err="1" smtClean="0"/>
              <a:t>Kiecolt</a:t>
            </a:r>
            <a:r>
              <a:rPr lang="en-GB" dirty="0" smtClean="0"/>
              <a:t>-Glaser </a:t>
            </a:r>
            <a:r>
              <a:rPr lang="en-GB" dirty="0"/>
              <a:t>et al (2005) – showed how chronic stressors negatively affect immune system activity. They did a laboratory experiment which used hostile couples and less hostile couples as participants. All of the couples were given blister wounds and the time it took for the wounds to heal was a measure of how much the immune system activity was. It took longer for the more hostile couples to heal their blister wound than the less hostile couples. This shows that chronic stressors reduce immune system activity.</a:t>
            </a:r>
          </a:p>
          <a:p>
            <a:r>
              <a:rPr lang="en-GB" dirty="0"/>
              <a:t>Stress can also have an indirect effect on illness as it is associated with all manner of bad habits (coping strategies), for example smoking, drinking alcohol to excess, poor diet due to lack of time, lack of exercise for the same reason, lack of sleep etc.</a:t>
            </a:r>
          </a:p>
        </p:txBody>
      </p:sp>
    </p:spTree>
    <p:extLst>
      <p:ext uri="{BB962C8B-B14F-4D97-AF65-F5344CB8AC3E}">
        <p14:creationId xmlns:p14="http://schemas.microsoft.com/office/powerpoint/2010/main" val="16871120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normAutofit fontScale="92500" lnSpcReduction="10000"/>
          </a:bodyPr>
          <a:lstStyle/>
          <a:p>
            <a:r>
              <a:rPr lang="en-GB" dirty="0"/>
              <a:t>Sandy and </a:t>
            </a:r>
            <a:r>
              <a:rPr lang="en-GB" dirty="0" err="1"/>
              <a:t>Vandita</a:t>
            </a:r>
            <a:r>
              <a:rPr lang="en-GB" dirty="0"/>
              <a:t> play for the same netball team. Two weeks ago, while playing in </a:t>
            </a:r>
            <a:r>
              <a:rPr lang="en-GB" dirty="0" smtClean="0"/>
              <a:t>a competition</a:t>
            </a:r>
            <a:r>
              <a:rPr lang="en-GB" dirty="0"/>
              <a:t>, they both grazed their elbows. </a:t>
            </a:r>
            <a:r>
              <a:rPr lang="en-GB" dirty="0" err="1"/>
              <a:t>Vandita’s</a:t>
            </a:r>
            <a:r>
              <a:rPr lang="en-GB" dirty="0"/>
              <a:t> wound is healing well, but </a:t>
            </a:r>
            <a:r>
              <a:rPr lang="en-GB" dirty="0" smtClean="0"/>
              <a:t>Sandy’s wound </a:t>
            </a:r>
            <a:r>
              <a:rPr lang="en-GB" dirty="0"/>
              <a:t>is taking much longer to heal. Sandy is very worried about the plans for her </a:t>
            </a:r>
            <a:r>
              <a:rPr lang="en-GB" dirty="0" smtClean="0"/>
              <a:t>wedding and </a:t>
            </a:r>
            <a:r>
              <a:rPr lang="en-GB" dirty="0"/>
              <a:t>her forthcoming house move.</a:t>
            </a:r>
          </a:p>
          <a:p>
            <a:r>
              <a:rPr lang="en-GB" dirty="0"/>
              <a:t>Using your knowledge of psychology, explain why Sandy’s wound is taking longer to </a:t>
            </a:r>
            <a:r>
              <a:rPr lang="en-GB" dirty="0" smtClean="0"/>
              <a:t>heal than </a:t>
            </a:r>
            <a:r>
              <a:rPr lang="en-GB" dirty="0" err="1"/>
              <a:t>Vandita’s</a:t>
            </a:r>
            <a:r>
              <a:rPr lang="en-GB" dirty="0" smtClean="0"/>
              <a:t>. (4 marks)</a:t>
            </a:r>
            <a:endParaRPr lang="en-GB" dirty="0"/>
          </a:p>
        </p:txBody>
      </p:sp>
    </p:spTree>
    <p:extLst>
      <p:ext uri="{BB962C8B-B14F-4D97-AF65-F5344CB8AC3E}">
        <p14:creationId xmlns:p14="http://schemas.microsoft.com/office/powerpoint/2010/main" val="23235077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fontScale="47500" lnSpcReduction="20000"/>
          </a:bodyPr>
          <a:lstStyle/>
          <a:p>
            <a:pPr marL="0" indent="0">
              <a:buNone/>
            </a:pPr>
            <a:r>
              <a:rPr lang="en-GB" dirty="0"/>
              <a:t>There are a variety of different ways to answer this question: credit appropriate alternative</a:t>
            </a:r>
          </a:p>
          <a:p>
            <a:pPr marL="0" indent="0">
              <a:buNone/>
            </a:pPr>
            <a:r>
              <a:rPr lang="en-GB" dirty="0"/>
              <a:t>answers</a:t>
            </a:r>
            <a:r>
              <a:rPr lang="en-GB" dirty="0" smtClean="0"/>
              <a:t>.</a:t>
            </a:r>
          </a:p>
          <a:p>
            <a:pPr marL="0" indent="0">
              <a:buNone/>
            </a:pPr>
            <a:endParaRPr lang="en-GB" dirty="0"/>
          </a:p>
          <a:p>
            <a:pPr marL="0" indent="0">
              <a:buNone/>
            </a:pPr>
            <a:r>
              <a:rPr lang="en-GB" dirty="0"/>
              <a:t>Candidates could focus on critical life events as well as the underlying biological mechanisms.</a:t>
            </a:r>
          </a:p>
          <a:p>
            <a:pPr marL="0" indent="0">
              <a:buNone/>
            </a:pPr>
            <a:r>
              <a:rPr lang="en-GB" dirty="0"/>
              <a:t>Research has shown that stress reduces the effectiveness of the immune system. People</a:t>
            </a:r>
          </a:p>
          <a:p>
            <a:pPr marL="0" indent="0">
              <a:buNone/>
            </a:pPr>
            <a:r>
              <a:rPr lang="en-GB" dirty="0"/>
              <a:t>experiencing long-term stress are more likely to become ill and to take longer to heal than those</a:t>
            </a:r>
          </a:p>
          <a:p>
            <a:pPr marL="0" indent="0">
              <a:buNone/>
            </a:pPr>
            <a:r>
              <a:rPr lang="en-GB" dirty="0"/>
              <a:t>who are not stressed. Sandy is experiencing two events that are on the SRRS and are known</a:t>
            </a:r>
          </a:p>
          <a:p>
            <a:pPr marL="0" indent="0">
              <a:buNone/>
            </a:pPr>
            <a:r>
              <a:rPr lang="en-GB" dirty="0"/>
              <a:t>to be major stressors</a:t>
            </a:r>
            <a:r>
              <a:rPr lang="en-GB" dirty="0" smtClean="0"/>
              <a:t>.</a:t>
            </a:r>
          </a:p>
          <a:p>
            <a:pPr marL="0" indent="0">
              <a:buNone/>
            </a:pPr>
            <a:endParaRPr lang="en-GB" dirty="0"/>
          </a:p>
          <a:p>
            <a:pPr marL="0" indent="0">
              <a:buNone/>
            </a:pPr>
            <a:r>
              <a:rPr lang="en-GB" dirty="0"/>
              <a:t>1 mark for a basic statement of the relationship between stress and the immune system and a</a:t>
            </a:r>
          </a:p>
          <a:p>
            <a:pPr marL="0" indent="0">
              <a:buNone/>
            </a:pPr>
            <a:r>
              <a:rPr lang="en-GB" dirty="0"/>
              <a:t>further 3 marks for elaboration of this. For full marks, the elaboration must be linked to Sandy’s</a:t>
            </a:r>
          </a:p>
          <a:p>
            <a:pPr marL="0" indent="0">
              <a:buNone/>
            </a:pPr>
            <a:r>
              <a:rPr lang="en-GB" dirty="0"/>
              <a:t>situation. Credit can also be given to research evidence used to support/illustrate the</a:t>
            </a:r>
          </a:p>
          <a:p>
            <a:pPr marL="0" indent="0">
              <a:buNone/>
            </a:pPr>
            <a:r>
              <a:rPr lang="en-GB" dirty="0"/>
              <a:t>explanation.</a:t>
            </a:r>
            <a:endParaRPr lang="en-GB" dirty="0"/>
          </a:p>
        </p:txBody>
      </p:sp>
    </p:spTree>
    <p:extLst>
      <p:ext uri="{BB962C8B-B14F-4D97-AF65-F5344CB8AC3E}">
        <p14:creationId xmlns:p14="http://schemas.microsoft.com/office/powerpoint/2010/main" val="19617360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860</Words>
  <Application>Microsoft Office PowerPoint</Application>
  <PresentationFormat>On-screen Show (4:3)</PresentationFormat>
  <Paragraphs>50</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Stress as a bodily response</vt:lpstr>
      <vt:lpstr>Sympathomedullary pathway </vt:lpstr>
      <vt:lpstr>pituitary-adrenal system </vt:lpstr>
      <vt:lpstr>Exam Question</vt:lpstr>
      <vt:lpstr>Answer</vt:lpstr>
      <vt:lpstr>Stress-related illness and the immune system </vt:lpstr>
      <vt:lpstr>Stress-related illness and the immune system </vt:lpstr>
      <vt:lpstr>Question</vt:lpstr>
      <vt:lpstr>Answer</vt:lpstr>
    </vt:vector>
  </TitlesOfParts>
  <Company>Kelly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Stress as a bodily response</dc:title>
  <dc:creator>Stanyer, Richard  (Staff)</dc:creator>
  <cp:lastModifiedBy>Stanyer, Richard  (Staff)</cp:lastModifiedBy>
  <cp:revision>1</cp:revision>
  <dcterms:created xsi:type="dcterms:W3CDTF">2015-04-21T06:44:21Z</dcterms:created>
  <dcterms:modified xsi:type="dcterms:W3CDTF">2015-04-21T06:45:19Z</dcterms:modified>
</cp:coreProperties>
</file>