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27" autoAdjust="0"/>
    <p:restoredTop sz="94660"/>
  </p:normalViewPr>
  <p:slideViewPr>
    <p:cSldViewPr>
      <p:cViewPr varScale="1">
        <p:scale>
          <a:sx n="69" d="100"/>
          <a:sy n="69" d="100"/>
        </p:scale>
        <p:origin x="-39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566507D-4F47-4E1F-A878-A3F602421ED9}"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45979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66507D-4F47-4E1F-A878-A3F602421ED9}"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55728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66507D-4F47-4E1F-A878-A3F602421ED9}"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164907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566507D-4F47-4E1F-A878-A3F602421ED9}"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2448517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566507D-4F47-4E1F-A878-A3F602421ED9}" type="datetimeFigureOut">
              <a:rPr lang="en-GB" smtClean="0"/>
              <a:t>02/05/2015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2883609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566507D-4F47-4E1F-A878-A3F602421ED9}" type="datetimeFigureOut">
              <a:rPr lang="en-GB" smtClean="0"/>
              <a:t>02/05/2015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198820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66507D-4F47-4E1F-A878-A3F602421ED9}" type="datetimeFigureOut">
              <a:rPr lang="en-GB" smtClean="0"/>
              <a:t>02/05/2015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37371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66507D-4F47-4E1F-A878-A3F602421ED9}"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2689348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66507D-4F47-4E1F-A878-A3F602421ED9}" type="datetimeFigureOut">
              <a:rPr lang="en-GB" smtClean="0"/>
              <a:t>02/05/2015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2326297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66507D-4F47-4E1F-A878-A3F602421ED9}"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766267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66507D-4F47-4E1F-A878-A3F602421ED9}" type="datetimeFigureOut">
              <a:rPr lang="en-GB" smtClean="0"/>
              <a:t>02/05/2015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A0D076-9B70-48DA-BC32-B4D069F3A720}" type="slidenum">
              <a:rPr lang="en-GB" smtClean="0"/>
              <a:t>‹#›</a:t>
            </a:fld>
            <a:endParaRPr lang="en-GB"/>
          </a:p>
        </p:txBody>
      </p:sp>
    </p:spTree>
    <p:extLst>
      <p:ext uri="{BB962C8B-B14F-4D97-AF65-F5344CB8AC3E}">
        <p14:creationId xmlns:p14="http://schemas.microsoft.com/office/powerpoint/2010/main" val="931303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6507D-4F47-4E1F-A878-A3F602421ED9}" type="datetimeFigureOut">
              <a:rPr lang="en-GB" smtClean="0"/>
              <a:t>02/05/2015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0D076-9B70-48DA-BC32-B4D069F3A720}" type="slidenum">
              <a:rPr lang="en-GB" smtClean="0"/>
              <a:t>‹#›</a:t>
            </a:fld>
            <a:endParaRPr lang="en-GB"/>
          </a:p>
        </p:txBody>
      </p:sp>
    </p:spTree>
    <p:extLst>
      <p:ext uri="{BB962C8B-B14F-4D97-AF65-F5344CB8AC3E}">
        <p14:creationId xmlns:p14="http://schemas.microsoft.com/office/powerpoint/2010/main" val="526192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Developmental Psychology – Early Social Development</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204384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Attachment</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Explanations of attachment, including learning theory and Bowlby’s theory</a:t>
            </a:r>
          </a:p>
          <a:p>
            <a:r>
              <a:rPr lang="en-GB" dirty="0" smtClean="0"/>
              <a:t>Types of attachment: secure attachment, insecure-avoidant and insecure resistant</a:t>
            </a:r>
          </a:p>
          <a:p>
            <a:r>
              <a:rPr lang="en-GB" dirty="0" smtClean="0"/>
              <a:t>Use of the “Strange Situation” in attachment research</a:t>
            </a:r>
          </a:p>
          <a:p>
            <a:r>
              <a:rPr lang="en-GB" dirty="0" smtClean="0"/>
              <a:t>Cultural variations in attachment </a:t>
            </a:r>
          </a:p>
          <a:p>
            <a:r>
              <a:rPr lang="en-GB" dirty="0" smtClean="0"/>
              <a:t>The effects of disruption of attachment, failure to form attachment (privation) and institutional care</a:t>
            </a:r>
            <a:endParaRPr lang="en-GB" dirty="0"/>
          </a:p>
        </p:txBody>
      </p:sp>
    </p:spTree>
    <p:extLst>
      <p:ext uri="{BB962C8B-B14F-4D97-AF65-F5344CB8AC3E}">
        <p14:creationId xmlns:p14="http://schemas.microsoft.com/office/powerpoint/2010/main" val="3940998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Explanations of attachment, including learning theory and Bowlby’s </a:t>
            </a:r>
            <a:r>
              <a:rPr lang="en-GB" dirty="0" smtClean="0"/>
              <a:t>theory</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a:t>What is meant by the term ‘attachment</a:t>
            </a:r>
            <a:r>
              <a:rPr lang="en-GB" dirty="0" smtClean="0"/>
              <a:t>’?</a:t>
            </a:r>
          </a:p>
          <a:p>
            <a:r>
              <a:rPr lang="en-GB" dirty="0"/>
              <a:t>Attachment can be defined as an emotional relationship between two people in which each seeks closeness and feels more secure when in the presence of the attachment figure. </a:t>
            </a:r>
          </a:p>
          <a:p>
            <a:r>
              <a:rPr lang="en-GB" dirty="0">
                <a:solidFill>
                  <a:srgbClr val="FF0000"/>
                </a:solidFill>
              </a:rPr>
              <a:t>1 mark for a very brief or slightly muddled answer e.g. an emotional bond. </a:t>
            </a:r>
          </a:p>
          <a:p>
            <a:r>
              <a:rPr lang="en-GB" dirty="0">
                <a:solidFill>
                  <a:srgbClr val="FF0000"/>
                </a:solidFill>
              </a:rPr>
              <a:t>2nd mark for accurate elaboration e.g. an emotional bond between two people.. </a:t>
            </a:r>
          </a:p>
        </p:txBody>
      </p:sp>
    </p:spTree>
    <p:extLst>
      <p:ext uri="{BB962C8B-B14F-4D97-AF65-F5344CB8AC3E}">
        <p14:creationId xmlns:p14="http://schemas.microsoft.com/office/powerpoint/2010/main" val="962242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theory</a:t>
            </a:r>
          </a:p>
        </p:txBody>
      </p:sp>
      <p:sp>
        <p:nvSpPr>
          <p:cNvPr id="3" name="Content Placeholder 2"/>
          <p:cNvSpPr>
            <a:spLocks noGrp="1"/>
          </p:cNvSpPr>
          <p:nvPr>
            <p:ph idx="1"/>
          </p:nvPr>
        </p:nvSpPr>
        <p:spPr/>
        <p:txBody>
          <a:bodyPr>
            <a:normAutofit fontScale="55000" lnSpcReduction="20000"/>
          </a:bodyPr>
          <a:lstStyle/>
          <a:p>
            <a:pPr marL="0" indent="0">
              <a:buNone/>
            </a:pPr>
            <a:r>
              <a:rPr lang="en-GB" dirty="0">
                <a:solidFill>
                  <a:srgbClr val="FF0000"/>
                </a:solidFill>
              </a:rPr>
              <a:t>When Max was born, his mother gave up work to stay at home and look after </a:t>
            </a:r>
            <a:r>
              <a:rPr lang="en-GB" dirty="0" smtClean="0">
                <a:solidFill>
                  <a:srgbClr val="FF0000"/>
                </a:solidFill>
              </a:rPr>
              <a:t>him. Max’s </a:t>
            </a:r>
            <a:r>
              <a:rPr lang="en-GB" dirty="0">
                <a:solidFill>
                  <a:srgbClr val="FF0000"/>
                </a:solidFill>
              </a:rPr>
              <a:t>father works long hours and does not have much to do with the day-to-day </a:t>
            </a:r>
            <a:r>
              <a:rPr lang="en-GB" dirty="0" smtClean="0">
                <a:solidFill>
                  <a:srgbClr val="FF0000"/>
                </a:solidFill>
              </a:rPr>
              <a:t>care of </a:t>
            </a:r>
            <a:r>
              <a:rPr lang="en-GB" dirty="0">
                <a:solidFill>
                  <a:srgbClr val="FF0000"/>
                </a:solidFill>
              </a:rPr>
              <a:t>his son. Max is now nine months old and he seems to have a very close bond with</a:t>
            </a:r>
          </a:p>
          <a:p>
            <a:pPr marL="0" indent="0">
              <a:buNone/>
            </a:pPr>
            <a:r>
              <a:rPr lang="en-GB" dirty="0">
                <a:solidFill>
                  <a:srgbClr val="FF0000"/>
                </a:solidFill>
              </a:rPr>
              <a:t>his </a:t>
            </a:r>
            <a:r>
              <a:rPr lang="en-GB" dirty="0" smtClean="0">
                <a:solidFill>
                  <a:srgbClr val="FF0000"/>
                </a:solidFill>
              </a:rPr>
              <a:t>mother. Use </a:t>
            </a:r>
            <a:r>
              <a:rPr lang="en-GB" dirty="0">
                <a:solidFill>
                  <a:srgbClr val="FF0000"/>
                </a:solidFill>
              </a:rPr>
              <a:t>learning theory to explain how Max became attached to his mother rather than to</a:t>
            </a:r>
          </a:p>
          <a:p>
            <a:pPr marL="0" indent="0">
              <a:buNone/>
            </a:pPr>
            <a:r>
              <a:rPr lang="en-GB" dirty="0">
                <a:solidFill>
                  <a:srgbClr val="FF0000"/>
                </a:solidFill>
              </a:rPr>
              <a:t>his father</a:t>
            </a:r>
            <a:r>
              <a:rPr lang="en-GB" dirty="0" smtClean="0">
                <a:solidFill>
                  <a:srgbClr val="FF0000"/>
                </a:solidFill>
              </a:rPr>
              <a:t>.</a:t>
            </a:r>
          </a:p>
          <a:p>
            <a:r>
              <a:rPr lang="en-GB" dirty="0">
                <a:solidFill>
                  <a:schemeClr val="accent1">
                    <a:lumMod val="75000"/>
                  </a:schemeClr>
                </a:solidFill>
              </a:rPr>
              <a:t>Learning theory suggests attachment develops through classical and operant conditioning. According to classical conditioning food (UCS) produces pleasure (UCR). Max’s mother was associated with the food and becomes a conditioned stimulus. According to operant conditioning food satisfied Max’s hunger and made him feel comfortable again (drive reduction). Food was therefore a primary </a:t>
            </a:r>
            <a:r>
              <a:rPr lang="en-GB" dirty="0" err="1">
                <a:solidFill>
                  <a:schemeClr val="accent1">
                    <a:lumMod val="75000"/>
                  </a:schemeClr>
                </a:solidFill>
              </a:rPr>
              <a:t>reinforcer</a:t>
            </a:r>
            <a:r>
              <a:rPr lang="en-GB" dirty="0">
                <a:solidFill>
                  <a:schemeClr val="accent1">
                    <a:lumMod val="75000"/>
                  </a:schemeClr>
                </a:solidFill>
              </a:rPr>
              <a:t>. His mother was associated with food and became a secondary </a:t>
            </a:r>
            <a:r>
              <a:rPr lang="en-GB" dirty="0" err="1">
                <a:solidFill>
                  <a:schemeClr val="accent1">
                    <a:lumMod val="75000"/>
                  </a:schemeClr>
                </a:solidFill>
              </a:rPr>
              <a:t>reinforcer</a:t>
            </a:r>
            <a:r>
              <a:rPr lang="en-GB" dirty="0">
                <a:solidFill>
                  <a:schemeClr val="accent1">
                    <a:lumMod val="75000"/>
                  </a:schemeClr>
                </a:solidFill>
              </a:rPr>
              <a:t>. Max became attached to his mother because she was a source of reward. Social learning theory could also be credited. </a:t>
            </a:r>
          </a:p>
          <a:p>
            <a:r>
              <a:rPr lang="en-GB" dirty="0">
                <a:solidFill>
                  <a:srgbClr val="92D050"/>
                </a:solidFill>
              </a:rPr>
              <a:t>The explanation must be directly linked to Max and his mother. </a:t>
            </a:r>
          </a:p>
          <a:p>
            <a:r>
              <a:rPr lang="en-GB" dirty="0">
                <a:solidFill>
                  <a:srgbClr val="92D050"/>
                </a:solidFill>
              </a:rPr>
              <a:t>Answers which make no reference to Max and his mother maximum 3 marks. </a:t>
            </a:r>
          </a:p>
          <a:p>
            <a:r>
              <a:rPr lang="en-GB" dirty="0">
                <a:solidFill>
                  <a:srgbClr val="92D050"/>
                </a:solidFill>
              </a:rPr>
              <a:t>Unrelated descriptions of classical or operant conditioning are not credit-worthy.</a:t>
            </a:r>
          </a:p>
        </p:txBody>
      </p:sp>
    </p:spTree>
    <p:extLst>
      <p:ext uri="{BB962C8B-B14F-4D97-AF65-F5344CB8AC3E}">
        <p14:creationId xmlns:p14="http://schemas.microsoft.com/office/powerpoint/2010/main" val="297078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Bowlby’s theory</a:t>
            </a:r>
          </a:p>
        </p:txBody>
      </p:sp>
      <p:sp>
        <p:nvSpPr>
          <p:cNvPr id="3" name="Content Placeholder 2"/>
          <p:cNvSpPr>
            <a:spLocks noGrp="1"/>
          </p:cNvSpPr>
          <p:nvPr>
            <p:ph idx="1"/>
          </p:nvPr>
        </p:nvSpPr>
        <p:spPr/>
        <p:txBody>
          <a:bodyPr>
            <a:normAutofit fontScale="85000" lnSpcReduction="20000"/>
          </a:bodyPr>
          <a:lstStyle/>
          <a:p>
            <a:r>
              <a:rPr lang="en-GB" dirty="0">
                <a:solidFill>
                  <a:srgbClr val="FF0000"/>
                </a:solidFill>
              </a:rPr>
              <a:t>Bowlby’s theory of attachment suggests attachment is important for a child’s survival. Attachment behaviours in both babies and their caregivers have evolved through natural selection. Infants are innately programmed to form an attachment. This is a biological process and takes place during a critical period. The role of social releasers, such as crying and smiling, is emphasised. The child’s relationship with a PCG provides an internal working model which influences later relationships. This concept of </a:t>
            </a:r>
            <a:r>
              <a:rPr lang="en-GB" dirty="0" err="1">
                <a:solidFill>
                  <a:srgbClr val="FF0000"/>
                </a:solidFill>
              </a:rPr>
              <a:t>monotropy</a:t>
            </a:r>
            <a:r>
              <a:rPr lang="en-GB" dirty="0">
                <a:solidFill>
                  <a:srgbClr val="FF0000"/>
                </a:solidFill>
              </a:rPr>
              <a:t> suggests that there is one relationship which is more important than all the rest.</a:t>
            </a:r>
          </a:p>
        </p:txBody>
      </p:sp>
    </p:spTree>
    <p:extLst>
      <p:ext uri="{BB962C8B-B14F-4D97-AF65-F5344CB8AC3E}">
        <p14:creationId xmlns:p14="http://schemas.microsoft.com/office/powerpoint/2010/main" val="3534966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t>Types of attachment: secure attachment, insecure-avoidant and insecure </a:t>
            </a:r>
            <a:r>
              <a:rPr lang="en-GB" sz="3600" dirty="0" smtClean="0"/>
              <a:t>resistant</a:t>
            </a:r>
            <a:endParaRPr lang="en-GB" dirty="0"/>
          </a:p>
        </p:txBody>
      </p:sp>
      <p:sp>
        <p:nvSpPr>
          <p:cNvPr id="3" name="Content Placeholder 2"/>
          <p:cNvSpPr>
            <a:spLocks noGrp="1"/>
          </p:cNvSpPr>
          <p:nvPr>
            <p:ph idx="1"/>
          </p:nvPr>
        </p:nvSpPr>
        <p:spPr/>
        <p:txBody>
          <a:bodyPr>
            <a:normAutofit fontScale="85000" lnSpcReduction="10000"/>
          </a:bodyPr>
          <a:lstStyle/>
          <a:p>
            <a:r>
              <a:rPr lang="en-GB" dirty="0"/>
              <a:t>Securely attached – 70% - child used mother as a secure base, high stranger anxiety, high separation anxiety (calmed when mother returns though), explores a lot.</a:t>
            </a:r>
          </a:p>
          <a:p>
            <a:r>
              <a:rPr lang="en-GB" dirty="0" smtClean="0"/>
              <a:t>Insecure-resistant – 15%- </a:t>
            </a:r>
            <a:r>
              <a:rPr lang="en-GB" dirty="0"/>
              <a:t>child has high stranger anxiety, explores little, high separation anxiety and cannot be calmed down</a:t>
            </a:r>
            <a:r>
              <a:rPr lang="en-GB" dirty="0" smtClean="0"/>
              <a:t>. On return may </a:t>
            </a:r>
            <a:r>
              <a:rPr lang="en-GB" dirty="0"/>
              <a:t>cling to their mother, but show ambivalent behaviour towards her. </a:t>
            </a:r>
          </a:p>
          <a:p>
            <a:r>
              <a:rPr lang="en-GB" dirty="0" smtClean="0"/>
              <a:t>Insecure-avoidant </a:t>
            </a:r>
            <a:r>
              <a:rPr lang="en-GB" dirty="0"/>
              <a:t>– </a:t>
            </a:r>
            <a:r>
              <a:rPr lang="en-GB" dirty="0" smtClean="0"/>
              <a:t>15% </a:t>
            </a:r>
            <a:r>
              <a:rPr lang="en-GB" dirty="0"/>
              <a:t>- child has low separation/stranger anxiety, explores a lot</a:t>
            </a:r>
            <a:r>
              <a:rPr lang="en-GB" dirty="0" smtClean="0"/>
              <a:t>. </a:t>
            </a:r>
            <a:r>
              <a:rPr lang="en-GB" dirty="0"/>
              <a:t>Shows little reaction when the mother comes back</a:t>
            </a:r>
          </a:p>
          <a:p>
            <a:endParaRPr lang="en-GB" dirty="0"/>
          </a:p>
          <a:p>
            <a:endParaRPr lang="en-GB" dirty="0"/>
          </a:p>
        </p:txBody>
      </p:sp>
    </p:spTree>
    <p:extLst>
      <p:ext uri="{BB962C8B-B14F-4D97-AF65-F5344CB8AC3E}">
        <p14:creationId xmlns:p14="http://schemas.microsoft.com/office/powerpoint/2010/main" val="3330238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A researcher used the Strange Situation to investigate the attachment types of </a:t>
            </a:r>
            <a:r>
              <a:rPr lang="en-GB" dirty="0" smtClean="0"/>
              <a:t>two infants</a:t>
            </a:r>
            <a:r>
              <a:rPr lang="en-GB" dirty="0"/>
              <a:t>. Megan was classified as insecure-avoidant. Rosie was classified as</a:t>
            </a:r>
          </a:p>
          <a:p>
            <a:r>
              <a:rPr lang="en-GB" dirty="0"/>
              <a:t>insecure-resistant.</a:t>
            </a:r>
          </a:p>
          <a:p>
            <a:r>
              <a:rPr lang="en-GB" b="1" dirty="0"/>
              <a:t>6 (a) </a:t>
            </a:r>
            <a:r>
              <a:rPr lang="en-GB" dirty="0"/>
              <a:t>Explain how Megan’s behaviour would differ from Rosie’s behaviour in </a:t>
            </a:r>
            <a:r>
              <a:rPr lang="en-GB" dirty="0" smtClean="0"/>
              <a:t>the Strange </a:t>
            </a:r>
            <a:r>
              <a:rPr lang="en-GB" dirty="0"/>
              <a:t>Situation.</a:t>
            </a:r>
          </a:p>
        </p:txBody>
      </p:sp>
    </p:spTree>
    <p:extLst>
      <p:ext uri="{BB962C8B-B14F-4D97-AF65-F5344CB8AC3E}">
        <p14:creationId xmlns:p14="http://schemas.microsoft.com/office/powerpoint/2010/main" val="612461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a:t>Candidates are likely to refer to episodes in the strange situation where there is a difference between the behaviour of insecure-avoidant and insecure-resistant infants, </a:t>
            </a:r>
            <a:r>
              <a:rPr lang="en-GB" dirty="0" err="1"/>
              <a:t>eg</a:t>
            </a:r>
            <a:r>
              <a:rPr lang="en-GB" dirty="0"/>
              <a:t> </a:t>
            </a:r>
            <a:r>
              <a:rPr lang="en-GB" dirty="0" smtClean="0"/>
              <a:t> Separation </a:t>
            </a:r>
            <a:r>
              <a:rPr lang="en-GB" dirty="0"/>
              <a:t>behaviour – insecure avoidant (Megan) seem unconcerned when mother leaves, whereas insecure resistant (Rosie) show intense distress. </a:t>
            </a:r>
          </a:p>
          <a:p>
            <a:r>
              <a:rPr lang="en-GB" dirty="0"/>
              <a:t>Reunion behaviour – insecure avoidant show little reaction when the mother comes back, whereas insecure resistant may cling to their mother, but show ambivalent behaviour towards her. </a:t>
            </a:r>
          </a:p>
          <a:p>
            <a:r>
              <a:rPr lang="en-GB" dirty="0"/>
              <a:t>Candidates who select other episodes </a:t>
            </a:r>
            <a:r>
              <a:rPr lang="en-GB" dirty="0" err="1"/>
              <a:t>eg</a:t>
            </a:r>
            <a:r>
              <a:rPr lang="en-GB" dirty="0"/>
              <a:t> behaviour when mother is present or behaviour towards the stranger would need to make a clear difference between the infants’ behaviour. </a:t>
            </a:r>
          </a:p>
          <a:p>
            <a:r>
              <a:rPr lang="en-GB" dirty="0"/>
              <a:t>Candidates may explain one difference in detail, or more than one in less detail. </a:t>
            </a:r>
          </a:p>
        </p:txBody>
      </p:sp>
    </p:spTree>
    <p:extLst>
      <p:ext uri="{BB962C8B-B14F-4D97-AF65-F5344CB8AC3E}">
        <p14:creationId xmlns:p14="http://schemas.microsoft.com/office/powerpoint/2010/main" val="1316586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92500" lnSpcReduction="10000"/>
          </a:bodyPr>
          <a:lstStyle/>
          <a:p>
            <a:endParaRPr lang="en-GB" dirty="0"/>
          </a:p>
          <a:p>
            <a:r>
              <a:rPr lang="en-GB" dirty="0"/>
              <a:t>Students who addressed the requirement of the question, to identify how behaviour would differ between the named attachment types, scored well. As in question one, where students wrote an answer not focussing on differences, examiners had to decide whether contrasts had been made in order to credit an answer. Some answers had the behaviours the wrong way round (</a:t>
            </a:r>
            <a:r>
              <a:rPr lang="en-GB" dirty="0" err="1"/>
              <a:t>ie</a:t>
            </a:r>
            <a:r>
              <a:rPr lang="en-GB" dirty="0"/>
              <a:t> for separation </a:t>
            </a:r>
          </a:p>
          <a:p>
            <a:endParaRPr lang="en-GB" dirty="0"/>
          </a:p>
        </p:txBody>
      </p:sp>
    </p:spTree>
    <p:extLst>
      <p:ext uri="{BB962C8B-B14F-4D97-AF65-F5344CB8AC3E}">
        <p14:creationId xmlns:p14="http://schemas.microsoft.com/office/powerpoint/2010/main" val="3718812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Cultural variations in attachment </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Outline and evaluate research into cultural variations in attachment</a:t>
            </a:r>
            <a:r>
              <a:rPr lang="en-GB" dirty="0" smtClean="0"/>
              <a:t>.</a:t>
            </a:r>
          </a:p>
          <a:p>
            <a:pPr marL="0" indent="0">
              <a:buNone/>
            </a:pPr>
            <a:r>
              <a:rPr lang="en-GB" dirty="0" smtClean="0"/>
              <a:t>AO1</a:t>
            </a:r>
          </a:p>
          <a:p>
            <a:r>
              <a:rPr lang="en-GB" dirty="0">
                <a:solidFill>
                  <a:srgbClr val="FF0000"/>
                </a:solidFill>
              </a:rPr>
              <a:t>Candidates may refer to one study in reasonable detail, or more than one in less detail. They may cover methodology, findings and/or conclusions. </a:t>
            </a:r>
          </a:p>
          <a:p>
            <a:r>
              <a:rPr lang="en-GB" dirty="0">
                <a:solidFill>
                  <a:srgbClr val="FF0000"/>
                </a:solidFill>
              </a:rPr>
              <a:t>Much of the research has used the strange situation. Van </a:t>
            </a:r>
            <a:r>
              <a:rPr lang="en-GB" dirty="0" err="1">
                <a:solidFill>
                  <a:srgbClr val="FF0000"/>
                </a:solidFill>
              </a:rPr>
              <a:t>Ijzendoorn</a:t>
            </a:r>
            <a:r>
              <a:rPr lang="en-GB" dirty="0">
                <a:solidFill>
                  <a:srgbClr val="FF0000"/>
                </a:solidFill>
              </a:rPr>
              <a:t> and </a:t>
            </a:r>
            <a:r>
              <a:rPr lang="en-GB" dirty="0" err="1">
                <a:solidFill>
                  <a:srgbClr val="FF0000"/>
                </a:solidFill>
              </a:rPr>
              <a:t>Kroonenberg’s</a:t>
            </a:r>
            <a:r>
              <a:rPr lang="en-GB" dirty="0">
                <a:solidFill>
                  <a:srgbClr val="FF0000"/>
                </a:solidFill>
              </a:rPr>
              <a:t> meta-analysis found secure attachment was the most common in all cultures studied. The lowest % of secure attachment was shown in China, and the highest in Great Britain. Avoidant attachment was more common in West Germany but rare in Israel and Japan. Variation within cultures was 1.5 times greater than the variation between cultures. Candidates may also refer to Takahashi who found high levels of resistant attachment in Japanese infants. Research relating to infants raised on Israeli Kibbutzim is also credit-worthy. </a:t>
            </a:r>
          </a:p>
        </p:txBody>
      </p:sp>
    </p:spTree>
    <p:extLst>
      <p:ext uri="{BB962C8B-B14F-4D97-AF65-F5344CB8AC3E}">
        <p14:creationId xmlns:p14="http://schemas.microsoft.com/office/powerpoint/2010/main" val="211939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AO2</a:t>
            </a:r>
          </a:p>
          <a:p>
            <a:r>
              <a:rPr lang="en-GB" dirty="0">
                <a:solidFill>
                  <a:srgbClr val="FF0000"/>
                </a:solidFill>
              </a:rPr>
              <a:t>Candidates may refer to ethical issues because the strange situation may have been stressful for the infant. The validity of research using the strange situation can be questioned. Children who have been in day care may appear to be insecurely avoidant because they are used to being separated from their mother. The strange situation was developed in America and may have limitations in studying attachment types in different cultures. Candidates may refer to positive aspects of the strange situation such as replication of the controlled conditions. </a:t>
            </a:r>
          </a:p>
          <a:p>
            <a:r>
              <a:rPr lang="en-GB" dirty="0">
                <a:solidFill>
                  <a:srgbClr val="FF0000"/>
                </a:solidFill>
              </a:rPr>
              <a:t>The Van </a:t>
            </a:r>
            <a:r>
              <a:rPr lang="en-GB" dirty="0" err="1">
                <a:solidFill>
                  <a:srgbClr val="FF0000"/>
                </a:solidFill>
              </a:rPr>
              <a:t>Ijzendoorn</a:t>
            </a:r>
            <a:r>
              <a:rPr lang="en-GB" dirty="0">
                <a:solidFill>
                  <a:srgbClr val="FF0000"/>
                </a:solidFill>
              </a:rPr>
              <a:t> and </a:t>
            </a:r>
            <a:r>
              <a:rPr lang="en-GB" dirty="0" err="1">
                <a:solidFill>
                  <a:srgbClr val="FF0000"/>
                </a:solidFill>
              </a:rPr>
              <a:t>Kroonenberg’s</a:t>
            </a:r>
            <a:r>
              <a:rPr lang="en-GB" dirty="0">
                <a:solidFill>
                  <a:srgbClr val="FF0000"/>
                </a:solidFill>
              </a:rPr>
              <a:t> meta-analysis can be criticised because of the limited number of studies in some countries. Also the problems of over-generalising from a limited sample could be relevant.</a:t>
            </a:r>
          </a:p>
        </p:txBody>
      </p:sp>
    </p:spTree>
    <p:extLst>
      <p:ext uri="{BB962C8B-B14F-4D97-AF65-F5344CB8AC3E}">
        <p14:creationId xmlns:p14="http://schemas.microsoft.com/office/powerpoint/2010/main" val="1351900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D</a:t>
            </a:r>
            <a:r>
              <a:rPr lang="en-GB" sz="3600" dirty="0" smtClean="0"/>
              <a:t>isruption of attachment </a:t>
            </a:r>
            <a:endParaRPr lang="en-GB" sz="3600" dirty="0"/>
          </a:p>
        </p:txBody>
      </p:sp>
      <p:sp>
        <p:nvSpPr>
          <p:cNvPr id="3" name="Content Placeholder 2"/>
          <p:cNvSpPr>
            <a:spLocks noGrp="1"/>
          </p:cNvSpPr>
          <p:nvPr>
            <p:ph idx="1"/>
          </p:nvPr>
        </p:nvSpPr>
        <p:spPr/>
        <p:txBody>
          <a:bodyPr>
            <a:normAutofit/>
          </a:bodyPr>
          <a:lstStyle/>
          <a:p>
            <a:pPr marL="0" indent="0">
              <a:buNone/>
            </a:pPr>
            <a:endParaRPr lang="en-GB" dirty="0"/>
          </a:p>
        </p:txBody>
      </p:sp>
    </p:spTree>
    <p:extLst>
      <p:ext uri="{BB962C8B-B14F-4D97-AF65-F5344CB8AC3E}">
        <p14:creationId xmlns:p14="http://schemas.microsoft.com/office/powerpoint/2010/main" val="1125098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Failure </a:t>
            </a:r>
            <a:r>
              <a:rPr lang="en-GB" dirty="0"/>
              <a:t>to form attachment (privation</a:t>
            </a:r>
            <a:r>
              <a:rPr lang="en-GB" dirty="0" smtClean="0"/>
              <a:t>)</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Privation refers to situations where children do not form an attachment with anyone.</a:t>
            </a:r>
            <a:endParaRPr lang="en-GB" dirty="0" smtClean="0"/>
          </a:p>
          <a:p>
            <a:r>
              <a:rPr lang="en-GB" dirty="0" smtClean="0"/>
              <a:t>Genie </a:t>
            </a:r>
            <a:r>
              <a:rPr lang="en-GB" dirty="0"/>
              <a:t>– locked up by her father for 13 years, never recovered when she was found. Way past sensitive period and she did not develop any attachments. But she could have been retarded.</a:t>
            </a:r>
          </a:p>
          <a:p>
            <a:r>
              <a:rPr lang="en-GB" dirty="0" smtClean="0"/>
              <a:t>Czech </a:t>
            </a:r>
            <a:r>
              <a:rPr lang="en-GB" dirty="0"/>
              <a:t>twins – locked up for 7 years but they recovered after they were looked after by their sisters. They had each other so it may not have been privation.</a:t>
            </a:r>
          </a:p>
          <a:p>
            <a:r>
              <a:rPr lang="en-GB" dirty="0" smtClean="0"/>
              <a:t>Rutter </a:t>
            </a:r>
            <a:r>
              <a:rPr lang="en-GB" dirty="0"/>
              <a:t>et al – studied Romanian orphan that were adopted in England and found that if the orphans were older and then adopted, the orphans are more likely to suffer negative consequences because it would have taken them longer to form attachments than younger Romanian orphans.</a:t>
            </a:r>
          </a:p>
          <a:p>
            <a:pPr marL="0" indent="0">
              <a:buNone/>
            </a:pPr>
            <a:endParaRPr lang="en-GB" dirty="0"/>
          </a:p>
        </p:txBody>
      </p:sp>
    </p:spTree>
    <p:extLst>
      <p:ext uri="{BB962C8B-B14F-4D97-AF65-F5344CB8AC3E}">
        <p14:creationId xmlns:p14="http://schemas.microsoft.com/office/powerpoint/2010/main" val="4258353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a:t>
            </a:r>
            <a:r>
              <a:rPr lang="en-GB" dirty="0" smtClean="0"/>
              <a:t>nstitutional </a:t>
            </a:r>
            <a:r>
              <a:rPr lang="en-GB" dirty="0"/>
              <a:t>care</a:t>
            </a:r>
          </a:p>
        </p:txBody>
      </p:sp>
      <p:sp>
        <p:nvSpPr>
          <p:cNvPr id="3" name="Content Placeholder 2"/>
          <p:cNvSpPr>
            <a:spLocks noGrp="1"/>
          </p:cNvSpPr>
          <p:nvPr>
            <p:ph idx="1"/>
          </p:nvPr>
        </p:nvSpPr>
        <p:spPr/>
        <p:txBody>
          <a:bodyPr>
            <a:normAutofit fontScale="77500" lnSpcReduction="20000"/>
          </a:bodyPr>
          <a:lstStyle/>
          <a:p>
            <a:r>
              <a:rPr lang="en-GB" dirty="0"/>
              <a:t>Institutional care refers to situations where children spend part of their childhood in </a:t>
            </a:r>
            <a:r>
              <a:rPr lang="en-GB" dirty="0" smtClean="0"/>
              <a:t>a hospital</a:t>
            </a:r>
            <a:r>
              <a:rPr lang="en-GB" dirty="0"/>
              <a:t>, an orphanage or a residential children’s home. Candidates may </a:t>
            </a:r>
            <a:r>
              <a:rPr lang="en-GB" dirty="0" smtClean="0"/>
              <a:t>use examples such as </a:t>
            </a:r>
            <a:r>
              <a:rPr lang="en-GB" dirty="0"/>
              <a:t>Hodges and </a:t>
            </a:r>
            <a:r>
              <a:rPr lang="en-GB" dirty="0" err="1"/>
              <a:t>Tizard</a:t>
            </a:r>
            <a:r>
              <a:rPr lang="en-GB" dirty="0"/>
              <a:t> or Rutter as part of their explanation</a:t>
            </a:r>
            <a:r>
              <a:rPr lang="en-GB" dirty="0" smtClean="0"/>
              <a:t>.</a:t>
            </a:r>
          </a:p>
          <a:p>
            <a:r>
              <a:rPr lang="en-GB" dirty="0"/>
              <a:t>Hodges &amp; </a:t>
            </a:r>
            <a:r>
              <a:rPr lang="en-GB" dirty="0" err="1"/>
              <a:t>Tizard</a:t>
            </a:r>
            <a:r>
              <a:rPr lang="en-GB" dirty="0"/>
              <a:t> (1989) found negative social effects such as attention seeking behaviour and problems with peer relationships in both adopted and restored children. Rutter’s longitudinal study of Romanian orphans showed negative effects on social and cognitive development, especially for children who had spent the longest time in an institution. Robertson and Robertson’s study of the effects of short term residential care would be relevant, </a:t>
            </a:r>
            <a:r>
              <a:rPr lang="en-GB" dirty="0" err="1"/>
              <a:t>eg</a:t>
            </a:r>
            <a:r>
              <a:rPr lang="en-GB" dirty="0"/>
              <a:t> PDD. </a:t>
            </a:r>
          </a:p>
        </p:txBody>
      </p:sp>
    </p:spTree>
    <p:extLst>
      <p:ext uri="{BB962C8B-B14F-4D97-AF65-F5344CB8AC3E}">
        <p14:creationId xmlns:p14="http://schemas.microsoft.com/office/powerpoint/2010/main" val="3210047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Attachment in everyday life</a:t>
            </a:r>
            <a:endParaRPr lang="en-GB" dirty="0"/>
          </a:p>
        </p:txBody>
      </p:sp>
      <p:sp>
        <p:nvSpPr>
          <p:cNvPr id="3" name="Content Placeholder 2"/>
          <p:cNvSpPr>
            <a:spLocks noGrp="1"/>
          </p:cNvSpPr>
          <p:nvPr>
            <p:ph idx="1"/>
          </p:nvPr>
        </p:nvSpPr>
        <p:spPr/>
        <p:txBody>
          <a:bodyPr/>
          <a:lstStyle/>
          <a:p>
            <a:r>
              <a:rPr lang="en-GB" dirty="0" smtClean="0"/>
              <a:t>The impact of different forms of day care on children’s social development, including the effects on aggression and peer relations</a:t>
            </a:r>
          </a:p>
          <a:p>
            <a:r>
              <a:rPr lang="en-GB" dirty="0" smtClean="0"/>
              <a:t>How research into attachment and day care has influenced child care practices</a:t>
            </a:r>
            <a:endParaRPr lang="en-GB" dirty="0"/>
          </a:p>
        </p:txBody>
      </p:sp>
    </p:spTree>
    <p:extLst>
      <p:ext uri="{BB962C8B-B14F-4D97-AF65-F5344CB8AC3E}">
        <p14:creationId xmlns:p14="http://schemas.microsoft.com/office/powerpoint/2010/main" val="2366827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1358</Words>
  <Application>Microsoft Office PowerPoint</Application>
  <PresentationFormat>On-screen Show (4:3)</PresentationFormat>
  <Paragraphs>58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Developmental Psychology – Early Social Development</vt:lpstr>
      <vt:lpstr>Attachment</vt:lpstr>
      <vt:lpstr>Explanations of attachment, including learning theory and Bowlby’s theory</vt:lpstr>
      <vt:lpstr>Learning theory</vt:lpstr>
      <vt:lpstr>Bowlby’s theory</vt:lpstr>
      <vt:lpstr>Types of attachment: secure attachment, insecure-avoidant and insecure resistant</vt:lpstr>
      <vt:lpstr>Question</vt:lpstr>
      <vt:lpstr>Answer</vt:lpstr>
      <vt:lpstr>Examiner’s feedback</vt:lpstr>
      <vt:lpstr>Cultural variations in attachment </vt:lpstr>
      <vt:lpstr>PowerPoint Presentation</vt:lpstr>
      <vt:lpstr>Disruption of attachment </vt:lpstr>
      <vt:lpstr>Failure to form attachment (privation)</vt:lpstr>
      <vt:lpstr>Institutional care</vt:lpstr>
      <vt:lpstr>Attachment in everyday life</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Developmental Psychology – Early Social Development</dc:title>
  <dc:creator>Stanyer, Richard  (Staff)</dc:creator>
  <cp:lastModifiedBy>Stanyer, Richard  (Staff)</cp:lastModifiedBy>
  <cp:revision>2</cp:revision>
  <dcterms:created xsi:type="dcterms:W3CDTF">2015-05-02T09:21:14Z</dcterms:created>
  <dcterms:modified xsi:type="dcterms:W3CDTF">2015-05-02T09:23:02Z</dcterms:modified>
</cp:coreProperties>
</file>