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varScale="1">
        <p:scale>
          <a:sx n="69" d="100"/>
          <a:sy n="69" d="100"/>
        </p:scale>
        <p:origin x="-15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D34B7AE-718D-4715-8A66-511D2A6708CE}" type="datetimeFigureOut">
              <a:rPr lang="en-GB" smtClean="0"/>
              <a:t>02/05/2015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E6AC92-809A-41E0-AB28-0316375AE888}" type="slidenum">
              <a:rPr lang="en-GB" smtClean="0"/>
              <a:t>‹#›</a:t>
            </a:fld>
            <a:endParaRPr lang="en-GB"/>
          </a:p>
        </p:txBody>
      </p:sp>
    </p:spTree>
    <p:extLst>
      <p:ext uri="{BB962C8B-B14F-4D97-AF65-F5344CB8AC3E}">
        <p14:creationId xmlns:p14="http://schemas.microsoft.com/office/powerpoint/2010/main" val="2294820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D34B7AE-718D-4715-8A66-511D2A6708CE}" type="datetimeFigureOut">
              <a:rPr lang="en-GB" smtClean="0"/>
              <a:t>02/05/2015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E6AC92-809A-41E0-AB28-0316375AE888}" type="slidenum">
              <a:rPr lang="en-GB" smtClean="0"/>
              <a:t>‹#›</a:t>
            </a:fld>
            <a:endParaRPr lang="en-GB"/>
          </a:p>
        </p:txBody>
      </p:sp>
    </p:spTree>
    <p:extLst>
      <p:ext uri="{BB962C8B-B14F-4D97-AF65-F5344CB8AC3E}">
        <p14:creationId xmlns:p14="http://schemas.microsoft.com/office/powerpoint/2010/main" val="67815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34B7AE-718D-4715-8A66-511D2A6708CE}" type="datetimeFigureOut">
              <a:rPr lang="en-GB" smtClean="0"/>
              <a:t>02/05/2015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E6AC92-809A-41E0-AB28-0316375AE888}" type="slidenum">
              <a:rPr lang="en-GB" smtClean="0"/>
              <a:t>‹#›</a:t>
            </a:fld>
            <a:endParaRPr lang="en-GB"/>
          </a:p>
        </p:txBody>
      </p:sp>
    </p:spTree>
    <p:extLst>
      <p:ext uri="{BB962C8B-B14F-4D97-AF65-F5344CB8AC3E}">
        <p14:creationId xmlns:p14="http://schemas.microsoft.com/office/powerpoint/2010/main" val="930219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D34B7AE-718D-4715-8A66-511D2A6708CE}" type="datetimeFigureOut">
              <a:rPr lang="en-GB" smtClean="0"/>
              <a:t>02/05/2015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E6AC92-809A-41E0-AB28-0316375AE888}" type="slidenum">
              <a:rPr lang="en-GB" smtClean="0"/>
              <a:t>‹#›</a:t>
            </a:fld>
            <a:endParaRPr lang="en-GB"/>
          </a:p>
        </p:txBody>
      </p:sp>
    </p:spTree>
    <p:extLst>
      <p:ext uri="{BB962C8B-B14F-4D97-AF65-F5344CB8AC3E}">
        <p14:creationId xmlns:p14="http://schemas.microsoft.com/office/powerpoint/2010/main" val="14166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D34B7AE-718D-4715-8A66-511D2A6708CE}" type="datetimeFigureOut">
              <a:rPr lang="en-GB" smtClean="0"/>
              <a:t>02/05/2015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7E6AC92-809A-41E0-AB28-0316375AE888}" type="slidenum">
              <a:rPr lang="en-GB" smtClean="0"/>
              <a:t>‹#›</a:t>
            </a:fld>
            <a:endParaRPr lang="en-GB"/>
          </a:p>
        </p:txBody>
      </p:sp>
    </p:spTree>
    <p:extLst>
      <p:ext uri="{BB962C8B-B14F-4D97-AF65-F5344CB8AC3E}">
        <p14:creationId xmlns:p14="http://schemas.microsoft.com/office/powerpoint/2010/main" val="1565128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D34B7AE-718D-4715-8A66-511D2A6708CE}" type="datetimeFigureOut">
              <a:rPr lang="en-GB" smtClean="0"/>
              <a:t>02/05/2015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7E6AC92-809A-41E0-AB28-0316375AE888}" type="slidenum">
              <a:rPr lang="en-GB" smtClean="0"/>
              <a:t>‹#›</a:t>
            </a:fld>
            <a:endParaRPr lang="en-GB"/>
          </a:p>
        </p:txBody>
      </p:sp>
    </p:spTree>
    <p:extLst>
      <p:ext uri="{BB962C8B-B14F-4D97-AF65-F5344CB8AC3E}">
        <p14:creationId xmlns:p14="http://schemas.microsoft.com/office/powerpoint/2010/main" val="2630581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34B7AE-718D-4715-8A66-511D2A6708CE}" type="datetimeFigureOut">
              <a:rPr lang="en-GB" smtClean="0"/>
              <a:t>02/05/2015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7E6AC92-809A-41E0-AB28-0316375AE888}" type="slidenum">
              <a:rPr lang="en-GB" smtClean="0"/>
              <a:t>‹#›</a:t>
            </a:fld>
            <a:endParaRPr lang="en-GB"/>
          </a:p>
        </p:txBody>
      </p:sp>
    </p:spTree>
    <p:extLst>
      <p:ext uri="{BB962C8B-B14F-4D97-AF65-F5344CB8AC3E}">
        <p14:creationId xmlns:p14="http://schemas.microsoft.com/office/powerpoint/2010/main" val="2359628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34B7AE-718D-4715-8A66-511D2A6708CE}" type="datetimeFigureOut">
              <a:rPr lang="en-GB" smtClean="0"/>
              <a:t>02/05/2015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E6AC92-809A-41E0-AB28-0316375AE888}" type="slidenum">
              <a:rPr lang="en-GB" smtClean="0"/>
              <a:t>‹#›</a:t>
            </a:fld>
            <a:endParaRPr lang="en-GB"/>
          </a:p>
        </p:txBody>
      </p:sp>
    </p:spTree>
    <p:extLst>
      <p:ext uri="{BB962C8B-B14F-4D97-AF65-F5344CB8AC3E}">
        <p14:creationId xmlns:p14="http://schemas.microsoft.com/office/powerpoint/2010/main" val="781920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34B7AE-718D-4715-8A66-511D2A6708CE}" type="datetimeFigureOut">
              <a:rPr lang="en-GB" smtClean="0"/>
              <a:t>02/05/2015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E6AC92-809A-41E0-AB28-0316375AE888}" type="slidenum">
              <a:rPr lang="en-GB" smtClean="0"/>
              <a:t>‹#›</a:t>
            </a:fld>
            <a:endParaRPr lang="en-GB"/>
          </a:p>
        </p:txBody>
      </p:sp>
    </p:spTree>
    <p:extLst>
      <p:ext uri="{BB962C8B-B14F-4D97-AF65-F5344CB8AC3E}">
        <p14:creationId xmlns:p14="http://schemas.microsoft.com/office/powerpoint/2010/main" val="468618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D34B7AE-718D-4715-8A66-511D2A6708CE}" type="datetimeFigureOut">
              <a:rPr lang="en-GB" smtClean="0"/>
              <a:t>02/05/2015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E6AC92-809A-41E0-AB28-0316375AE888}" type="slidenum">
              <a:rPr lang="en-GB" smtClean="0"/>
              <a:t>‹#›</a:t>
            </a:fld>
            <a:endParaRPr lang="en-GB"/>
          </a:p>
        </p:txBody>
      </p:sp>
    </p:spTree>
    <p:extLst>
      <p:ext uri="{BB962C8B-B14F-4D97-AF65-F5344CB8AC3E}">
        <p14:creationId xmlns:p14="http://schemas.microsoft.com/office/powerpoint/2010/main" val="1309517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D34B7AE-718D-4715-8A66-511D2A6708CE}" type="datetimeFigureOut">
              <a:rPr lang="en-GB" smtClean="0"/>
              <a:t>02/05/2015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E6AC92-809A-41E0-AB28-0316375AE888}" type="slidenum">
              <a:rPr lang="en-GB" smtClean="0"/>
              <a:t>‹#›</a:t>
            </a:fld>
            <a:endParaRPr lang="en-GB"/>
          </a:p>
        </p:txBody>
      </p:sp>
    </p:spTree>
    <p:extLst>
      <p:ext uri="{BB962C8B-B14F-4D97-AF65-F5344CB8AC3E}">
        <p14:creationId xmlns:p14="http://schemas.microsoft.com/office/powerpoint/2010/main" val="2937048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34B7AE-718D-4715-8A66-511D2A6708CE}" type="datetimeFigureOut">
              <a:rPr lang="en-GB" smtClean="0"/>
              <a:t>02/05/2015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E6AC92-809A-41E0-AB28-0316375AE888}" type="slidenum">
              <a:rPr lang="en-GB" smtClean="0"/>
              <a:t>‹#›</a:t>
            </a:fld>
            <a:endParaRPr lang="en-GB"/>
          </a:p>
        </p:txBody>
      </p:sp>
    </p:spTree>
    <p:extLst>
      <p:ext uri="{BB962C8B-B14F-4D97-AF65-F5344CB8AC3E}">
        <p14:creationId xmlns:p14="http://schemas.microsoft.com/office/powerpoint/2010/main" val="39024298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Psychology A</a:t>
            </a:r>
            <a:endParaRPr lang="en-GB" dirty="0"/>
          </a:p>
        </p:txBody>
      </p:sp>
      <p:sp>
        <p:nvSpPr>
          <p:cNvPr id="3" name="Subtitle 2"/>
          <p:cNvSpPr>
            <a:spLocks noGrp="1"/>
          </p:cNvSpPr>
          <p:nvPr>
            <p:ph type="subTitle" idx="1"/>
          </p:nvPr>
        </p:nvSpPr>
        <p:spPr/>
        <p:txBody>
          <a:bodyPr/>
          <a:lstStyle/>
          <a:p>
            <a:r>
              <a:rPr lang="en-GB" dirty="0" smtClean="0"/>
              <a:t>AQA</a:t>
            </a:r>
            <a:endParaRPr lang="en-GB" dirty="0"/>
          </a:p>
        </p:txBody>
      </p:sp>
    </p:spTree>
    <p:extLst>
      <p:ext uri="{BB962C8B-B14F-4D97-AF65-F5344CB8AC3E}">
        <p14:creationId xmlns:p14="http://schemas.microsoft.com/office/powerpoint/2010/main" val="9571694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26170"/>
          </a:xfrm>
        </p:spPr>
        <p:txBody>
          <a:bodyPr>
            <a:normAutofit/>
          </a:bodyPr>
          <a:lstStyle/>
          <a:p>
            <a:r>
              <a:rPr lang="en-GB" sz="3600" dirty="0" smtClean="0"/>
              <a:t>Unit 1 – PSYA1</a:t>
            </a:r>
            <a:endParaRPr lang="en-GB" dirty="0"/>
          </a:p>
        </p:txBody>
      </p:sp>
      <p:sp>
        <p:nvSpPr>
          <p:cNvPr id="4" name="Rectangle 3"/>
          <p:cNvSpPr/>
          <p:nvPr/>
        </p:nvSpPr>
        <p:spPr>
          <a:xfrm>
            <a:off x="1709936" y="2132857"/>
            <a:ext cx="5670376" cy="1754326"/>
          </a:xfrm>
          <a:prstGeom prst="rect">
            <a:avLst/>
          </a:prstGeom>
        </p:spPr>
        <p:txBody>
          <a:bodyPr wrap="square">
            <a:spAutoFit/>
          </a:bodyPr>
          <a:lstStyle/>
          <a:p>
            <a:pPr algn="ctr"/>
            <a:r>
              <a:rPr lang="en-GB" sz="3600" dirty="0" smtClean="0"/>
              <a:t>Cognitive Psychology, Developmental Psychology and Research Methods</a:t>
            </a:r>
            <a:endParaRPr lang="en-GB" sz="3600" dirty="0"/>
          </a:p>
        </p:txBody>
      </p:sp>
    </p:spTree>
    <p:extLst>
      <p:ext uri="{BB962C8B-B14F-4D97-AF65-F5344CB8AC3E}">
        <p14:creationId xmlns:p14="http://schemas.microsoft.com/office/powerpoint/2010/main" val="33312624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Models of memory</a:t>
            </a:r>
            <a:endParaRPr lang="en-GB" dirty="0"/>
          </a:p>
        </p:txBody>
      </p:sp>
      <p:sp>
        <p:nvSpPr>
          <p:cNvPr id="3" name="Content Placeholder 2"/>
          <p:cNvSpPr>
            <a:spLocks noGrp="1"/>
          </p:cNvSpPr>
          <p:nvPr>
            <p:ph idx="1"/>
          </p:nvPr>
        </p:nvSpPr>
        <p:spPr/>
        <p:txBody>
          <a:bodyPr/>
          <a:lstStyle/>
          <a:p>
            <a:r>
              <a:rPr lang="en-GB" dirty="0" smtClean="0"/>
              <a:t>The multi-store model, including the concepts of encoding, capacity and duration. Strengths and limitations of the model </a:t>
            </a:r>
          </a:p>
          <a:p>
            <a:pPr lvl="1"/>
            <a:r>
              <a:rPr lang="en-GB" dirty="0"/>
              <a:t>Atkinson and </a:t>
            </a:r>
            <a:r>
              <a:rPr lang="en-GB" dirty="0" err="1"/>
              <a:t>Shiffrin</a:t>
            </a:r>
            <a:r>
              <a:rPr lang="en-GB" dirty="0"/>
              <a:t> (1968).</a:t>
            </a:r>
            <a:endParaRPr lang="en-GB" dirty="0" smtClean="0"/>
          </a:p>
          <a:p>
            <a:r>
              <a:rPr lang="en-GB" dirty="0" smtClean="0"/>
              <a:t>The working memory model, including its strengths and limitations</a:t>
            </a:r>
          </a:p>
          <a:p>
            <a:pPr lvl="1"/>
            <a:r>
              <a:rPr lang="en-GB" dirty="0" err="1"/>
              <a:t>Baddeley</a:t>
            </a:r>
            <a:r>
              <a:rPr lang="en-GB" dirty="0"/>
              <a:t> and Hitch (1974).</a:t>
            </a:r>
          </a:p>
        </p:txBody>
      </p:sp>
    </p:spTree>
    <p:extLst>
      <p:ext uri="{BB962C8B-B14F-4D97-AF65-F5344CB8AC3E}">
        <p14:creationId xmlns:p14="http://schemas.microsoft.com/office/powerpoint/2010/main" val="15360976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Terms</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00162149"/>
              </p:ext>
            </p:extLst>
          </p:nvPr>
        </p:nvGraphicFramePr>
        <p:xfrm>
          <a:off x="323528" y="2132856"/>
          <a:ext cx="8435280" cy="3733993"/>
        </p:xfrm>
        <a:graphic>
          <a:graphicData uri="http://schemas.openxmlformats.org/drawingml/2006/table">
            <a:tbl>
              <a:tblPr firstRow="1" firstCol="1" bandRow="1">
                <a:tableStyleId>{5C22544A-7EE6-4342-B048-85BDC9FD1C3A}</a:tableStyleId>
              </a:tblPr>
              <a:tblGrid>
                <a:gridCol w="4217640"/>
                <a:gridCol w="4217640"/>
              </a:tblGrid>
              <a:tr h="354469">
                <a:tc>
                  <a:txBody>
                    <a:bodyPr/>
                    <a:lstStyle/>
                    <a:p>
                      <a:pPr>
                        <a:lnSpc>
                          <a:spcPct val="115000"/>
                        </a:lnSpc>
                        <a:spcAft>
                          <a:spcPts val="0"/>
                        </a:spcAft>
                      </a:pPr>
                      <a:r>
                        <a:rPr lang="en-GB" sz="1200" u="sng">
                          <a:effectLst/>
                        </a:rPr>
                        <a:t>Term</a:t>
                      </a:r>
                      <a:endParaRPr lang="en-GB" sz="1100">
                        <a:effectLst/>
                        <a:latin typeface="Calibri"/>
                        <a:ea typeface="Calibri"/>
                        <a:cs typeface="Times New Roman"/>
                      </a:endParaRPr>
                    </a:p>
                  </a:txBody>
                  <a:tcPr marL="38100" marR="38100" marT="38100" marB="38100"/>
                </a:tc>
                <a:tc>
                  <a:txBody>
                    <a:bodyPr/>
                    <a:lstStyle/>
                    <a:p>
                      <a:pPr>
                        <a:lnSpc>
                          <a:spcPct val="115000"/>
                        </a:lnSpc>
                        <a:spcAft>
                          <a:spcPts val="0"/>
                        </a:spcAft>
                      </a:pPr>
                      <a:r>
                        <a:rPr lang="en-GB" sz="1200" u="sng">
                          <a:effectLst/>
                        </a:rPr>
                        <a:t>Definition</a:t>
                      </a:r>
                      <a:endParaRPr lang="en-GB" sz="1100">
                        <a:effectLst/>
                        <a:latin typeface="Calibri"/>
                        <a:ea typeface="Calibri"/>
                        <a:cs typeface="Times New Roman"/>
                      </a:endParaRPr>
                    </a:p>
                  </a:txBody>
                  <a:tcPr marL="38100" marR="38100" marT="38100" marB="38100"/>
                </a:tc>
              </a:tr>
              <a:tr h="626355">
                <a:tc>
                  <a:txBody>
                    <a:bodyPr/>
                    <a:lstStyle/>
                    <a:p>
                      <a:pPr>
                        <a:lnSpc>
                          <a:spcPct val="115000"/>
                        </a:lnSpc>
                        <a:spcAft>
                          <a:spcPts val="0"/>
                        </a:spcAft>
                      </a:pPr>
                      <a:r>
                        <a:rPr lang="en-GB" sz="1200">
                          <a:effectLst/>
                        </a:rPr>
                        <a:t>Encoding</a:t>
                      </a:r>
                      <a:endParaRPr lang="en-GB" sz="1100">
                        <a:effectLst/>
                        <a:latin typeface="Calibri"/>
                        <a:ea typeface="Calibri"/>
                        <a:cs typeface="Times New Roman"/>
                      </a:endParaRPr>
                    </a:p>
                  </a:txBody>
                  <a:tcPr marL="38100" marR="38100" marT="38100" marB="38100"/>
                </a:tc>
                <a:tc>
                  <a:txBody>
                    <a:bodyPr/>
                    <a:lstStyle/>
                    <a:p>
                      <a:pPr>
                        <a:lnSpc>
                          <a:spcPct val="115000"/>
                        </a:lnSpc>
                        <a:spcAft>
                          <a:spcPts val="0"/>
                        </a:spcAft>
                      </a:pPr>
                      <a:r>
                        <a:rPr lang="en-GB" sz="1200">
                          <a:effectLst/>
                        </a:rPr>
                        <a:t>Coding information so it can be stored in your memory, it makes words have meanings.</a:t>
                      </a:r>
                      <a:endParaRPr lang="en-GB" sz="1100">
                        <a:effectLst/>
                        <a:latin typeface="Calibri"/>
                        <a:ea typeface="Calibri"/>
                        <a:cs typeface="Times New Roman"/>
                      </a:endParaRPr>
                    </a:p>
                  </a:txBody>
                  <a:tcPr marL="38100" marR="38100" marT="38100" marB="38100"/>
                </a:tc>
              </a:tr>
              <a:tr h="354469">
                <a:tc>
                  <a:txBody>
                    <a:bodyPr/>
                    <a:lstStyle/>
                    <a:p>
                      <a:pPr>
                        <a:lnSpc>
                          <a:spcPct val="115000"/>
                        </a:lnSpc>
                        <a:spcAft>
                          <a:spcPts val="0"/>
                        </a:spcAft>
                      </a:pPr>
                      <a:r>
                        <a:rPr lang="en-GB" sz="1200">
                          <a:effectLst/>
                        </a:rPr>
                        <a:t>Storage</a:t>
                      </a:r>
                      <a:endParaRPr lang="en-GB" sz="1100">
                        <a:effectLst/>
                        <a:latin typeface="Calibri"/>
                        <a:ea typeface="Calibri"/>
                        <a:cs typeface="Times New Roman"/>
                      </a:endParaRPr>
                    </a:p>
                  </a:txBody>
                  <a:tcPr marL="38100" marR="38100" marT="38100" marB="38100"/>
                </a:tc>
                <a:tc>
                  <a:txBody>
                    <a:bodyPr/>
                    <a:lstStyle/>
                    <a:p>
                      <a:pPr>
                        <a:lnSpc>
                          <a:spcPct val="115000"/>
                        </a:lnSpc>
                        <a:spcAft>
                          <a:spcPts val="0"/>
                        </a:spcAft>
                      </a:pPr>
                      <a:r>
                        <a:rPr lang="en-GB" sz="1200">
                          <a:effectLst/>
                        </a:rPr>
                        <a:t>This happens as a result of encoding.</a:t>
                      </a:r>
                      <a:endParaRPr lang="en-GB" sz="1100">
                        <a:effectLst/>
                        <a:latin typeface="Calibri"/>
                        <a:ea typeface="Calibri"/>
                        <a:cs typeface="Times New Roman"/>
                      </a:endParaRPr>
                    </a:p>
                  </a:txBody>
                  <a:tcPr marL="38100" marR="38100" marT="38100" marB="38100"/>
                </a:tc>
              </a:tr>
              <a:tr h="354469">
                <a:tc>
                  <a:txBody>
                    <a:bodyPr/>
                    <a:lstStyle/>
                    <a:p>
                      <a:pPr>
                        <a:lnSpc>
                          <a:spcPct val="115000"/>
                        </a:lnSpc>
                        <a:spcAft>
                          <a:spcPts val="0"/>
                        </a:spcAft>
                      </a:pPr>
                      <a:r>
                        <a:rPr lang="en-GB" sz="1200">
                          <a:effectLst/>
                        </a:rPr>
                        <a:t>Retrieval</a:t>
                      </a:r>
                      <a:endParaRPr lang="en-GB" sz="1100">
                        <a:effectLst/>
                        <a:latin typeface="Calibri"/>
                        <a:ea typeface="Calibri"/>
                        <a:cs typeface="Times New Roman"/>
                      </a:endParaRPr>
                    </a:p>
                  </a:txBody>
                  <a:tcPr marL="38100" marR="38100" marT="38100" marB="38100"/>
                </a:tc>
                <a:tc>
                  <a:txBody>
                    <a:bodyPr/>
                    <a:lstStyle/>
                    <a:p>
                      <a:pPr>
                        <a:lnSpc>
                          <a:spcPct val="115000"/>
                        </a:lnSpc>
                        <a:spcAft>
                          <a:spcPts val="0"/>
                        </a:spcAft>
                      </a:pPr>
                      <a:r>
                        <a:rPr lang="en-GB" sz="1200">
                          <a:effectLst/>
                        </a:rPr>
                        <a:t>Recovering stored information from the memory system.</a:t>
                      </a:r>
                      <a:endParaRPr lang="en-GB" sz="1100">
                        <a:effectLst/>
                        <a:latin typeface="Calibri"/>
                        <a:ea typeface="Calibri"/>
                        <a:cs typeface="Times New Roman"/>
                      </a:endParaRPr>
                    </a:p>
                  </a:txBody>
                  <a:tcPr marL="38100" marR="38100" marT="38100" marB="38100"/>
                </a:tc>
              </a:tr>
              <a:tr h="626355">
                <a:tc>
                  <a:txBody>
                    <a:bodyPr/>
                    <a:lstStyle/>
                    <a:p>
                      <a:pPr>
                        <a:lnSpc>
                          <a:spcPct val="115000"/>
                        </a:lnSpc>
                        <a:spcAft>
                          <a:spcPts val="0"/>
                        </a:spcAft>
                      </a:pPr>
                      <a:r>
                        <a:rPr lang="en-GB" sz="1200">
                          <a:effectLst/>
                        </a:rPr>
                        <a:t>Capacity</a:t>
                      </a:r>
                      <a:endParaRPr lang="en-GB" sz="1100">
                        <a:effectLst/>
                        <a:latin typeface="Calibri"/>
                        <a:ea typeface="Calibri"/>
                        <a:cs typeface="Times New Roman"/>
                      </a:endParaRPr>
                    </a:p>
                  </a:txBody>
                  <a:tcPr marL="38100" marR="38100" marT="38100" marB="38100"/>
                </a:tc>
                <a:tc>
                  <a:txBody>
                    <a:bodyPr/>
                    <a:lstStyle/>
                    <a:p>
                      <a:pPr>
                        <a:lnSpc>
                          <a:spcPct val="115000"/>
                        </a:lnSpc>
                        <a:spcAft>
                          <a:spcPts val="0"/>
                        </a:spcAft>
                      </a:pPr>
                      <a:r>
                        <a:rPr lang="en-GB" sz="1200">
                          <a:effectLst/>
                        </a:rPr>
                        <a:t>The amount of information (usually pieces) a memory store can hold.</a:t>
                      </a:r>
                      <a:endParaRPr lang="en-GB" sz="1100">
                        <a:effectLst/>
                        <a:latin typeface="Calibri"/>
                        <a:ea typeface="Calibri"/>
                        <a:cs typeface="Times New Roman"/>
                      </a:endParaRPr>
                    </a:p>
                  </a:txBody>
                  <a:tcPr marL="38100" marR="38100" marT="38100" marB="38100"/>
                </a:tc>
              </a:tr>
              <a:tr h="354469">
                <a:tc>
                  <a:txBody>
                    <a:bodyPr/>
                    <a:lstStyle/>
                    <a:p>
                      <a:pPr>
                        <a:lnSpc>
                          <a:spcPct val="115000"/>
                        </a:lnSpc>
                        <a:spcAft>
                          <a:spcPts val="0"/>
                        </a:spcAft>
                      </a:pPr>
                      <a:r>
                        <a:rPr lang="en-GB" sz="1200">
                          <a:effectLst/>
                        </a:rPr>
                        <a:t>Duration</a:t>
                      </a:r>
                      <a:endParaRPr lang="en-GB" sz="1100">
                        <a:effectLst/>
                        <a:latin typeface="Calibri"/>
                        <a:ea typeface="Calibri"/>
                        <a:cs typeface="Times New Roman"/>
                      </a:endParaRPr>
                    </a:p>
                  </a:txBody>
                  <a:tcPr marL="38100" marR="38100" marT="38100" marB="38100"/>
                </a:tc>
                <a:tc>
                  <a:txBody>
                    <a:bodyPr/>
                    <a:lstStyle/>
                    <a:p>
                      <a:pPr>
                        <a:lnSpc>
                          <a:spcPct val="115000"/>
                        </a:lnSpc>
                        <a:spcAft>
                          <a:spcPts val="0"/>
                        </a:spcAft>
                      </a:pPr>
                      <a:r>
                        <a:rPr lang="en-GB" sz="1200">
                          <a:effectLst/>
                        </a:rPr>
                        <a:t>The amount of time information remains in a memory store.</a:t>
                      </a:r>
                      <a:endParaRPr lang="en-GB" sz="1100">
                        <a:effectLst/>
                        <a:latin typeface="Calibri"/>
                        <a:ea typeface="Calibri"/>
                        <a:cs typeface="Times New Roman"/>
                      </a:endParaRPr>
                    </a:p>
                  </a:txBody>
                  <a:tcPr marL="38100" marR="38100" marT="38100" marB="38100"/>
                </a:tc>
              </a:tr>
              <a:tr h="354469">
                <a:tc>
                  <a:txBody>
                    <a:bodyPr/>
                    <a:lstStyle/>
                    <a:p>
                      <a:pPr>
                        <a:lnSpc>
                          <a:spcPct val="115000"/>
                        </a:lnSpc>
                        <a:spcAft>
                          <a:spcPts val="0"/>
                        </a:spcAft>
                      </a:pPr>
                      <a:r>
                        <a:rPr lang="en-GB" sz="1200">
                          <a:effectLst/>
                        </a:rPr>
                        <a:t>Rehearsal</a:t>
                      </a:r>
                      <a:endParaRPr lang="en-GB" sz="1100">
                        <a:effectLst/>
                        <a:latin typeface="Calibri"/>
                        <a:ea typeface="Calibri"/>
                        <a:cs typeface="Times New Roman"/>
                      </a:endParaRPr>
                    </a:p>
                  </a:txBody>
                  <a:tcPr marL="38100" marR="38100" marT="38100" marB="38100"/>
                </a:tc>
                <a:tc>
                  <a:txBody>
                    <a:bodyPr/>
                    <a:lstStyle/>
                    <a:p>
                      <a:pPr>
                        <a:lnSpc>
                          <a:spcPct val="115000"/>
                        </a:lnSpc>
                        <a:spcAft>
                          <a:spcPts val="0"/>
                        </a:spcAft>
                      </a:pPr>
                      <a:r>
                        <a:rPr lang="en-GB" sz="1200">
                          <a:effectLst/>
                        </a:rPr>
                        <a:t>Repeating information over and over again mentally.</a:t>
                      </a:r>
                      <a:endParaRPr lang="en-GB" sz="1100">
                        <a:effectLst/>
                        <a:latin typeface="Calibri"/>
                        <a:ea typeface="Calibri"/>
                        <a:cs typeface="Times New Roman"/>
                      </a:endParaRPr>
                    </a:p>
                  </a:txBody>
                  <a:tcPr marL="38100" marR="38100" marT="38100" marB="38100"/>
                </a:tc>
              </a:tr>
              <a:tr h="354469">
                <a:tc>
                  <a:txBody>
                    <a:bodyPr/>
                    <a:lstStyle/>
                    <a:p>
                      <a:pPr>
                        <a:lnSpc>
                          <a:spcPct val="115000"/>
                        </a:lnSpc>
                        <a:spcAft>
                          <a:spcPts val="0"/>
                        </a:spcAft>
                      </a:pPr>
                      <a:r>
                        <a:rPr lang="en-GB" sz="1200">
                          <a:effectLst/>
                        </a:rPr>
                        <a:t>Acoustic</a:t>
                      </a:r>
                      <a:endParaRPr lang="en-GB" sz="1100">
                        <a:effectLst/>
                        <a:latin typeface="Calibri"/>
                        <a:ea typeface="Calibri"/>
                        <a:cs typeface="Times New Roman"/>
                      </a:endParaRPr>
                    </a:p>
                  </a:txBody>
                  <a:tcPr marL="38100" marR="38100" marT="38100" marB="38100"/>
                </a:tc>
                <a:tc>
                  <a:txBody>
                    <a:bodyPr/>
                    <a:lstStyle/>
                    <a:p>
                      <a:pPr>
                        <a:lnSpc>
                          <a:spcPct val="115000"/>
                        </a:lnSpc>
                        <a:spcAft>
                          <a:spcPts val="0"/>
                        </a:spcAft>
                      </a:pPr>
                      <a:r>
                        <a:rPr lang="en-GB" sz="1200">
                          <a:effectLst/>
                        </a:rPr>
                        <a:t>How information sounds if it is spoken/ thought aloud.</a:t>
                      </a:r>
                      <a:endParaRPr lang="en-GB" sz="1100">
                        <a:effectLst/>
                        <a:latin typeface="Calibri"/>
                        <a:ea typeface="Calibri"/>
                        <a:cs typeface="Times New Roman"/>
                      </a:endParaRPr>
                    </a:p>
                  </a:txBody>
                  <a:tcPr marL="38100" marR="38100" marT="38100" marB="38100"/>
                </a:tc>
              </a:tr>
              <a:tr h="354469">
                <a:tc>
                  <a:txBody>
                    <a:bodyPr/>
                    <a:lstStyle/>
                    <a:p>
                      <a:pPr>
                        <a:lnSpc>
                          <a:spcPct val="115000"/>
                        </a:lnSpc>
                        <a:spcAft>
                          <a:spcPts val="0"/>
                        </a:spcAft>
                      </a:pPr>
                      <a:r>
                        <a:rPr lang="en-GB" sz="1200">
                          <a:effectLst/>
                        </a:rPr>
                        <a:t>Semantic</a:t>
                      </a:r>
                      <a:endParaRPr lang="en-GB" sz="1100">
                        <a:effectLst/>
                        <a:latin typeface="Calibri"/>
                        <a:ea typeface="Calibri"/>
                        <a:cs typeface="Times New Roman"/>
                      </a:endParaRPr>
                    </a:p>
                  </a:txBody>
                  <a:tcPr marL="38100" marR="38100" marT="38100" marB="38100"/>
                </a:tc>
                <a:tc>
                  <a:txBody>
                    <a:bodyPr/>
                    <a:lstStyle/>
                    <a:p>
                      <a:pPr>
                        <a:lnSpc>
                          <a:spcPct val="115000"/>
                        </a:lnSpc>
                        <a:spcAft>
                          <a:spcPts val="0"/>
                        </a:spcAft>
                      </a:pPr>
                      <a:r>
                        <a:rPr lang="en-GB" sz="1200" dirty="0">
                          <a:effectLst/>
                        </a:rPr>
                        <a:t>Information with meaning.</a:t>
                      </a:r>
                      <a:endParaRPr lang="en-GB" sz="1100" dirty="0">
                        <a:effectLst/>
                        <a:latin typeface="Calibri"/>
                        <a:ea typeface="Calibri"/>
                        <a:cs typeface="Times New Roman"/>
                      </a:endParaRPr>
                    </a:p>
                  </a:txBody>
                  <a:tcPr marL="38100" marR="38100" marT="38100" marB="38100"/>
                </a:tc>
              </a:tr>
            </a:tbl>
          </a:graphicData>
        </a:graphic>
      </p:graphicFrame>
    </p:spTree>
    <p:extLst>
      <p:ext uri="{BB962C8B-B14F-4D97-AF65-F5344CB8AC3E}">
        <p14:creationId xmlns:p14="http://schemas.microsoft.com/office/powerpoint/2010/main" val="30920338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multi-store model</a:t>
            </a:r>
          </a:p>
        </p:txBody>
      </p:sp>
      <p:pic>
        <p:nvPicPr>
          <p:cNvPr id="4" name="Content Placeholder 3" descr="http://revisewithrachie.com/wp-content/uploads/2010/12/multi-store-model-300x77.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2060848"/>
            <a:ext cx="7632848" cy="3096343"/>
          </a:xfrm>
          <a:prstGeom prst="rect">
            <a:avLst/>
          </a:prstGeom>
          <a:noFill/>
          <a:ln>
            <a:noFill/>
          </a:ln>
        </p:spPr>
      </p:pic>
    </p:spTree>
    <p:extLst>
      <p:ext uri="{BB962C8B-B14F-4D97-AF65-F5344CB8AC3E}">
        <p14:creationId xmlns:p14="http://schemas.microsoft.com/office/powerpoint/2010/main" val="36742781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a:t>
            </a:r>
            <a:endParaRPr lang="en-GB" dirty="0"/>
          </a:p>
        </p:txBody>
      </p:sp>
      <p:sp>
        <p:nvSpPr>
          <p:cNvPr id="3" name="Content Placeholder 2"/>
          <p:cNvSpPr>
            <a:spLocks noGrp="1"/>
          </p:cNvSpPr>
          <p:nvPr>
            <p:ph idx="1"/>
          </p:nvPr>
        </p:nvSpPr>
        <p:spPr/>
        <p:txBody>
          <a:bodyPr>
            <a:normAutofit fontScale="85000" lnSpcReduction="10000"/>
          </a:bodyPr>
          <a:lstStyle/>
          <a:p>
            <a:pPr lvl="0"/>
            <a:r>
              <a:rPr lang="en-GB" b="1" dirty="0"/>
              <a:t>Strength-</a:t>
            </a:r>
            <a:r>
              <a:rPr lang="en-GB" dirty="0"/>
              <a:t> Research for short term memory supports that there is two stores.</a:t>
            </a:r>
          </a:p>
          <a:p>
            <a:pPr lvl="0"/>
            <a:r>
              <a:rPr lang="en-GB" b="1" dirty="0"/>
              <a:t>Strength-</a:t>
            </a:r>
            <a:r>
              <a:rPr lang="en-GB" dirty="0"/>
              <a:t> Primacy (remembering the first words in a list as they are transferred to LTM) and </a:t>
            </a:r>
            <a:r>
              <a:rPr lang="en-GB" dirty="0" err="1"/>
              <a:t>Recency</a:t>
            </a:r>
            <a:r>
              <a:rPr lang="en-GB" dirty="0"/>
              <a:t> (remembering the last words in a list as they are still in STM) effect shows that there are two stores.</a:t>
            </a:r>
          </a:p>
          <a:p>
            <a:pPr lvl="0"/>
            <a:r>
              <a:rPr lang="en-GB" b="1" dirty="0"/>
              <a:t>Strength-</a:t>
            </a:r>
            <a:r>
              <a:rPr lang="en-GB" dirty="0"/>
              <a:t> The case studies of HM + Wearing prove there are two stores</a:t>
            </a:r>
            <a:r>
              <a:rPr lang="en-GB" dirty="0" smtClean="0"/>
              <a:t>.</a:t>
            </a:r>
          </a:p>
          <a:p>
            <a:pPr lvl="0"/>
            <a:r>
              <a:rPr lang="en-GB" b="1" dirty="0" smtClean="0"/>
              <a:t>Strength- </a:t>
            </a:r>
            <a:r>
              <a:rPr lang="en-GB" dirty="0"/>
              <a:t>Neuropsychology: PET and MRI scans of patients such as HM and KF show that there are centres for STM and LTM</a:t>
            </a:r>
          </a:p>
        </p:txBody>
      </p:sp>
    </p:spTree>
    <p:extLst>
      <p:ext uri="{BB962C8B-B14F-4D97-AF65-F5344CB8AC3E}">
        <p14:creationId xmlns:p14="http://schemas.microsoft.com/office/powerpoint/2010/main" val="30415187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Weakness: Too </a:t>
            </a:r>
            <a:r>
              <a:rPr lang="en-GB" dirty="0" smtClean="0"/>
              <a:t>simplistic</a:t>
            </a:r>
          </a:p>
          <a:p>
            <a:r>
              <a:rPr lang="en-GB" dirty="0"/>
              <a:t> Neuropsychology: </a:t>
            </a:r>
            <a:r>
              <a:rPr lang="en-GB" dirty="0" err="1"/>
              <a:t>Hm</a:t>
            </a:r>
            <a:r>
              <a:rPr lang="en-GB" dirty="0"/>
              <a:t> damaged STM to the point he </a:t>
            </a:r>
            <a:r>
              <a:rPr lang="en-GB" dirty="0" smtClean="0"/>
              <a:t>could not </a:t>
            </a:r>
            <a:r>
              <a:rPr lang="en-GB" dirty="0"/>
              <a:t>remember the name of the experimenter (Milner) but could remember </a:t>
            </a:r>
            <a:r>
              <a:rPr lang="en-GB" dirty="0" smtClean="0"/>
              <a:t>how </a:t>
            </a:r>
            <a:r>
              <a:rPr lang="en-GB" dirty="0"/>
              <a:t>to do a task which showed that he had a type of working STM.</a:t>
            </a:r>
          </a:p>
          <a:p>
            <a:endParaRPr lang="en-GB" dirty="0"/>
          </a:p>
        </p:txBody>
      </p:sp>
    </p:spTree>
    <p:extLst>
      <p:ext uri="{BB962C8B-B14F-4D97-AF65-F5344CB8AC3E}">
        <p14:creationId xmlns:p14="http://schemas.microsoft.com/office/powerpoint/2010/main" val="39027033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working memory model</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05986" y="1600200"/>
            <a:ext cx="6532027"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5868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Three components of the working memory model are the central executive, the phonological loop and the </a:t>
            </a:r>
            <a:r>
              <a:rPr lang="en-GB" dirty="0" err="1"/>
              <a:t>visuo</a:t>
            </a:r>
            <a:r>
              <a:rPr lang="en-GB" dirty="0"/>
              <a:t>-spatial sketchpad. 2 (a) Briefly outline each of these components.</a:t>
            </a:r>
          </a:p>
        </p:txBody>
      </p:sp>
    </p:spTree>
    <p:extLst>
      <p:ext uri="{BB962C8B-B14F-4D97-AF65-F5344CB8AC3E}">
        <p14:creationId xmlns:p14="http://schemas.microsoft.com/office/powerpoint/2010/main" val="12768746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47500" lnSpcReduction="20000"/>
          </a:bodyPr>
          <a:lstStyle/>
          <a:p>
            <a:r>
              <a:rPr lang="en-GB" dirty="0"/>
              <a:t>The central executive has a supervisory function and controls the slave systems. It has</a:t>
            </a:r>
          </a:p>
          <a:p>
            <a:r>
              <a:rPr lang="en-GB" dirty="0"/>
              <a:t>limited capacity but can process information from any sensory modality</a:t>
            </a:r>
            <a:r>
              <a:rPr lang="en-GB" dirty="0" smtClean="0"/>
              <a:t>.</a:t>
            </a:r>
          </a:p>
          <a:p>
            <a:endParaRPr lang="en-GB" dirty="0"/>
          </a:p>
          <a:p>
            <a:r>
              <a:rPr lang="en-GB" dirty="0"/>
              <a:t>The phonological loop is a limited capacity, temporary storage system for holding verbal</a:t>
            </a:r>
          </a:p>
          <a:p>
            <a:r>
              <a:rPr lang="en-GB" dirty="0"/>
              <a:t>information in a speech based form</a:t>
            </a:r>
            <a:r>
              <a:rPr lang="en-GB" dirty="0" smtClean="0"/>
              <a:t>.</a:t>
            </a:r>
          </a:p>
          <a:p>
            <a:endParaRPr lang="en-GB" dirty="0"/>
          </a:p>
          <a:p>
            <a:r>
              <a:rPr lang="en-GB" dirty="0"/>
              <a:t>The </a:t>
            </a:r>
            <a:r>
              <a:rPr lang="en-GB" dirty="0" err="1"/>
              <a:t>visuo</a:t>
            </a:r>
            <a:r>
              <a:rPr lang="en-GB" dirty="0"/>
              <a:t>-spatial sketchpad is a limited capacity, temporary memory system for holding</a:t>
            </a:r>
          </a:p>
          <a:p>
            <a:r>
              <a:rPr lang="en-GB" dirty="0"/>
              <a:t>visual and spatial information</a:t>
            </a:r>
            <a:r>
              <a:rPr lang="en-GB" dirty="0" smtClean="0"/>
              <a:t>.</a:t>
            </a:r>
          </a:p>
          <a:p>
            <a:endParaRPr lang="en-GB" dirty="0"/>
          </a:p>
          <a:p>
            <a:r>
              <a:rPr lang="en-GB" dirty="0"/>
              <a:t>In each case 1 mark for a brief answer </a:t>
            </a:r>
            <a:r>
              <a:rPr lang="en-GB" dirty="0" err="1"/>
              <a:t>eg</a:t>
            </a:r>
            <a:r>
              <a:rPr lang="en-GB" dirty="0"/>
              <a:t> the </a:t>
            </a:r>
            <a:r>
              <a:rPr lang="en-GB" dirty="0" err="1"/>
              <a:t>visuo</a:t>
            </a:r>
            <a:r>
              <a:rPr lang="en-GB" dirty="0"/>
              <a:t>-spatial sketchpad holds visual and</a:t>
            </a:r>
          </a:p>
          <a:p>
            <a:r>
              <a:rPr lang="en-GB" dirty="0"/>
              <a:t>spatial information. 2nd mark for accurate elaboration or an example of how it might be</a:t>
            </a:r>
          </a:p>
          <a:p>
            <a:r>
              <a:rPr lang="en-GB" dirty="0"/>
              <a:t>used.</a:t>
            </a:r>
          </a:p>
          <a:p>
            <a:r>
              <a:rPr lang="en-GB" dirty="0"/>
              <a:t>Within each component award a maximum of 1 mark for simply naming 1 or more parts</a:t>
            </a:r>
          </a:p>
          <a:p>
            <a:r>
              <a:rPr lang="en-GB" dirty="0" err="1"/>
              <a:t>eg</a:t>
            </a:r>
            <a:r>
              <a:rPr lang="en-GB" dirty="0"/>
              <a:t> phonological store (inner ear), articulatory process (inner voice) in the phonological</a:t>
            </a:r>
          </a:p>
          <a:p>
            <a:r>
              <a:rPr lang="en-GB" dirty="0"/>
              <a:t>loop, or inner scribe, visual cache in the </a:t>
            </a:r>
            <a:r>
              <a:rPr lang="en-GB" dirty="0" err="1"/>
              <a:t>visuo</a:t>
            </a:r>
            <a:r>
              <a:rPr lang="en-GB" dirty="0"/>
              <a:t>-spatial sketchpad.</a:t>
            </a:r>
          </a:p>
          <a:p>
            <a:endParaRPr lang="en-GB" dirty="0"/>
          </a:p>
        </p:txBody>
      </p:sp>
    </p:spTree>
    <p:extLst>
      <p:ext uri="{BB962C8B-B14F-4D97-AF65-F5344CB8AC3E}">
        <p14:creationId xmlns:p14="http://schemas.microsoft.com/office/powerpoint/2010/main" val="8772662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Strength- </a:t>
            </a:r>
            <a:r>
              <a:rPr lang="en-GB" dirty="0"/>
              <a:t>much more detailed information about the processes involved in short term memory making it superior to the multi-store model in this respect.</a:t>
            </a:r>
          </a:p>
          <a:p>
            <a:r>
              <a:rPr lang="en-GB" dirty="0" smtClean="0"/>
              <a:t>Strength- </a:t>
            </a:r>
            <a:r>
              <a:rPr lang="en-GB" dirty="0"/>
              <a:t>highlights that memory is an active process rather than being passive.</a:t>
            </a:r>
          </a:p>
          <a:p>
            <a:r>
              <a:rPr lang="en-GB" dirty="0" smtClean="0"/>
              <a:t>Strength- </a:t>
            </a:r>
            <a:r>
              <a:rPr lang="en-GB" dirty="0"/>
              <a:t>it has a practical application to the real world- dyslexia can affect either the phonological loop or the </a:t>
            </a:r>
            <a:r>
              <a:rPr lang="en-GB" dirty="0" smtClean="0"/>
              <a:t>visuospatial sketchpad </a:t>
            </a:r>
            <a:r>
              <a:rPr lang="en-GB" dirty="0"/>
              <a:t>and therefore strategies can be put into place to help with reading and writing.</a:t>
            </a:r>
          </a:p>
          <a:p>
            <a:endParaRPr lang="en-GB" dirty="0"/>
          </a:p>
        </p:txBody>
      </p:sp>
    </p:spTree>
    <p:extLst>
      <p:ext uri="{BB962C8B-B14F-4D97-AF65-F5344CB8AC3E}">
        <p14:creationId xmlns:p14="http://schemas.microsoft.com/office/powerpoint/2010/main" val="14529536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10000"/>
          </a:bodyPr>
          <a:lstStyle/>
          <a:p>
            <a:pPr lvl="0"/>
            <a:r>
              <a:rPr lang="en-GB" b="1" dirty="0"/>
              <a:t>Weakness-</a:t>
            </a:r>
            <a:r>
              <a:rPr lang="en-GB" dirty="0"/>
              <a:t> it </a:t>
            </a:r>
            <a:r>
              <a:rPr lang="en-GB" b="1" dirty="0"/>
              <a:t>only looks at short term memory</a:t>
            </a:r>
            <a:r>
              <a:rPr lang="en-GB" dirty="0"/>
              <a:t>- there is no explanation about how information is transferred between short and long term memory.</a:t>
            </a:r>
          </a:p>
          <a:p>
            <a:pPr lvl="0"/>
            <a:r>
              <a:rPr lang="en-GB" b="1" dirty="0"/>
              <a:t>Weakness-</a:t>
            </a:r>
            <a:r>
              <a:rPr lang="en-GB" dirty="0"/>
              <a:t> it has highlighted the role of sensory memory but</a:t>
            </a:r>
            <a:r>
              <a:rPr lang="en-GB" b="1" dirty="0"/>
              <a:t> ignored most of the senses</a:t>
            </a:r>
            <a:r>
              <a:rPr lang="en-GB" dirty="0"/>
              <a:t>- </a:t>
            </a:r>
            <a:r>
              <a:rPr lang="en-GB" dirty="0" err="1"/>
              <a:t>e.g</a:t>
            </a:r>
            <a:r>
              <a:rPr lang="en-GB" dirty="0"/>
              <a:t>- touch, smell, taste</a:t>
            </a:r>
          </a:p>
          <a:p>
            <a:pPr lvl="0"/>
            <a:r>
              <a:rPr lang="en-GB" b="1" dirty="0"/>
              <a:t>Weakness-</a:t>
            </a:r>
            <a:r>
              <a:rPr lang="en-GB" dirty="0"/>
              <a:t> very </a:t>
            </a:r>
            <a:r>
              <a:rPr lang="en-GB" b="1" dirty="0"/>
              <a:t>little is known about the decision making activities </a:t>
            </a:r>
            <a:r>
              <a:rPr lang="en-GB" dirty="0"/>
              <a:t>of the central executive.</a:t>
            </a:r>
          </a:p>
          <a:p>
            <a:endParaRPr lang="en-GB" dirty="0"/>
          </a:p>
        </p:txBody>
      </p:sp>
    </p:spTree>
    <p:extLst>
      <p:ext uri="{BB962C8B-B14F-4D97-AF65-F5344CB8AC3E}">
        <p14:creationId xmlns:p14="http://schemas.microsoft.com/office/powerpoint/2010/main" val="10523876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Memory in everyday life</a:t>
            </a:r>
            <a:endParaRPr lang="en-GB" dirty="0"/>
          </a:p>
        </p:txBody>
      </p:sp>
      <p:sp>
        <p:nvSpPr>
          <p:cNvPr id="3" name="Content Placeholder 2"/>
          <p:cNvSpPr>
            <a:spLocks noGrp="1"/>
          </p:cNvSpPr>
          <p:nvPr>
            <p:ph idx="1"/>
          </p:nvPr>
        </p:nvSpPr>
        <p:spPr/>
        <p:txBody>
          <a:bodyPr/>
          <a:lstStyle/>
          <a:p>
            <a:r>
              <a:rPr lang="en-GB" dirty="0" smtClean="0"/>
              <a:t>Eyewitness testimony (EWT). Factors affecting the accuracy of EWT, including misleading information, anxiety, age of witness </a:t>
            </a:r>
          </a:p>
          <a:p>
            <a:r>
              <a:rPr lang="en-GB" dirty="0" smtClean="0"/>
              <a:t>Improving accuracy of EWT, including the use of the cognitive interview</a:t>
            </a:r>
          </a:p>
          <a:p>
            <a:r>
              <a:rPr lang="en-GB" dirty="0" smtClean="0"/>
              <a:t>Strategies for memory improvement</a:t>
            </a:r>
            <a:endParaRPr lang="en-GB" dirty="0"/>
          </a:p>
        </p:txBody>
      </p:sp>
    </p:spTree>
    <p:extLst>
      <p:ext uri="{BB962C8B-B14F-4D97-AF65-F5344CB8AC3E}">
        <p14:creationId xmlns:p14="http://schemas.microsoft.com/office/powerpoint/2010/main" val="22773004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EWT</a:t>
            </a:r>
            <a:endParaRPr lang="en-GB" dirty="0"/>
          </a:p>
        </p:txBody>
      </p:sp>
      <p:sp>
        <p:nvSpPr>
          <p:cNvPr id="3" name="Content Placeholder 2"/>
          <p:cNvSpPr>
            <a:spLocks noGrp="1"/>
          </p:cNvSpPr>
          <p:nvPr>
            <p:ph idx="1"/>
          </p:nvPr>
        </p:nvSpPr>
        <p:spPr/>
        <p:txBody>
          <a:bodyPr/>
          <a:lstStyle/>
          <a:p>
            <a:pPr marL="0" indent="0">
              <a:buNone/>
            </a:pPr>
            <a:r>
              <a:rPr lang="en-GB" dirty="0"/>
              <a:t>Eyewitness testimony is the memory of an incident or event from someone who was actually there at the time.</a:t>
            </a:r>
          </a:p>
          <a:p>
            <a:endParaRPr lang="en-GB" dirty="0"/>
          </a:p>
        </p:txBody>
      </p:sp>
    </p:spTree>
    <p:extLst>
      <p:ext uri="{BB962C8B-B14F-4D97-AF65-F5344CB8AC3E}">
        <p14:creationId xmlns:p14="http://schemas.microsoft.com/office/powerpoint/2010/main" val="13537126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t>
            </a:r>
            <a:r>
              <a:rPr lang="en-GB" dirty="0" smtClean="0"/>
              <a:t>isleading </a:t>
            </a:r>
            <a:r>
              <a:rPr lang="en-GB" dirty="0"/>
              <a:t>information</a:t>
            </a:r>
          </a:p>
        </p:txBody>
      </p:sp>
      <p:sp>
        <p:nvSpPr>
          <p:cNvPr id="3" name="Content Placeholder 2"/>
          <p:cNvSpPr>
            <a:spLocks noGrp="1"/>
          </p:cNvSpPr>
          <p:nvPr>
            <p:ph idx="1"/>
          </p:nvPr>
        </p:nvSpPr>
        <p:spPr/>
        <p:txBody>
          <a:bodyPr/>
          <a:lstStyle/>
          <a:p>
            <a:pPr marL="0" indent="0">
              <a:buNone/>
            </a:pPr>
            <a:r>
              <a:rPr lang="en-GB" dirty="0"/>
              <a:t>Loftus and Palmer (1974)</a:t>
            </a:r>
          </a:p>
          <a:p>
            <a:pPr marL="0" indent="0">
              <a:buNone/>
            </a:pPr>
            <a:r>
              <a:rPr lang="en-GB" dirty="0"/>
              <a:t>Participants watch a video of a car accident.</a:t>
            </a:r>
          </a:p>
          <a:p>
            <a:pPr marL="0" indent="0">
              <a:buNone/>
            </a:pPr>
            <a:r>
              <a:rPr lang="en-GB" smtClean="0"/>
              <a:t>Then </a:t>
            </a:r>
            <a:r>
              <a:rPr lang="en-GB" dirty="0"/>
              <a:t>they are asked the question to estimate the speed</a:t>
            </a:r>
            <a:r>
              <a:rPr lang="en-GB" dirty="0" smtClean="0"/>
              <a:t>.</a:t>
            </a:r>
          </a:p>
          <a:p>
            <a:pPr marL="0" indent="0">
              <a:buNone/>
            </a:pPr>
            <a:r>
              <a:rPr lang="en-GB" dirty="0" smtClean="0"/>
              <a:t>Smash</a:t>
            </a:r>
          </a:p>
          <a:p>
            <a:pPr marL="0" indent="0">
              <a:buNone/>
            </a:pPr>
            <a:r>
              <a:rPr lang="en-GB" dirty="0" smtClean="0"/>
              <a:t>Barn</a:t>
            </a:r>
            <a:endParaRPr lang="en-GB" dirty="0"/>
          </a:p>
          <a:p>
            <a:pPr marL="0" indent="0">
              <a:buNone/>
            </a:pPr>
            <a:endParaRPr lang="en-GB" dirty="0"/>
          </a:p>
        </p:txBody>
      </p:sp>
    </p:spTree>
    <p:extLst>
      <p:ext uri="{BB962C8B-B14F-4D97-AF65-F5344CB8AC3E}">
        <p14:creationId xmlns:p14="http://schemas.microsoft.com/office/powerpoint/2010/main" val="36354466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a:t>Outline and evaluate research into the effects of misleading information on eyewitness testimony</a:t>
            </a:r>
            <a:r>
              <a:rPr lang="en-GB" dirty="0" smtClean="0"/>
              <a:t>. 8</a:t>
            </a:r>
            <a:endParaRPr lang="en-GB" dirty="0"/>
          </a:p>
        </p:txBody>
      </p:sp>
    </p:spTree>
    <p:extLst>
      <p:ext uri="{BB962C8B-B14F-4D97-AF65-F5344CB8AC3E}">
        <p14:creationId xmlns:p14="http://schemas.microsoft.com/office/powerpoint/2010/main" val="11294133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47500" lnSpcReduction="20000"/>
          </a:bodyPr>
          <a:lstStyle/>
          <a:p>
            <a:r>
              <a:rPr lang="en-GB" dirty="0"/>
              <a:t>AO1 = 4 marks Outline of research into the effects of misleading information on EWT AO2 = 4 marks Evaluation of research into the effects of misleading information on EWT Students must select research which relates to misleading information, so research into weapon focus should not be credited. </a:t>
            </a:r>
            <a:endParaRPr lang="en-GB" dirty="0" smtClean="0"/>
          </a:p>
          <a:p>
            <a:r>
              <a:rPr lang="en-GB" dirty="0" smtClean="0"/>
              <a:t>Students </a:t>
            </a:r>
            <a:r>
              <a:rPr lang="en-GB" dirty="0"/>
              <a:t>are likely to refer to Loftus and </a:t>
            </a:r>
            <a:r>
              <a:rPr lang="en-GB" dirty="0" err="1"/>
              <a:t>Palmer‟s</a:t>
            </a:r>
            <a:r>
              <a:rPr lang="en-GB" dirty="0"/>
              <a:t> (1974) experiment where the verb in the critical question was changed (smashed, collided, bumped, hit or contacted.) Other relevant research would be Loftus and Palmer asking participants “Did you see any broken glass?” and Loftus et </a:t>
            </a:r>
            <a:r>
              <a:rPr lang="en-GB" dirty="0" err="1"/>
              <a:t>al‟s</a:t>
            </a:r>
            <a:r>
              <a:rPr lang="en-GB" dirty="0"/>
              <a:t> (1978) study using a red Datsun and Stop or Yield signs. </a:t>
            </a:r>
            <a:endParaRPr lang="en-GB" dirty="0" smtClean="0"/>
          </a:p>
          <a:p>
            <a:r>
              <a:rPr lang="en-GB" dirty="0" smtClean="0"/>
              <a:t>Research </a:t>
            </a:r>
            <a:r>
              <a:rPr lang="en-GB" dirty="0"/>
              <a:t>into anxiety and EWT is not relevant unless the student refers to leading questions such as </a:t>
            </a:r>
            <a:r>
              <a:rPr lang="en-GB" dirty="0" err="1"/>
              <a:t>Yuille</a:t>
            </a:r>
            <a:r>
              <a:rPr lang="en-GB" dirty="0"/>
              <a:t> and </a:t>
            </a:r>
            <a:r>
              <a:rPr lang="en-GB" dirty="0" err="1"/>
              <a:t>Cutshall</a:t>
            </a:r>
            <a:r>
              <a:rPr lang="en-GB" dirty="0"/>
              <a:t> where the witnesses to a real-life shooting appeared resistant to leading questions. Research relating to age in relation to misleading information could also be relevant. </a:t>
            </a:r>
            <a:r>
              <a:rPr lang="en-GB" dirty="0" err="1"/>
              <a:t>Eg</a:t>
            </a:r>
            <a:r>
              <a:rPr lang="en-GB" dirty="0"/>
              <a:t> Warren et al (2005) found children were more likely to be influenced by leading questions than adults. Credit any relevant research, studies and/or theories. </a:t>
            </a:r>
            <a:endParaRPr lang="en-GB" dirty="0" smtClean="0"/>
          </a:p>
          <a:p>
            <a:r>
              <a:rPr lang="en-GB" dirty="0" smtClean="0"/>
              <a:t>Evaluation </a:t>
            </a:r>
            <a:r>
              <a:rPr lang="en-GB" dirty="0"/>
              <a:t>might refer to lack of ecological validity in laboratory studies or lack of control in real life situations. Other methodological issues including sampling, possible replication and corroboration with other studies could be included. Ethical issues could be relevant as could practical applications of the research. Examiners are reminded this is an 8 mark question. Students can focus on one study in reasonable detail or more than one study in less detail.</a:t>
            </a:r>
          </a:p>
        </p:txBody>
      </p:sp>
    </p:spTree>
    <p:extLst>
      <p:ext uri="{BB962C8B-B14F-4D97-AF65-F5344CB8AC3E}">
        <p14:creationId xmlns:p14="http://schemas.microsoft.com/office/powerpoint/2010/main" val="23831694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Examiners report</a:t>
            </a:r>
            <a:endParaRPr lang="en-GB" dirty="0"/>
          </a:p>
        </p:txBody>
      </p:sp>
      <p:sp>
        <p:nvSpPr>
          <p:cNvPr id="3" name="Content Placeholder 2"/>
          <p:cNvSpPr>
            <a:spLocks noGrp="1"/>
          </p:cNvSpPr>
          <p:nvPr>
            <p:ph idx="1"/>
          </p:nvPr>
        </p:nvSpPr>
        <p:spPr/>
        <p:txBody>
          <a:bodyPr>
            <a:normAutofit fontScale="55000" lnSpcReduction="20000"/>
          </a:bodyPr>
          <a:lstStyle/>
          <a:p>
            <a:r>
              <a:rPr lang="en-GB" dirty="0"/>
              <a:t>There were many good answers to this question, mostly focused on the work of Loftus and her colleagues. </a:t>
            </a:r>
            <a:endParaRPr lang="en-GB" dirty="0" smtClean="0"/>
          </a:p>
          <a:p>
            <a:r>
              <a:rPr lang="en-GB" dirty="0" smtClean="0"/>
              <a:t>There </a:t>
            </a:r>
            <a:r>
              <a:rPr lang="en-GB" dirty="0"/>
              <a:t>were some inaccuracies with the figures, </a:t>
            </a:r>
            <a:r>
              <a:rPr lang="en-GB" dirty="0" err="1"/>
              <a:t>eg</a:t>
            </a:r>
            <a:r>
              <a:rPr lang="en-GB" dirty="0"/>
              <a:t> speeds of the cars and percentages, and who saw non-existent broken glass, </a:t>
            </a:r>
            <a:r>
              <a:rPr lang="en-GB" dirty="0" err="1"/>
              <a:t>etc</a:t>
            </a:r>
            <a:r>
              <a:rPr lang="en-GB" dirty="0"/>
              <a:t>, but on the whole answers demonstrated good knowledge. It was evident that students usually scored better marks where they outlined one or two research studies accurately and in reasonable detail, rather than when they outlined several studies less accurately. </a:t>
            </a:r>
            <a:endParaRPr lang="en-GB" dirty="0" smtClean="0"/>
          </a:p>
          <a:p>
            <a:r>
              <a:rPr lang="en-GB" dirty="0" smtClean="0"/>
              <a:t>A </a:t>
            </a:r>
            <a:r>
              <a:rPr lang="en-GB" dirty="0"/>
              <a:t>substantial number did not see the ‘outline and evaluate’ instruction. They tended to outline studies in great detail, but included no evaluation. Therefore, despite showing very good knowledge of the topic they were limited to four out of eight marks. </a:t>
            </a:r>
            <a:endParaRPr lang="en-GB" dirty="0" smtClean="0"/>
          </a:p>
          <a:p>
            <a:r>
              <a:rPr lang="en-GB" dirty="0" smtClean="0"/>
              <a:t>Evaluation </a:t>
            </a:r>
            <a:r>
              <a:rPr lang="en-GB" dirty="0"/>
              <a:t>was often effective where issues such as ecological validity, sampling issues or applications of the research were addressed. However, evaluation points were not always sustained or developed, meaning much of the commentary was basic, and some evaluation was more speculative where students referred to the trauma of watching a short video clip or looking at slides demonstrating two cars hitting each other. Comments about an independent groups design allowing individual differences to affect results were also marginal.</a:t>
            </a:r>
          </a:p>
        </p:txBody>
      </p:sp>
    </p:spTree>
    <p:extLst>
      <p:ext uri="{BB962C8B-B14F-4D97-AF65-F5344CB8AC3E}">
        <p14:creationId xmlns:p14="http://schemas.microsoft.com/office/powerpoint/2010/main" val="23519095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Anxiety</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b="1" dirty="0"/>
              <a:t>Inverted U theory (</a:t>
            </a:r>
            <a:r>
              <a:rPr lang="en-GB" b="1" dirty="0" err="1"/>
              <a:t>Deffenbacher</a:t>
            </a:r>
            <a:r>
              <a:rPr lang="en-GB" b="1" dirty="0"/>
              <a:t>, 1983)</a:t>
            </a:r>
            <a:br>
              <a:rPr lang="en-GB" b="1" dirty="0"/>
            </a:br>
            <a:r>
              <a:rPr lang="en-GB" dirty="0"/>
              <a:t>Inverted U theory states that at low levels of anxiety cognitive performance (in this case memory accuracy) will be at a relatively low level, but as anxiety increases then so does cognitive performance until it reaches an optimal level after which any further increase in anxiety level leads to a rapid drop in cognitive performance. </a:t>
            </a:r>
            <a:endParaRPr lang="en-GB" dirty="0" smtClean="0"/>
          </a:p>
          <a:p>
            <a:pPr marL="0" indent="0">
              <a:buNone/>
            </a:pPr>
            <a:r>
              <a:rPr lang="en-GB" b="1" dirty="0"/>
              <a:t>Peters (1988) </a:t>
            </a:r>
            <a:r>
              <a:rPr lang="en-GB" dirty="0"/>
              <a:t>found that participants who received an inoculation showed impaired eyewitness identification and recollection of the appearance of the nurse who gave the </a:t>
            </a:r>
            <a:r>
              <a:rPr lang="en-GB" dirty="0" smtClean="0"/>
              <a:t>injection</a:t>
            </a:r>
          </a:p>
          <a:p>
            <a:pPr marL="0" indent="0">
              <a:buNone/>
            </a:pPr>
            <a:r>
              <a:rPr lang="en-GB" b="1" dirty="0" smtClean="0"/>
              <a:t>Weapons focus</a:t>
            </a:r>
          </a:p>
          <a:p>
            <a:pPr marL="0" indent="0">
              <a:buNone/>
            </a:pPr>
            <a:r>
              <a:rPr lang="en-GB" b="1" dirty="0" smtClean="0"/>
              <a:t>Lab and real world</a:t>
            </a:r>
            <a:endParaRPr lang="en-GB" b="1" dirty="0"/>
          </a:p>
          <a:p>
            <a:endParaRPr lang="en-GB" dirty="0"/>
          </a:p>
        </p:txBody>
      </p:sp>
    </p:spTree>
    <p:extLst>
      <p:ext uri="{BB962C8B-B14F-4D97-AF65-F5344CB8AC3E}">
        <p14:creationId xmlns:p14="http://schemas.microsoft.com/office/powerpoint/2010/main" val="40974977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Age </a:t>
            </a:r>
            <a:r>
              <a:rPr lang="en-GB" dirty="0"/>
              <a:t>of witness</a:t>
            </a:r>
          </a:p>
        </p:txBody>
      </p:sp>
      <p:sp>
        <p:nvSpPr>
          <p:cNvPr id="3" name="Content Placeholder 2"/>
          <p:cNvSpPr>
            <a:spLocks noGrp="1"/>
          </p:cNvSpPr>
          <p:nvPr>
            <p:ph idx="1"/>
          </p:nvPr>
        </p:nvSpPr>
        <p:spPr/>
        <p:txBody>
          <a:bodyPr>
            <a:normAutofit fontScale="85000" lnSpcReduction="20000"/>
          </a:bodyPr>
          <a:lstStyle/>
          <a:p>
            <a:r>
              <a:rPr lang="en-GB" b="1" u="sng" dirty="0"/>
              <a:t>Kent &amp; </a:t>
            </a:r>
            <a:r>
              <a:rPr lang="en-GB" b="1" u="sng" dirty="0" err="1"/>
              <a:t>Yuille</a:t>
            </a:r>
            <a:r>
              <a:rPr lang="en-GB" b="1" u="sng" dirty="0"/>
              <a:t> </a:t>
            </a:r>
            <a:r>
              <a:rPr lang="en-GB" dirty="0"/>
              <a:t>asked children to identify from a set of photographs a person they had seen earlier. They found that 9 year old children were far more likely than 14 year olds to identify someone from the photo set even when the target person was not </a:t>
            </a:r>
            <a:r>
              <a:rPr lang="en-GB" dirty="0" smtClean="0"/>
              <a:t>present (want to please)</a:t>
            </a:r>
          </a:p>
          <a:p>
            <a:r>
              <a:rPr lang="en-GB" b="1" u="sng" dirty="0"/>
              <a:t>Cohen and Faulkner -</a:t>
            </a:r>
            <a:r>
              <a:rPr lang="en-GB" dirty="0"/>
              <a:t> they showed </a:t>
            </a:r>
            <a:r>
              <a:rPr lang="en-GB" b="1" dirty="0"/>
              <a:t>70 year olds and 35 year olds </a:t>
            </a:r>
            <a:r>
              <a:rPr lang="en-GB" dirty="0"/>
              <a:t>a </a:t>
            </a:r>
            <a:r>
              <a:rPr lang="en-GB" b="1" dirty="0"/>
              <a:t>film of a kidnapping</a:t>
            </a:r>
            <a:r>
              <a:rPr lang="en-GB" dirty="0"/>
              <a:t> then presented them with </a:t>
            </a:r>
            <a:r>
              <a:rPr lang="en-GB" b="1" dirty="0"/>
              <a:t>misleading details</a:t>
            </a:r>
            <a:r>
              <a:rPr lang="en-GB" dirty="0"/>
              <a:t> before asking them to recall what happened in the </a:t>
            </a:r>
            <a:r>
              <a:rPr lang="en-GB" dirty="0" smtClean="0"/>
              <a:t>film. They </a:t>
            </a:r>
            <a:r>
              <a:rPr lang="en-GB" dirty="0"/>
              <a:t>found that the</a:t>
            </a:r>
            <a:r>
              <a:rPr lang="en-GB" b="1" dirty="0"/>
              <a:t> 70 years olds were more likely to be mislead</a:t>
            </a:r>
            <a:r>
              <a:rPr lang="en-GB" dirty="0"/>
              <a:t> than the 35 years olds.</a:t>
            </a:r>
          </a:p>
          <a:p>
            <a:endParaRPr lang="en-GB" dirty="0"/>
          </a:p>
        </p:txBody>
      </p:sp>
    </p:spTree>
    <p:extLst>
      <p:ext uri="{BB962C8B-B14F-4D97-AF65-F5344CB8AC3E}">
        <p14:creationId xmlns:p14="http://schemas.microsoft.com/office/powerpoint/2010/main" val="35920694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pPr marL="0" indent="0">
              <a:buNone/>
            </a:pPr>
            <a:r>
              <a:rPr lang="en-GB" dirty="0"/>
              <a:t>Describe what research has shown about age of witness and eyewitness testimony</a:t>
            </a:r>
            <a:r>
              <a:rPr lang="en-GB" dirty="0" smtClean="0"/>
              <a:t>. 4</a:t>
            </a:r>
            <a:endParaRPr lang="en-GB" dirty="0"/>
          </a:p>
        </p:txBody>
      </p:sp>
    </p:spTree>
    <p:extLst>
      <p:ext uri="{BB962C8B-B14F-4D97-AF65-F5344CB8AC3E}">
        <p14:creationId xmlns:p14="http://schemas.microsoft.com/office/powerpoint/2010/main" val="21631757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62500" lnSpcReduction="20000"/>
          </a:bodyPr>
          <a:lstStyle/>
          <a:p>
            <a:r>
              <a:rPr lang="en-GB" dirty="0"/>
              <a:t>There is a wide range of research that could be selected. Candidates might describe </a:t>
            </a:r>
            <a:r>
              <a:rPr lang="en-GB" dirty="0" smtClean="0"/>
              <a:t>in some </a:t>
            </a:r>
            <a:r>
              <a:rPr lang="en-GB" dirty="0"/>
              <a:t>detail what one research study has shown, or describe more research studies in </a:t>
            </a:r>
            <a:r>
              <a:rPr lang="en-GB" dirty="0" smtClean="0"/>
              <a:t>less detail</a:t>
            </a:r>
            <a:r>
              <a:rPr lang="en-GB" dirty="0"/>
              <a:t>. Some of the research is contradictory, so unsubstantiated statements such </a:t>
            </a:r>
            <a:r>
              <a:rPr lang="en-GB" dirty="0" smtClean="0"/>
              <a:t>as “children’s </a:t>
            </a:r>
            <a:r>
              <a:rPr lang="en-GB" dirty="0"/>
              <a:t>memories are worse than adults” are unlikely to receive credit.</a:t>
            </a:r>
          </a:p>
          <a:p>
            <a:r>
              <a:rPr lang="en-GB" dirty="0"/>
              <a:t>Candidates may refer to older and younger adults, </a:t>
            </a:r>
            <a:r>
              <a:rPr lang="en-GB" dirty="0" err="1"/>
              <a:t>eg</a:t>
            </a:r>
            <a:r>
              <a:rPr lang="en-GB" dirty="0"/>
              <a:t> Anastasi &amp; Rhodes (2006) </a:t>
            </a:r>
            <a:r>
              <a:rPr lang="en-GB" dirty="0" smtClean="0"/>
              <a:t>used participants </a:t>
            </a:r>
            <a:r>
              <a:rPr lang="en-GB" dirty="0"/>
              <a:t>aged 18 – 78 years. They found young and middle aged participants were </a:t>
            </a:r>
            <a:r>
              <a:rPr lang="en-GB" dirty="0" smtClean="0"/>
              <a:t>more accurate </a:t>
            </a:r>
            <a:r>
              <a:rPr lang="en-GB" dirty="0"/>
              <a:t>at recognising photographs than older participants. </a:t>
            </a:r>
            <a:r>
              <a:rPr lang="en-GB" dirty="0" err="1"/>
              <a:t>Yarmey</a:t>
            </a:r>
            <a:r>
              <a:rPr lang="en-GB" dirty="0"/>
              <a:t> (1984) and Cohen </a:t>
            </a:r>
            <a:r>
              <a:rPr lang="en-GB" dirty="0" smtClean="0"/>
              <a:t>and Faulkner </a:t>
            </a:r>
            <a:r>
              <a:rPr lang="en-GB" dirty="0"/>
              <a:t>(1988) found older people made more recall errors than younger people. </a:t>
            </a:r>
            <a:r>
              <a:rPr lang="en-GB" dirty="0" smtClean="0"/>
              <a:t>However, </a:t>
            </a:r>
            <a:r>
              <a:rPr lang="en-GB" dirty="0" err="1" smtClean="0"/>
              <a:t>Yarmey</a:t>
            </a:r>
            <a:r>
              <a:rPr lang="en-GB" dirty="0" smtClean="0"/>
              <a:t> </a:t>
            </a:r>
            <a:r>
              <a:rPr lang="en-GB" dirty="0"/>
              <a:t>(1993) found no differences in the ability of older participants to recall </a:t>
            </a:r>
            <a:r>
              <a:rPr lang="en-GB" dirty="0" smtClean="0"/>
              <a:t>physical characteristics </a:t>
            </a:r>
            <a:r>
              <a:rPr lang="en-GB" dirty="0"/>
              <a:t>of a young woman.</a:t>
            </a:r>
          </a:p>
          <a:p>
            <a:r>
              <a:rPr lang="en-GB" dirty="0"/>
              <a:t>Reference to children as witnesses would also be relevant </a:t>
            </a:r>
            <a:r>
              <a:rPr lang="en-GB" dirty="0" err="1"/>
              <a:t>eg</a:t>
            </a:r>
            <a:r>
              <a:rPr lang="en-GB" dirty="0"/>
              <a:t> Warren et al (2005) </a:t>
            </a:r>
            <a:r>
              <a:rPr lang="en-GB" dirty="0" smtClean="0"/>
              <a:t>found older </a:t>
            </a:r>
            <a:r>
              <a:rPr lang="en-GB" dirty="0"/>
              <a:t>children were more likely to be influenced by leading questions than adults.</a:t>
            </a:r>
          </a:p>
          <a:p>
            <a:r>
              <a:rPr lang="en-GB" dirty="0"/>
              <a:t>Descriptions of procedures or evaluation of research are not credit-worthy.</a:t>
            </a:r>
          </a:p>
        </p:txBody>
      </p:sp>
    </p:spTree>
    <p:extLst>
      <p:ext uri="{BB962C8B-B14F-4D97-AF65-F5344CB8AC3E}">
        <p14:creationId xmlns:p14="http://schemas.microsoft.com/office/powerpoint/2010/main" val="29458655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 comments</a:t>
            </a:r>
            <a:endParaRPr lang="en-GB" dirty="0"/>
          </a:p>
        </p:txBody>
      </p:sp>
      <p:sp>
        <p:nvSpPr>
          <p:cNvPr id="3" name="Content Placeholder 2"/>
          <p:cNvSpPr>
            <a:spLocks noGrp="1"/>
          </p:cNvSpPr>
          <p:nvPr>
            <p:ph idx="1"/>
          </p:nvPr>
        </p:nvSpPr>
        <p:spPr/>
        <p:txBody>
          <a:bodyPr>
            <a:normAutofit/>
          </a:bodyPr>
          <a:lstStyle/>
          <a:p>
            <a:r>
              <a:rPr lang="en-GB" dirty="0"/>
              <a:t>There were some impressive, well focussed responses where students produced evidence from a broad range of research findings. A few weak responses focussed more on procedure than what research has shown and some answers were so vague they could not receive credit.</a:t>
            </a:r>
          </a:p>
        </p:txBody>
      </p:sp>
    </p:spTree>
    <p:extLst>
      <p:ext uri="{BB962C8B-B14F-4D97-AF65-F5344CB8AC3E}">
        <p14:creationId xmlns:p14="http://schemas.microsoft.com/office/powerpoint/2010/main" val="34923497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pPr marL="0" indent="0">
              <a:buNone/>
            </a:pPr>
            <a:r>
              <a:rPr lang="en-GB" dirty="0"/>
              <a:t>Outline one study that has investigated the effect of anxiety on eyewitness testimony 4</a:t>
            </a:r>
          </a:p>
          <a:p>
            <a:pPr marL="0" indent="0">
              <a:buNone/>
            </a:pPr>
            <a:endParaRPr lang="en-GB" dirty="0"/>
          </a:p>
        </p:txBody>
      </p:sp>
    </p:spTree>
    <p:extLst>
      <p:ext uri="{BB962C8B-B14F-4D97-AF65-F5344CB8AC3E}">
        <p14:creationId xmlns:p14="http://schemas.microsoft.com/office/powerpoint/2010/main" val="4680903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dirty="0"/>
              <a:t>Candidates must select a study which clearly relates to both anxiety and eyewitness testimony. For full marks there must be some reference to what was done and what was found. In Loftus’s (1979) weapon focus experiment more participants correctly identified a person holding a pen (49%) than a person holding a knife covered in blood. Loftus and Burns (1982) found participants who saw a violent version of a crime where a boy was shot in the face had impaired recall for events leading up to the accident. Peters (1988) found participants who visited a healthcare centre were better able to recognise a researcher than a nurse who gave an injection. However, in a real life study </a:t>
            </a:r>
            <a:r>
              <a:rPr lang="en-GB" dirty="0" err="1"/>
              <a:t>Yuille</a:t>
            </a:r>
            <a:r>
              <a:rPr lang="en-GB" dirty="0"/>
              <a:t> and </a:t>
            </a:r>
            <a:r>
              <a:rPr lang="en-GB" dirty="0" err="1"/>
              <a:t>Cutshall</a:t>
            </a:r>
            <a:r>
              <a:rPr lang="en-GB" dirty="0"/>
              <a:t> (1986) found witnesses who had been most distressed at the time of a shooting gave the most accurate account five months later. Also Christianson and </a:t>
            </a:r>
            <a:r>
              <a:rPr lang="en-GB" dirty="0" err="1"/>
              <a:t>Hubinette</a:t>
            </a:r>
            <a:r>
              <a:rPr lang="en-GB" dirty="0"/>
              <a:t> (1993) found victims of genuine bank robberies were more accurate in their recall than bystanders. </a:t>
            </a:r>
          </a:p>
        </p:txBody>
      </p:sp>
    </p:spTree>
    <p:extLst>
      <p:ext uri="{BB962C8B-B14F-4D97-AF65-F5344CB8AC3E}">
        <p14:creationId xmlns:p14="http://schemas.microsoft.com/office/powerpoint/2010/main" val="30962633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 comments</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a:t>This was also answered well. Many students produced an accurate and reasonably detailed answer, often describing Loftus’s (1979) weapon focus experiment. Students who did not score full marks usually failed to accurately identify the dependent variable in this study. Less impressive answers tried to use the Yerkes-Dodson curve to explain apparently contradictory findings in the area. Few of these outlined a study at all. Another problem was the failure to focus on one study even though this was stressed in the question</a:t>
            </a:r>
          </a:p>
        </p:txBody>
      </p:sp>
    </p:spTree>
    <p:extLst>
      <p:ext uri="{BB962C8B-B14F-4D97-AF65-F5344CB8AC3E}">
        <p14:creationId xmlns:p14="http://schemas.microsoft.com/office/powerpoint/2010/main" val="845602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cognitive </a:t>
            </a:r>
            <a:r>
              <a:rPr lang="en-GB" dirty="0" smtClean="0"/>
              <a:t>interview</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dirty="0"/>
              <a:t>The cognitive interview has four main techniques:</a:t>
            </a:r>
            <a:br>
              <a:rPr lang="en-GB" dirty="0"/>
            </a:br>
            <a:r>
              <a:rPr lang="en-GB" dirty="0"/>
              <a:t>1. </a:t>
            </a:r>
            <a:r>
              <a:rPr lang="en-GB" b="1" dirty="0"/>
              <a:t>Report everything</a:t>
            </a:r>
            <a:r>
              <a:rPr lang="en-GB" dirty="0"/>
              <a:t>. Witnesses may omit details they feel are irrelevant, especially if they do not fit into their existing schemas for that type of event. Encouraging them to report every detail, no matter how small, can increase witness accuracy.</a:t>
            </a:r>
            <a:br>
              <a:rPr lang="en-GB" dirty="0"/>
            </a:br>
            <a:r>
              <a:rPr lang="en-GB" dirty="0"/>
              <a:t>2. </a:t>
            </a:r>
            <a:r>
              <a:rPr lang="en-GB" b="1" dirty="0"/>
              <a:t>Reinstate the context at the time of the event</a:t>
            </a:r>
            <a:r>
              <a:rPr lang="en-GB" dirty="0"/>
              <a:t>. Encouraging witnesses to recall how they felt, the weather, smells, time of day </a:t>
            </a:r>
            <a:r>
              <a:rPr lang="en-GB" dirty="0" err="1"/>
              <a:t>etc</a:t>
            </a:r>
            <a:r>
              <a:rPr lang="en-GB" dirty="0"/>
              <a:t> helps put the person back in time to the incident and may improve recall accuracy.</a:t>
            </a:r>
            <a:br>
              <a:rPr lang="en-GB" dirty="0"/>
            </a:br>
            <a:r>
              <a:rPr lang="en-GB" dirty="0"/>
              <a:t>3. </a:t>
            </a:r>
            <a:r>
              <a:rPr lang="en-GB" b="1" dirty="0"/>
              <a:t>Change the order in which the event is recalled</a:t>
            </a:r>
            <a:r>
              <a:rPr lang="en-GB" dirty="0"/>
              <a:t>. Recalling events in reverse order, or from the middle and working backwards and forwards in time, can interrupt schema activation, make it harder for the witness to reconstruct a story that makes sense, and improve eyewitness accuracy.</a:t>
            </a:r>
            <a:br>
              <a:rPr lang="en-GB" dirty="0"/>
            </a:br>
            <a:r>
              <a:rPr lang="en-GB" dirty="0"/>
              <a:t>4. </a:t>
            </a:r>
            <a:r>
              <a:rPr lang="en-GB" b="1" dirty="0"/>
              <a:t>Change perspective</a:t>
            </a:r>
            <a:r>
              <a:rPr lang="en-GB" dirty="0"/>
              <a:t>. Trying to adopt the viewpoint of a different witness, e.g. a prominent character in the incident, can encourage recall of events that may otherwise be omitted.</a:t>
            </a:r>
          </a:p>
        </p:txBody>
      </p:sp>
    </p:spTree>
    <p:extLst>
      <p:ext uri="{BB962C8B-B14F-4D97-AF65-F5344CB8AC3E}">
        <p14:creationId xmlns:p14="http://schemas.microsoft.com/office/powerpoint/2010/main" val="10155422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 time</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b="1" dirty="0"/>
              <a:t>Answering a 12 mark question (PSYA1 AQA A specification)</a:t>
            </a:r>
            <a:br>
              <a:rPr lang="en-GB" b="1" dirty="0"/>
            </a:br>
            <a:r>
              <a:rPr lang="en-GB" b="1" i="1" dirty="0"/>
              <a:t>Outline and evaluate the cognitive interview.</a:t>
            </a:r>
            <a:r>
              <a:rPr lang="en-GB" dirty="0"/>
              <a:t/>
            </a:r>
            <a:br>
              <a:rPr lang="en-GB" dirty="0"/>
            </a:br>
            <a:r>
              <a:rPr lang="en-GB" dirty="0"/>
              <a:t>6 AO1 marks can be gained by introducing the cognitive interview as a tool to reduce schema activation and improve eyewitness accuracy, followed by an explanation of the 4 main techniques and examples of one or two of them. Some questions will be based on a scenario and so it is important to give examples that relate to that scenario.</a:t>
            </a:r>
            <a:br>
              <a:rPr lang="en-GB" dirty="0"/>
            </a:br>
            <a:r>
              <a:rPr lang="en-GB" dirty="0"/>
              <a:t/>
            </a:r>
            <a:br>
              <a:rPr lang="en-GB" dirty="0"/>
            </a:br>
            <a:r>
              <a:rPr lang="en-GB" dirty="0"/>
              <a:t>6 AO2 marks will come from evaluating the effectiveness of the cognitive interview in comparison to a standard interview technique. Summarising and evaluating the research by </a:t>
            </a:r>
            <a:r>
              <a:rPr lang="en-GB" dirty="0" err="1"/>
              <a:t>Geiselman</a:t>
            </a:r>
            <a:r>
              <a:rPr lang="en-GB" dirty="0"/>
              <a:t> et al (1985), Fisher et al (1989), </a:t>
            </a:r>
            <a:r>
              <a:rPr lang="en-GB" dirty="0" err="1"/>
              <a:t>Bekerian</a:t>
            </a:r>
            <a:r>
              <a:rPr lang="en-GB" dirty="0"/>
              <a:t> &amp; </a:t>
            </a:r>
            <a:r>
              <a:rPr lang="en-GB" dirty="0" err="1"/>
              <a:t>Dennet</a:t>
            </a:r>
            <a:r>
              <a:rPr lang="en-GB" dirty="0"/>
              <a:t> (1993), and Holliday (2003) will usually gain full marks.</a:t>
            </a:r>
          </a:p>
        </p:txBody>
      </p:sp>
    </p:spTree>
    <p:extLst>
      <p:ext uri="{BB962C8B-B14F-4D97-AF65-F5344CB8AC3E}">
        <p14:creationId xmlns:p14="http://schemas.microsoft.com/office/powerpoint/2010/main" val="26788373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Acrostic</a:t>
            </a:r>
            <a:r>
              <a:rPr lang="en-US" altLang="en-US" dirty="0">
                <a:solidFill>
                  <a:srgbClr val="FFFF00"/>
                </a:solidFill>
                <a:latin typeface="Times New Roman" pitchFamily="18" charset="0"/>
              </a:rPr>
              <a:t>is a sentence where the first letters of each of the words relates to the information that needs to be remembered</a:t>
            </a:r>
            <a:r>
              <a:rPr lang="en-US" altLang="en-US" dirty="0" smtClean="0">
                <a:solidFill>
                  <a:srgbClr val="FFFF00"/>
                </a:solidFill>
                <a:latin typeface="Times New Roman" pitchFamily="18" charset="0"/>
              </a:rPr>
              <a:t>.</a:t>
            </a:r>
            <a:endParaRPr lang="en-GB" dirty="0"/>
          </a:p>
          <a:p>
            <a:r>
              <a:rPr lang="en-GB" dirty="0" smtClean="0"/>
              <a:t>Acronym</a:t>
            </a:r>
            <a:endParaRPr lang="en-GB" dirty="0"/>
          </a:p>
          <a:p>
            <a:r>
              <a:rPr lang="en-GB" dirty="0" smtClean="0"/>
              <a:t>Rhyming</a:t>
            </a:r>
            <a:endParaRPr lang="en-GB" dirty="0"/>
          </a:p>
          <a:p>
            <a:r>
              <a:rPr lang="en-GB" dirty="0" smtClean="0"/>
              <a:t>Chunking</a:t>
            </a:r>
          </a:p>
          <a:p>
            <a:r>
              <a:rPr lang="en-GB" dirty="0" smtClean="0"/>
              <a:t>Story</a:t>
            </a:r>
          </a:p>
          <a:p>
            <a:r>
              <a:rPr lang="en-GB" dirty="0" smtClean="0"/>
              <a:t>Mind palace</a:t>
            </a:r>
            <a:endParaRPr lang="en-GB" dirty="0"/>
          </a:p>
          <a:p>
            <a:pPr marL="0" indent="0">
              <a:buNone/>
            </a:pPr>
            <a:endParaRPr lang="en-GB" dirty="0"/>
          </a:p>
        </p:txBody>
      </p:sp>
    </p:spTree>
    <p:extLst>
      <p:ext uri="{BB962C8B-B14F-4D97-AF65-F5344CB8AC3E}">
        <p14:creationId xmlns:p14="http://schemas.microsoft.com/office/powerpoint/2010/main" val="10594489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pPr marL="0" indent="0">
              <a:buNone/>
            </a:pPr>
            <a:r>
              <a:rPr lang="en-GB" dirty="0"/>
              <a:t>Psychology students sometimes revise for an exam by reading their notes over and over again. However, psychologists suggest that other memory improvement strategies may be more effective. Explain how a student could use their knowledge of strategies for memory improvement (other than repetition) to help revise for a psychology exam.</a:t>
            </a:r>
          </a:p>
        </p:txBody>
      </p:sp>
    </p:spTree>
    <p:extLst>
      <p:ext uri="{BB962C8B-B14F-4D97-AF65-F5344CB8AC3E}">
        <p14:creationId xmlns:p14="http://schemas.microsoft.com/office/powerpoint/2010/main" val="25773081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a:t>Candidates’ answers should focus on how strategies could be used to help revision for a psychology exam. They may select strategies based on visual imagery such as method of loci or peg word method; those based on organisation such as creating hierarchies or mind maps; acronyms or acrostics; deep processing etc. Context and state dependent recall could be credited as long as the candidate makes their answer relevant to revising psychological research. The question refers to psychology revision, so strategies which could lead to memory improvement in short term memory, such as chunking, should not be credited. Simply naming “mnemonic” should not be credited</a:t>
            </a:r>
          </a:p>
        </p:txBody>
      </p:sp>
    </p:spTree>
    <p:extLst>
      <p:ext uri="{BB962C8B-B14F-4D97-AF65-F5344CB8AC3E}">
        <p14:creationId xmlns:p14="http://schemas.microsoft.com/office/powerpoint/2010/main" val="38309816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Examiner’s Report</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a:t>Answers were often muddled and/or failed to address the requirements of the question. Some students suggested that chunking is a memory improvement strategy for LTM. This may be because they confuse chunking with organisation as a strategy. Students could usually name memory improvement strategies such as method of loci, acrostics or acronyms but these were rarely applied appropriately. This question required application of knowledge to revision for a psychology exam, so it was disappointing that examples selected were usually for remembering colours of the rainbow, order of planets or shopping lists. </a:t>
            </a:r>
          </a:p>
        </p:txBody>
      </p:sp>
    </p:spTree>
    <p:extLst>
      <p:ext uri="{BB962C8B-B14F-4D97-AF65-F5344CB8AC3E}">
        <p14:creationId xmlns:p14="http://schemas.microsoft.com/office/powerpoint/2010/main" val="31124822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2048</Words>
  <Application>Microsoft Office PowerPoint</Application>
  <PresentationFormat>On-screen Show (4:3)</PresentationFormat>
  <Paragraphs>123</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Psychology A</vt:lpstr>
      <vt:lpstr>Unit 1 – PSYA1</vt:lpstr>
      <vt:lpstr>Models of memory</vt:lpstr>
      <vt:lpstr>Terms</vt:lpstr>
      <vt:lpstr>multi-store model</vt:lpstr>
      <vt:lpstr>Evaluation</vt:lpstr>
      <vt:lpstr>PowerPoint Presentation</vt:lpstr>
      <vt:lpstr>working memory model</vt:lpstr>
      <vt:lpstr>PowerPoint Presentation</vt:lpstr>
      <vt:lpstr>PowerPoint Presentation</vt:lpstr>
      <vt:lpstr>Evaluation</vt:lpstr>
      <vt:lpstr>PowerPoint Presentation</vt:lpstr>
      <vt:lpstr>Memory in everyday life</vt:lpstr>
      <vt:lpstr>EWT</vt:lpstr>
      <vt:lpstr>Misleading information</vt:lpstr>
      <vt:lpstr>Question</vt:lpstr>
      <vt:lpstr>Answer</vt:lpstr>
      <vt:lpstr>Examiners report</vt:lpstr>
      <vt:lpstr>Anxiety</vt:lpstr>
      <vt:lpstr>Age of witness</vt:lpstr>
      <vt:lpstr>Question</vt:lpstr>
      <vt:lpstr>Answer</vt:lpstr>
      <vt:lpstr>Examiner’ comments</vt:lpstr>
      <vt:lpstr>Question</vt:lpstr>
      <vt:lpstr>Answer</vt:lpstr>
      <vt:lpstr>Examiner’ comments</vt:lpstr>
      <vt:lpstr>cognitive interview</vt:lpstr>
      <vt:lpstr>Exam time</vt:lpstr>
      <vt:lpstr>PowerPoint Presentation</vt:lpstr>
      <vt:lpstr>Question</vt:lpstr>
      <vt:lpstr>Answer</vt:lpstr>
      <vt:lpstr>Examiner’s Report</vt:lpstr>
    </vt:vector>
  </TitlesOfParts>
  <Company>Kelly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Psychology A</dc:title>
  <dc:creator>Stanyer, Richard  (Staff)</dc:creator>
  <cp:lastModifiedBy>Stanyer, Richard  (Staff)</cp:lastModifiedBy>
  <cp:revision>1</cp:revision>
  <dcterms:created xsi:type="dcterms:W3CDTF">2015-05-02T09:19:08Z</dcterms:created>
  <dcterms:modified xsi:type="dcterms:W3CDTF">2015-05-02T09:20:47Z</dcterms:modified>
</cp:coreProperties>
</file>