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6" r:id="rId16"/>
    <p:sldId id="268" r:id="rId17"/>
    <p:sldId id="271" r:id="rId18"/>
    <p:sldId id="277" r:id="rId19"/>
    <p:sldId id="272" r:id="rId20"/>
    <p:sldId id="274" r:id="rId21"/>
    <p:sldId id="275" r:id="rId22"/>
    <p:sldId id="273" r:id="rId23"/>
    <p:sldId id="278" r:id="rId24"/>
    <p:sldId id="279" r:id="rId25"/>
    <p:sldId id="282" r:id="rId26"/>
    <p:sldId id="281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82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01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642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92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088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01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87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12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76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90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362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5F184-42F3-4531-A357-595828035E33}" type="datetimeFigureOut">
              <a:rPr lang="en-GB" smtClean="0"/>
              <a:t>09/01/2015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F986B-FD3C-4D63-A163-29744505F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58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Qj6GMrt8E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dkGmdF49-8" TargetMode="External"/><Relationship Id="rId2" Type="http://schemas.openxmlformats.org/officeDocument/2006/relationships/hyperlink" Target="https://www.youtube.com/watch?v=zBWGGwWPFD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boVLnsCH4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BWGGwWPFD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dkGmdF49-8" TargetMode="External"/><Relationship Id="rId2" Type="http://schemas.openxmlformats.org/officeDocument/2006/relationships/hyperlink" Target="https://www.youtube.com/watch?v=zBWGGwWPFD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Stress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8296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hlinkClick r:id="rId2"/>
              </a:rPr>
              <a:t>Link of complete overview</a:t>
            </a:r>
            <a:endParaRPr lang="en-GB" dirty="0" smtClean="0"/>
          </a:p>
          <a:p>
            <a:r>
              <a:rPr lang="en-GB" dirty="0" smtClean="0"/>
              <a:t>News reader idea?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0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 question.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Explain what is meant by stress.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Stress is experienced when there is a difference between the perceived demands of a situation and an individual’s perceived ability to cope with that situation.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36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Syllabus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Stress as a </a:t>
            </a:r>
            <a:r>
              <a:rPr lang="en-GB" dirty="0" smtClean="0"/>
              <a:t>bodily response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body’s response to stress, including the </a:t>
            </a:r>
            <a:r>
              <a:rPr lang="en-GB" dirty="0">
                <a:hlinkClick r:id="rId2"/>
              </a:rPr>
              <a:t>pituitary-adrenal system </a:t>
            </a:r>
            <a:r>
              <a:rPr lang="en-GB" dirty="0"/>
              <a:t>and </a:t>
            </a:r>
            <a:r>
              <a:rPr lang="en-GB" dirty="0" smtClean="0"/>
              <a:t>the </a:t>
            </a:r>
            <a:r>
              <a:rPr lang="en-GB" dirty="0" smtClean="0">
                <a:hlinkClick r:id="rId3"/>
              </a:rPr>
              <a:t>sympathomedullary</a:t>
            </a:r>
            <a:r>
              <a:rPr lang="en-GB" dirty="0" smtClean="0"/>
              <a:t> </a:t>
            </a:r>
            <a:r>
              <a:rPr lang="en-GB" dirty="0"/>
              <a:t>pathway in outline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dirty="0"/>
              <a:t>Stress-related illness </a:t>
            </a:r>
            <a:r>
              <a:rPr lang="en-GB" dirty="0" smtClean="0"/>
              <a:t>and </a:t>
            </a:r>
            <a:r>
              <a:rPr lang="en-GB" dirty="0"/>
              <a:t>the immune </a:t>
            </a:r>
            <a:r>
              <a:rPr lang="en-GB" dirty="0" smtClean="0"/>
              <a:t>system.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53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Stress =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stress response: </a:t>
            </a:r>
            <a:r>
              <a:rPr lang="en-GB" dirty="0" err="1" smtClean="0"/>
              <a:t>Selye</a:t>
            </a:r>
            <a:r>
              <a:rPr lang="en-GB" dirty="0" smtClean="0"/>
              <a:t> (rats and injections/individual differences)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Stimuli: Can be defined as stressful </a:t>
            </a:r>
            <a:r>
              <a:rPr lang="en-GB" dirty="0" err="1" smtClean="0"/>
              <a:t>eg</a:t>
            </a:r>
            <a:r>
              <a:rPr lang="en-GB" dirty="0" smtClean="0"/>
              <a:t>: Death.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Transactional Model: Cox and Mackay. Key process is appraisal: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This is split in 2 parts: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GB" dirty="0" smtClean="0"/>
              <a:t>Primary appraisal 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GB" dirty="0" smtClean="0"/>
              <a:t>Secondary appraisal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07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Transactional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Primary and Secondary appraisal: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‘When an imbalance or discrepancy exists between perceived demands and perceived coping resources then a state of stress exists’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9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Diagram of Transactional Model</a:t>
            </a:r>
            <a:br>
              <a:rPr lang="en-GB" dirty="0" smtClean="0"/>
            </a:br>
            <a:r>
              <a:rPr lang="en-GB" dirty="0" smtClean="0"/>
              <a:t>explaining Primary and secondary.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1996281"/>
            <a:ext cx="31051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51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good!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Transaction model takes into account individual differences </a:t>
            </a:r>
            <a:r>
              <a:rPr lang="en-GB" dirty="0" err="1" smtClean="0"/>
              <a:t>eg</a:t>
            </a:r>
            <a:r>
              <a:rPr lang="en-GB" dirty="0" smtClean="0"/>
              <a:t>: spiders.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3284984"/>
            <a:ext cx="42862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9" y="2665962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Stressor</a:t>
            </a:r>
            <a:r>
              <a:rPr lang="en-GB" dirty="0" smtClean="0"/>
              <a:t>: a stimulus or situation imposing demands on an individual.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573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So as well as physiological responses it takes into account reactions such as emotional anxiety or depression.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4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Physiological Response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Neuron Cells specialised to conduct electrical impulses (nervous system).</a:t>
            </a:r>
          </a:p>
          <a:p>
            <a:pPr marL="0" indent="0">
              <a:buNone/>
            </a:pPr>
            <a:r>
              <a:rPr lang="en-GB" dirty="0" smtClean="0"/>
              <a:t>Action potential = Electrical activity (nerve impulses). Everything is this ?</a:t>
            </a:r>
          </a:p>
          <a:p>
            <a:pPr marL="0" indent="0">
              <a:buNone/>
            </a:pPr>
            <a:r>
              <a:rPr lang="en-GB" dirty="0" smtClean="0"/>
              <a:t>This begins on the dendrites and travel along the axon to the synapses.</a:t>
            </a:r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Watch a video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64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6102556" cy="469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22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Synapse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4680519" cy="505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98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Synapse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All or none – A threshold must be reached for it to fire.</a:t>
            </a:r>
          </a:p>
          <a:p>
            <a:r>
              <a:rPr lang="en-GB" dirty="0" smtClean="0"/>
              <a:t>Limited number of Neurotransmitters and associated receptors. Synapses can be defined by the neurotransmitter they release.</a:t>
            </a:r>
          </a:p>
          <a:p>
            <a:pPr lvl="1"/>
            <a:r>
              <a:rPr lang="en-GB" dirty="0" smtClean="0"/>
              <a:t>GABA synaptic neurotransmitter involved in the action of anti-anxiety drugs.</a:t>
            </a:r>
          </a:p>
          <a:p>
            <a:pPr lvl="1"/>
            <a:r>
              <a:rPr lang="en-GB" dirty="0" smtClean="0"/>
              <a:t>Dopamine synaptic neurotransmitter involved in the action of antipsychotic drugs</a:t>
            </a:r>
          </a:p>
          <a:p>
            <a:pPr lvl="1"/>
            <a:r>
              <a:rPr lang="en-GB" dirty="0" smtClean="0"/>
              <a:t>Noradrenaline hormone released from adrenal medulla (also a neurotransmitter) acts on heart and circulatory system.</a:t>
            </a:r>
          </a:p>
          <a:p>
            <a:pPr lvl="1"/>
            <a:r>
              <a:rPr lang="en-GB" dirty="0" smtClean="0"/>
              <a:t>Serotonin synaptic neurotransmitter involved in the action of antidepressant drugs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90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Nervous system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552510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577013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Sensory pathways: sensory receptors to brain (not eyes or ears)</a:t>
            </a:r>
          </a:p>
          <a:p>
            <a:r>
              <a:rPr lang="en-GB" dirty="0" smtClean="0"/>
              <a:t>Motor pathways: brain control movement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90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autonomic Nervous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Located in the brainstem part of the Peripheral nervous system controls such things as heart rate, temperature and blood pressure. Central to homeostasis.</a:t>
            </a:r>
          </a:p>
          <a:p>
            <a:r>
              <a:rPr lang="en-GB" dirty="0" smtClean="0"/>
              <a:t>ANS has two parts which are usually in balance.</a:t>
            </a:r>
          </a:p>
          <a:p>
            <a:pPr lvl="1"/>
            <a:r>
              <a:rPr lang="en-GB" dirty="0" smtClean="0"/>
              <a:t>Sympathetic branch: arousal or dominance leads to increase heart rate and blood pressure.</a:t>
            </a:r>
          </a:p>
          <a:p>
            <a:pPr lvl="1"/>
            <a:r>
              <a:rPr lang="en-GB" dirty="0" smtClean="0"/>
              <a:t>Parasympathetic branch: Physiological calm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Note the Hypothalamus activates the sympathetic branch of ANS if in a dangerous or threatening perceived situation </a:t>
            </a:r>
          </a:p>
        </p:txBody>
      </p:sp>
    </p:spTree>
    <p:extLst>
      <p:ext uri="{BB962C8B-B14F-4D97-AF65-F5344CB8AC3E}">
        <p14:creationId xmlns:p14="http://schemas.microsoft.com/office/powerpoint/2010/main" val="99795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11139"/>
            <a:ext cx="6552727" cy="552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80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4" y="38342"/>
            <a:ext cx="8886493" cy="670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73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92D050"/>
                </a:solidFill>
              </a:rPr>
              <a:t>Sympathomedullary Pathway</a:t>
            </a:r>
            <a:endParaRPr lang="en-GB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hypothalamus </a:t>
            </a:r>
            <a:r>
              <a:rPr lang="en-GB" dirty="0" smtClean="0"/>
              <a:t>activates </a:t>
            </a:r>
            <a:r>
              <a:rPr lang="en-GB" dirty="0"/>
              <a:t>the adrenal medulla. The adrenal medulla is part of the autonomic nervous </a:t>
            </a:r>
            <a:r>
              <a:rPr lang="en-GB" dirty="0" smtClean="0"/>
              <a:t>system </a:t>
            </a:r>
            <a:r>
              <a:rPr lang="en-GB" dirty="0"/>
              <a:t>(ANS</a:t>
            </a:r>
            <a:r>
              <a:rPr lang="en-GB" dirty="0" smtClean="0"/>
              <a:t>).</a:t>
            </a:r>
          </a:p>
          <a:p>
            <a:r>
              <a:rPr lang="en-GB" dirty="0"/>
              <a:t>The ANS is the part of the peripheral nervous system that acts as a control system, maintaining homeostasis in the body. These activities are generally performed without conscious control.</a:t>
            </a:r>
          </a:p>
        </p:txBody>
      </p:sp>
    </p:spTree>
    <p:extLst>
      <p:ext uri="{BB962C8B-B14F-4D97-AF65-F5344CB8AC3E}">
        <p14:creationId xmlns:p14="http://schemas.microsoft.com/office/powerpoint/2010/main" val="68319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essentialthree.com/blog/wp-content/uploads/2013/07/Adrenal-Gland-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76672"/>
            <a:ext cx="9134475" cy="570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11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92D050"/>
                </a:solidFill>
              </a:rPr>
              <a:t>Sympathomedullary Pathway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adrenal medulla secretes the hormone adrenaline. This hormone gets the body ready for a </a:t>
            </a:r>
            <a:r>
              <a:rPr lang="en-GB" b="1" dirty="0"/>
              <a:t>fight or flight response</a:t>
            </a:r>
            <a:r>
              <a:rPr lang="en-GB" dirty="0"/>
              <a:t>. Physiological </a:t>
            </a:r>
            <a:r>
              <a:rPr lang="en-GB" dirty="0" smtClean="0"/>
              <a:t>reaction </a:t>
            </a:r>
            <a:r>
              <a:rPr lang="en-GB" dirty="0"/>
              <a:t>includes increased heart rate</a:t>
            </a:r>
            <a:r>
              <a:rPr lang="en-GB" dirty="0" smtClean="0"/>
              <a:t>.</a:t>
            </a:r>
          </a:p>
          <a:p>
            <a:r>
              <a:rPr lang="en-GB" dirty="0"/>
              <a:t>Adrenaline lead to the </a:t>
            </a:r>
            <a:r>
              <a:rPr lang="en-GB" u="sng" dirty="0"/>
              <a:t>arousal</a:t>
            </a:r>
            <a:r>
              <a:rPr lang="en-GB" dirty="0"/>
              <a:t> of the sympathetic nervous system and reduced activity in the parasympathetic nervous system.</a:t>
            </a:r>
          </a:p>
        </p:txBody>
      </p:sp>
    </p:spTree>
    <p:extLst>
      <p:ext uri="{BB962C8B-B14F-4D97-AF65-F5344CB8AC3E}">
        <p14:creationId xmlns:p14="http://schemas.microsoft.com/office/powerpoint/2010/main" val="251380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92D050"/>
                </a:solidFill>
              </a:rPr>
              <a:t>Sympathomedullary Pathway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Adrenaline creates changes in the body such as decreases (in digestion) and increases (sweating, increased pulse and blood pressure</a:t>
            </a:r>
            <a:r>
              <a:rPr lang="en-GB" dirty="0" smtClean="0"/>
              <a:t>).</a:t>
            </a:r>
          </a:p>
          <a:p>
            <a:r>
              <a:rPr lang="en-GB" dirty="0"/>
              <a:t>Once the ‘threat’ is over the parasympathetic branch takes control and brings the body back into a balanced state.</a:t>
            </a:r>
          </a:p>
        </p:txBody>
      </p:sp>
    </p:spTree>
    <p:extLst>
      <p:ext uri="{BB962C8B-B14F-4D97-AF65-F5344CB8AC3E}">
        <p14:creationId xmlns:p14="http://schemas.microsoft.com/office/powerpoint/2010/main" val="49998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92D050"/>
                </a:solidFill>
              </a:rPr>
              <a:t>Sympathomedullary Pathway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 ill effects are experienced from the short-term response to stress and it further has survival value in an evolutionary context.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101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92D050"/>
                </a:solidFill>
              </a:rPr>
              <a:t>Knowledge of main features of Sympathomedullary pathway </a:t>
            </a:r>
            <a:endParaRPr lang="en-GB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Main </a:t>
            </a:r>
            <a:r>
              <a:rPr lang="en-GB" dirty="0"/>
              <a:t>features of the Sympathomedullary pathway are that the </a:t>
            </a:r>
            <a:r>
              <a:rPr lang="en-GB" dirty="0">
                <a:solidFill>
                  <a:srgbClr val="FF0000"/>
                </a:solidFill>
              </a:rPr>
              <a:t>hypothalamus</a:t>
            </a:r>
            <a:r>
              <a:rPr lang="en-GB" dirty="0"/>
              <a:t> activates the </a:t>
            </a:r>
            <a:r>
              <a:rPr lang="en-GB" dirty="0">
                <a:solidFill>
                  <a:srgbClr val="FF0000"/>
                </a:solidFill>
              </a:rPr>
              <a:t>sympathetic nervous system</a:t>
            </a:r>
            <a:r>
              <a:rPr lang="en-GB" dirty="0"/>
              <a:t>, which then stimulates the </a:t>
            </a:r>
            <a:r>
              <a:rPr lang="en-GB" dirty="0">
                <a:solidFill>
                  <a:srgbClr val="FF0000"/>
                </a:solidFill>
              </a:rPr>
              <a:t>adrenal medulla </a:t>
            </a:r>
            <a:r>
              <a:rPr lang="en-GB" dirty="0"/>
              <a:t>to release the </a:t>
            </a:r>
            <a:r>
              <a:rPr lang="en-GB" dirty="0">
                <a:solidFill>
                  <a:srgbClr val="FF0000"/>
                </a:solidFill>
              </a:rPr>
              <a:t>hormones adrenaline and noradrenaline </a:t>
            </a:r>
            <a:r>
              <a:rPr lang="en-GB" dirty="0"/>
              <a:t>into the bloodstream. This gets the body ready for </a:t>
            </a:r>
            <a:r>
              <a:rPr lang="en-GB" dirty="0">
                <a:solidFill>
                  <a:srgbClr val="FF0000"/>
                </a:solidFill>
              </a:rPr>
              <a:t>fight-or-flight</a:t>
            </a:r>
            <a:r>
              <a:rPr lang="en-GB" dirty="0"/>
              <a:t>, </a:t>
            </a:r>
            <a:r>
              <a:rPr lang="en-GB" dirty="0" err="1"/>
              <a:t>eg</a:t>
            </a:r>
            <a:r>
              <a:rPr lang="en-GB" dirty="0"/>
              <a:t> </a:t>
            </a:r>
            <a:r>
              <a:rPr lang="en-GB" dirty="0">
                <a:solidFill>
                  <a:srgbClr val="FF0000"/>
                </a:solidFill>
              </a:rPr>
              <a:t>increase blood pressure and heart rate. </a:t>
            </a:r>
          </a:p>
        </p:txBody>
      </p:sp>
    </p:spTree>
    <p:extLst>
      <p:ext uri="{BB962C8B-B14F-4D97-AF65-F5344CB8AC3E}">
        <p14:creationId xmlns:p14="http://schemas.microsoft.com/office/powerpoint/2010/main" val="257637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Pituitary-Adrenal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GB" b="1" dirty="0"/>
              <a:t>The Hypothalamic Pituitary-Adrenal (HPA) </a:t>
            </a:r>
            <a:r>
              <a:rPr lang="en-GB" b="1" dirty="0" smtClean="0"/>
              <a:t>System</a:t>
            </a:r>
          </a:p>
          <a:p>
            <a:endParaRPr lang="en-GB" b="1" dirty="0"/>
          </a:p>
          <a:p>
            <a:r>
              <a:rPr lang="en-GB" dirty="0"/>
              <a:t>The stressor activates the Hypothalamic Pituitary Axis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The hypothalamus stimulates the pituitary gland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The </a:t>
            </a:r>
            <a:r>
              <a:rPr lang="en-GB" b="1" dirty="0"/>
              <a:t>pituitary gland</a:t>
            </a:r>
            <a:r>
              <a:rPr lang="en-GB" dirty="0"/>
              <a:t> secretes adrenocorticotropic hormone (ACTH)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ACTH stimulates the </a:t>
            </a:r>
            <a:r>
              <a:rPr lang="en-GB" b="1" dirty="0"/>
              <a:t>adrenal glands</a:t>
            </a:r>
            <a:r>
              <a:rPr lang="en-GB" dirty="0"/>
              <a:t> to produce the hormone corticosteroid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Cortisol enables the body to maintain steady supplies of blood sugar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Adequate and steady blood sugar levels help person to cope with prolonged stressor, and helps the body to return to normal</a:t>
            </a:r>
            <a:br>
              <a:rPr lang="en-GB" dirty="0"/>
            </a:br>
            <a:endParaRPr lang="en-GB" dirty="0"/>
          </a:p>
          <a:p>
            <a:r>
              <a:rPr lang="en-GB" dirty="0"/>
              <a:t>The adrenal cortex releases stress hormones called cortisol. This have a number of functions including releasing stored glucose from the liver (for energy) and controlling swelling after injury. The immune system is suppressed while this happens.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141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92D050"/>
                </a:solidFill>
              </a:rPr>
              <a:t>Knowledge of main features of pituitary-adrenal system </a:t>
            </a:r>
            <a:endParaRPr lang="en-GB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Main </a:t>
            </a:r>
            <a:r>
              <a:rPr lang="en-GB" dirty="0"/>
              <a:t>features of pituitary-adrenal system are that the </a:t>
            </a:r>
            <a:r>
              <a:rPr lang="en-GB" dirty="0">
                <a:solidFill>
                  <a:srgbClr val="FF0000"/>
                </a:solidFill>
              </a:rPr>
              <a:t>hypothalamus</a:t>
            </a:r>
            <a:r>
              <a:rPr lang="en-GB" dirty="0"/>
              <a:t> communicates with the </a:t>
            </a:r>
            <a:r>
              <a:rPr lang="en-GB" dirty="0">
                <a:solidFill>
                  <a:srgbClr val="FF0000"/>
                </a:solidFill>
              </a:rPr>
              <a:t>pituitary gland </a:t>
            </a:r>
            <a:r>
              <a:rPr lang="en-GB" dirty="0"/>
              <a:t>causing it to release </a:t>
            </a:r>
            <a:r>
              <a:rPr lang="en-GB" dirty="0">
                <a:solidFill>
                  <a:srgbClr val="FF0000"/>
                </a:solidFill>
              </a:rPr>
              <a:t>ACTH</a:t>
            </a:r>
            <a:r>
              <a:rPr lang="en-GB" dirty="0"/>
              <a:t>. This hormone is then detected in the bloodstream by the </a:t>
            </a:r>
            <a:r>
              <a:rPr lang="en-GB" dirty="0">
                <a:solidFill>
                  <a:srgbClr val="FF0000"/>
                </a:solidFill>
              </a:rPr>
              <a:t>adrenal cortex</a:t>
            </a:r>
            <a:r>
              <a:rPr lang="en-GB" dirty="0"/>
              <a:t>, which then releases c</a:t>
            </a:r>
            <a:r>
              <a:rPr lang="en-GB" dirty="0">
                <a:solidFill>
                  <a:srgbClr val="FF0000"/>
                </a:solidFill>
              </a:rPr>
              <a:t>orticosteroids</a:t>
            </a:r>
            <a:r>
              <a:rPr lang="en-GB" dirty="0"/>
              <a:t> such as </a:t>
            </a:r>
            <a:r>
              <a:rPr lang="en-GB" dirty="0">
                <a:solidFill>
                  <a:srgbClr val="FF0000"/>
                </a:solidFill>
              </a:rPr>
              <a:t>cortisol</a:t>
            </a:r>
            <a:r>
              <a:rPr lang="en-GB" dirty="0"/>
              <a:t> and </a:t>
            </a:r>
            <a:r>
              <a:rPr lang="en-GB" dirty="0" err="1">
                <a:solidFill>
                  <a:srgbClr val="FF0000"/>
                </a:solidFill>
              </a:rPr>
              <a:t>corticosterone</a:t>
            </a:r>
            <a:r>
              <a:rPr lang="en-GB" dirty="0"/>
              <a:t>. The corticosteroids have a range of effects such as </a:t>
            </a:r>
            <a:r>
              <a:rPr lang="en-GB" dirty="0">
                <a:solidFill>
                  <a:srgbClr val="FF0000"/>
                </a:solidFill>
              </a:rPr>
              <a:t>causing the liver to release glucose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5450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Evaluation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b="1" dirty="0" smtClean="0"/>
              <a:t>Strengths</a:t>
            </a:r>
            <a:r>
              <a:rPr lang="en-GB" b="1" dirty="0"/>
              <a:t>:</a:t>
            </a:r>
            <a:br>
              <a:rPr lang="en-GB" b="1" dirty="0"/>
            </a:br>
            <a:endParaRPr lang="en-GB" dirty="0"/>
          </a:p>
          <a:p>
            <a:r>
              <a:rPr lang="en-GB" dirty="0"/>
              <a:t>Measuring stress hormones gives an objective measure of stress.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Fight/flight response can be seen in all mammals in response to threats.</a:t>
            </a:r>
            <a:br>
              <a:rPr lang="en-GB" dirty="0"/>
            </a:br>
            <a:endParaRPr lang="en-GB" dirty="0"/>
          </a:p>
          <a:p>
            <a:r>
              <a:rPr lang="en-GB" b="1" dirty="0"/>
              <a:t>Weakness: </a:t>
            </a:r>
            <a:br>
              <a:rPr lang="en-GB" b="1" dirty="0"/>
            </a:br>
            <a:endParaRPr lang="en-GB" dirty="0"/>
          </a:p>
          <a:p>
            <a:r>
              <a:rPr lang="en-GB" dirty="0"/>
              <a:t>There is considerable variation in level and type of hormones released by different people and in response to different stressors – not a simple physiological process.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People without adrenal glands need hormonal supplements to survive stress.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Symington (1955) found that conscious dying patients showed different stress reactions to unconscious ones. Suggests that psychological factors play a role.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4830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Video review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99592" y="263691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The body’s response to stress, including the </a:t>
            </a:r>
            <a:r>
              <a:rPr lang="en-GB" sz="3200" dirty="0">
                <a:hlinkClick r:id="rId2"/>
              </a:rPr>
              <a:t>pituitary-adrenal system </a:t>
            </a:r>
            <a:r>
              <a:rPr lang="en-GB" sz="3200" dirty="0"/>
              <a:t>and the </a:t>
            </a:r>
            <a:r>
              <a:rPr lang="en-GB" sz="3200" dirty="0">
                <a:hlinkClick r:id="rId3"/>
              </a:rPr>
              <a:t>sympathomedullary</a:t>
            </a:r>
            <a:r>
              <a:rPr lang="en-GB" sz="3200" dirty="0"/>
              <a:t> pathway in outline</a:t>
            </a:r>
          </a:p>
        </p:txBody>
      </p:sp>
    </p:spTree>
    <p:extLst>
      <p:ext uri="{BB962C8B-B14F-4D97-AF65-F5344CB8AC3E}">
        <p14:creationId xmlns:p14="http://schemas.microsoft.com/office/powerpoint/2010/main" val="19446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Selye</a:t>
            </a:r>
            <a:r>
              <a:rPr lang="en-GB" dirty="0" smtClean="0"/>
              <a:t> again!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The General Adaptation Syndrome (GAS)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Alarm </a:t>
            </a:r>
            <a:r>
              <a:rPr lang="en-GB" dirty="0"/>
              <a:t>. </a:t>
            </a:r>
            <a:r>
              <a:rPr lang="en-GB" dirty="0" smtClean="0"/>
              <a:t>Prepares </a:t>
            </a:r>
            <a:r>
              <a:rPr lang="en-GB" dirty="0"/>
              <a:t>you to respond to environmental demands. The HPA system is activated: the sympathetic branch of the ANS is aroused and ACTH and adrenal hormones are released in readiness for fight or flight.</a:t>
            </a:r>
          </a:p>
          <a:p>
            <a:endParaRPr lang="en-GB" dirty="0" smtClean="0"/>
          </a:p>
          <a:p>
            <a:r>
              <a:rPr lang="en-GB" dirty="0" smtClean="0"/>
              <a:t>Resistance. If </a:t>
            </a:r>
            <a:r>
              <a:rPr lang="en-GB" dirty="0"/>
              <a:t>the stressor persists, the body adapts by returning to a normal level of functioning while coping with the stressor. Hormone production is maintained but at lower levels.</a:t>
            </a:r>
          </a:p>
          <a:p>
            <a:endParaRPr lang="en-GB" dirty="0" smtClean="0"/>
          </a:p>
          <a:p>
            <a:r>
              <a:rPr lang="en-GB" dirty="0" smtClean="0"/>
              <a:t>Exhaustion. Eventually </a:t>
            </a:r>
            <a:r>
              <a:rPr lang="en-GB" dirty="0"/>
              <a:t>the body’s resources are depleted. Adrenal glands are not functioning, leading to low blood sugars and various psychosomatic disorders such as ulcers.</a:t>
            </a:r>
          </a:p>
          <a:p>
            <a:endParaRPr lang="en-GB" dirty="0" smtClean="0"/>
          </a:p>
          <a:p>
            <a:r>
              <a:rPr lang="en-GB" dirty="0" smtClean="0"/>
              <a:t>GAS – too many hormones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18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816</Words>
  <Application>Microsoft Office PowerPoint</Application>
  <PresentationFormat>On-screen Show (4:3)</PresentationFormat>
  <Paragraphs>96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Stress</vt:lpstr>
      <vt:lpstr>Exam question.</vt:lpstr>
      <vt:lpstr>The Syllabus</vt:lpstr>
      <vt:lpstr>Words</vt:lpstr>
      <vt:lpstr>Transactional model</vt:lpstr>
      <vt:lpstr>Diagram of Transactional Model explaining Primary and secondary.</vt:lpstr>
      <vt:lpstr>What is good!</vt:lpstr>
      <vt:lpstr>Good</vt:lpstr>
      <vt:lpstr>Physiological Response</vt:lpstr>
      <vt:lpstr>PowerPoint Presentation</vt:lpstr>
      <vt:lpstr>Synapse</vt:lpstr>
      <vt:lpstr>Synapse</vt:lpstr>
      <vt:lpstr>Nervous system</vt:lpstr>
      <vt:lpstr>The autonomic Nervous System</vt:lpstr>
      <vt:lpstr>PowerPoint Presentation</vt:lpstr>
      <vt:lpstr>PowerPoint Presentation</vt:lpstr>
      <vt:lpstr>Sympathomedullary Pathway</vt:lpstr>
      <vt:lpstr>PowerPoint Presentation</vt:lpstr>
      <vt:lpstr>Sympathomedullary Pathway</vt:lpstr>
      <vt:lpstr>Sympathomedullary Pathway</vt:lpstr>
      <vt:lpstr>Sympathomedullary Pathway</vt:lpstr>
      <vt:lpstr>Knowledge of main features of Sympathomedullary pathway </vt:lpstr>
      <vt:lpstr>Pituitary-Adrenal System</vt:lpstr>
      <vt:lpstr>Knowledge of main features of pituitary-adrenal system </vt:lpstr>
      <vt:lpstr>Evaluation </vt:lpstr>
      <vt:lpstr>Video review</vt:lpstr>
      <vt:lpstr>Selye again!</vt:lpstr>
    </vt:vector>
  </TitlesOfParts>
  <Company>Kelly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</dc:title>
  <dc:creator>Stanyer, Richard  (Staff)</dc:creator>
  <cp:lastModifiedBy>Stanyer, Richard  (Staff)</cp:lastModifiedBy>
  <cp:revision>34</cp:revision>
  <dcterms:created xsi:type="dcterms:W3CDTF">2014-12-16T16:37:59Z</dcterms:created>
  <dcterms:modified xsi:type="dcterms:W3CDTF">2015-01-09T11:56:05Z</dcterms:modified>
</cp:coreProperties>
</file>