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57" r:id="rId4"/>
    <p:sldId id="268" r:id="rId5"/>
    <p:sldId id="269" r:id="rId6"/>
    <p:sldId id="270" r:id="rId7"/>
    <p:sldId id="271" r:id="rId8"/>
    <p:sldId id="263" r:id="rId9"/>
    <p:sldId id="272" r:id="rId10"/>
    <p:sldId id="264" r:id="rId11"/>
    <p:sldId id="265" r:id="rId12"/>
    <p:sldId id="258"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6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E09D40-3BD8-4048-8E5D-A794897120FA}"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15241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E09D40-3BD8-4048-8E5D-A794897120FA}"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529261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E09D40-3BD8-4048-8E5D-A794897120FA}"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1247143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E09D40-3BD8-4048-8E5D-A794897120FA}" type="datetimeFigureOut">
              <a:rPr lang="en-GB" smtClean="0"/>
              <a:t>26/02/2017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769848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E09D40-3BD8-4048-8E5D-A794897120FA}" type="datetimeFigureOut">
              <a:rPr lang="en-GB" smtClean="0"/>
              <a:t>26/02/2017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11716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E09D40-3BD8-4048-8E5D-A794897120FA}" type="datetimeFigureOut">
              <a:rPr lang="en-GB" smtClean="0"/>
              <a:t>26/02/2017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22109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E09D40-3BD8-4048-8E5D-A794897120FA}" type="datetimeFigureOut">
              <a:rPr lang="en-GB" smtClean="0"/>
              <a:t>26/02/2017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43017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E09D40-3BD8-4048-8E5D-A794897120FA}" type="datetimeFigureOut">
              <a:rPr lang="en-GB" smtClean="0"/>
              <a:t>26/02/2017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284525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E09D40-3BD8-4048-8E5D-A794897120FA}" type="datetimeFigureOut">
              <a:rPr lang="en-GB" smtClean="0"/>
              <a:t>26/02/2017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42931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E09D40-3BD8-4048-8E5D-A794897120FA}"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45705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E09D40-3BD8-4048-8E5D-A794897120FA}" type="datetimeFigureOut">
              <a:rPr lang="en-GB" smtClean="0"/>
              <a:t>26/02/2017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2FFDE-7964-4B4B-BB09-2465CDD41FFC}" type="slidenum">
              <a:rPr lang="en-GB" smtClean="0"/>
              <a:t>‹#›</a:t>
            </a:fld>
            <a:endParaRPr lang="en-GB"/>
          </a:p>
        </p:txBody>
      </p:sp>
    </p:spTree>
    <p:extLst>
      <p:ext uri="{BB962C8B-B14F-4D97-AF65-F5344CB8AC3E}">
        <p14:creationId xmlns:p14="http://schemas.microsoft.com/office/powerpoint/2010/main" val="316356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E09D40-3BD8-4048-8E5D-A794897120FA}" type="datetimeFigureOut">
              <a:rPr lang="en-GB" smtClean="0"/>
              <a:t>26/02/2017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2FFDE-7964-4B4B-BB09-2465CDD41FFC}" type="slidenum">
              <a:rPr lang="en-GB" smtClean="0"/>
              <a:t>‹#›</a:t>
            </a:fld>
            <a:endParaRPr lang="en-GB"/>
          </a:p>
        </p:txBody>
      </p:sp>
    </p:spTree>
    <p:extLst>
      <p:ext uri="{BB962C8B-B14F-4D97-AF65-F5344CB8AC3E}">
        <p14:creationId xmlns:p14="http://schemas.microsoft.com/office/powerpoint/2010/main" val="2504706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ha5Am-c5x4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FMnhyGozLy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Psychological approaches to psychopathology - Behavioural</a:t>
            </a:r>
            <a:endParaRPr lang="en-GB" dirty="0"/>
          </a:p>
        </p:txBody>
      </p:sp>
      <p:sp>
        <p:nvSpPr>
          <p:cNvPr id="3" name="Subtitle 2"/>
          <p:cNvSpPr>
            <a:spLocks noGrp="1"/>
          </p:cNvSpPr>
          <p:nvPr>
            <p:ph type="subTitle" idx="1"/>
          </p:nvPr>
        </p:nvSpPr>
        <p:spPr/>
        <p:txBody>
          <a:bodyPr/>
          <a:lstStyle/>
          <a:p>
            <a:r>
              <a:rPr lang="en-GB" dirty="0" smtClean="0">
                <a:hlinkClick r:id="rId2"/>
              </a:rPr>
              <a:t>Link</a:t>
            </a:r>
            <a:endParaRPr lang="en-GB" dirty="0"/>
          </a:p>
        </p:txBody>
      </p:sp>
    </p:spTree>
    <p:extLst>
      <p:ext uri="{BB962C8B-B14F-4D97-AF65-F5344CB8AC3E}">
        <p14:creationId xmlns:p14="http://schemas.microsoft.com/office/powerpoint/2010/main" val="2123557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behavioural approach to explaining and treating phobias: the two-process model, including classical and operant conditioning; systematic desensitisation, including relaxation and use of hierarchy; flooding.</a:t>
            </a:r>
          </a:p>
        </p:txBody>
      </p:sp>
    </p:spTree>
    <p:extLst>
      <p:ext uri="{BB962C8B-B14F-4D97-AF65-F5344CB8AC3E}">
        <p14:creationId xmlns:p14="http://schemas.microsoft.com/office/powerpoint/2010/main" val="3190451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84784"/>
            <a:ext cx="8229600" cy="5112568"/>
          </a:xfrm>
        </p:spPr>
        <p:txBody>
          <a:bodyPr>
            <a:normAutofit fontScale="55000" lnSpcReduction="20000"/>
          </a:bodyPr>
          <a:lstStyle/>
          <a:p>
            <a:pPr marL="0" indent="0" fontAlgn="base">
              <a:buNone/>
            </a:pPr>
            <a:r>
              <a:rPr lang="en-GB" dirty="0"/>
              <a:t>The behaviourist approach dominated psychology in the first half of this century, especially in the USA. The goals of behaviourism were to move psychology toward a scientific model, which focused on the observation and measurement of behaviour. Its assumptions were that behaviour is primarily the result of the environment rather then genetics (or instincts) and so the behaviourists reject the view that abnormal behaviour has a biological basis. Like the psychodynamic theorists, behaviourists have a deterministic view of mental disorders: they believe that our actions are largely determined by our experiences in life. However, unlike Freud, they see abnormal behaviour is a learned response (through conditioning) and not as the result of mysterious (and they would argue unknowable) unconscious processes. While much of our behaviour is adaptive, helping us to cope with a changing world, it is also possible to learn behaviours that are abnormal and undesirable. However, such maladaptive learning can be treated by changing the environment so that un-learning could take place.</a:t>
            </a:r>
          </a:p>
          <a:p>
            <a:pPr fontAlgn="base"/>
            <a:endParaRPr lang="en-GB" b="1" dirty="0" smtClean="0"/>
          </a:p>
          <a:p>
            <a:pPr fontAlgn="base"/>
            <a:r>
              <a:rPr lang="en-GB" b="1" dirty="0" smtClean="0"/>
              <a:t>Example</a:t>
            </a:r>
            <a:endParaRPr lang="en-GB" dirty="0"/>
          </a:p>
          <a:p>
            <a:pPr marL="0" indent="0" fontAlgn="base">
              <a:buNone/>
            </a:pPr>
            <a:r>
              <a:rPr lang="en-GB" dirty="0"/>
              <a:t>A patient’s fear (phobia) of heights would be explained through the process of classical conditioning. Some time in the past, she would have learned to associate the emotion of fear with the stimulus of being in a high place through a chance association between the two stimuli. As a result, she would avoid heights, and therefore not have the opportunity to relearn the association in a more adaptive way. Treatment would involve desensitising the fear through conditioning techniques</a:t>
            </a:r>
            <a:r>
              <a:rPr lang="en-GB" dirty="0" smtClean="0"/>
              <a:t>.</a:t>
            </a:r>
            <a:endParaRPr lang="en-GB" dirty="0"/>
          </a:p>
        </p:txBody>
      </p:sp>
      <p:sp>
        <p:nvSpPr>
          <p:cNvPr id="4" name="Title 1"/>
          <p:cNvSpPr>
            <a:spLocks noGrp="1"/>
          </p:cNvSpPr>
          <p:nvPr>
            <p:ph type="title"/>
          </p:nvPr>
        </p:nvSpPr>
        <p:spPr>
          <a:xfrm>
            <a:off x="457200" y="274638"/>
            <a:ext cx="8229600" cy="1143000"/>
          </a:xfrm>
        </p:spPr>
        <p:txBody>
          <a:bodyPr>
            <a:normAutofit/>
          </a:bodyPr>
          <a:lstStyle/>
          <a:p>
            <a:r>
              <a:rPr lang="en-GB" b="1" dirty="0" smtClean="0"/>
              <a:t>Read this</a:t>
            </a:r>
            <a:endParaRPr lang="en-GB" dirty="0"/>
          </a:p>
        </p:txBody>
      </p:sp>
    </p:spTree>
    <p:extLst>
      <p:ext uri="{BB962C8B-B14F-4D97-AF65-F5344CB8AC3E}">
        <p14:creationId xmlns:p14="http://schemas.microsoft.com/office/powerpoint/2010/main" val="3293047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Classical Conditioning</a:t>
            </a:r>
            <a:endParaRPr lang="en-GB"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401521"/>
            <a:ext cx="7416824" cy="4971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6050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Look back</a:t>
            </a:r>
            <a:endParaRPr lang="en-GB" dirty="0"/>
          </a:p>
        </p:txBody>
      </p:sp>
      <p:sp>
        <p:nvSpPr>
          <p:cNvPr id="3" name="Content Placeholder 2"/>
          <p:cNvSpPr>
            <a:spLocks noGrp="1"/>
          </p:cNvSpPr>
          <p:nvPr>
            <p:ph idx="1"/>
          </p:nvPr>
        </p:nvSpPr>
        <p:spPr/>
        <p:txBody>
          <a:bodyPr/>
          <a:lstStyle/>
          <a:p>
            <a:r>
              <a:rPr lang="en-GB" dirty="0" smtClean="0"/>
              <a:t>Attachment</a:t>
            </a:r>
          </a:p>
          <a:p>
            <a:pPr lvl="1"/>
            <a:r>
              <a:rPr lang="en-GB" dirty="0" smtClean="0"/>
              <a:t>Baby gets food (unconditioned response)</a:t>
            </a:r>
          </a:p>
          <a:p>
            <a:pPr lvl="1"/>
            <a:r>
              <a:rPr lang="en-GB" dirty="0" smtClean="0"/>
              <a:t>Mother food baby (during conditioning)</a:t>
            </a:r>
          </a:p>
          <a:p>
            <a:pPr lvl="1"/>
            <a:r>
              <a:rPr lang="en-GB" dirty="0" smtClean="0"/>
              <a:t>Baby attaches to mother (condition response)</a:t>
            </a:r>
            <a:endParaRPr lang="en-GB" dirty="0"/>
          </a:p>
        </p:txBody>
      </p:sp>
    </p:spTree>
    <p:extLst>
      <p:ext uri="{BB962C8B-B14F-4D97-AF65-F5344CB8AC3E}">
        <p14:creationId xmlns:p14="http://schemas.microsoft.com/office/powerpoint/2010/main" val="1805249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Operant Conditioning</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988840"/>
            <a:ext cx="26384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www.threedoorsdown.net/uploads/3/0/6/7/30678609/1614656_ori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2204864"/>
            <a:ext cx="5724525" cy="2638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38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Look Back</a:t>
            </a:r>
            <a:endParaRPr lang="en-GB" dirty="0"/>
          </a:p>
        </p:txBody>
      </p:sp>
      <p:sp>
        <p:nvSpPr>
          <p:cNvPr id="3" name="Content Placeholder 2"/>
          <p:cNvSpPr>
            <a:spLocks noGrp="1"/>
          </p:cNvSpPr>
          <p:nvPr>
            <p:ph idx="1"/>
          </p:nvPr>
        </p:nvSpPr>
        <p:spPr/>
        <p:txBody>
          <a:bodyPr/>
          <a:lstStyle/>
          <a:p>
            <a:r>
              <a:rPr lang="en-GB" dirty="0" smtClean="0"/>
              <a:t>Mother feeds baby - baby is happy. Positive reinforcement.</a:t>
            </a:r>
          </a:p>
          <a:p>
            <a:r>
              <a:rPr lang="en-GB" dirty="0" smtClean="0"/>
              <a:t>Positive reinforcement of mother feeding baby.</a:t>
            </a:r>
          </a:p>
          <a:p>
            <a:endParaRPr lang="en-GB" dirty="0"/>
          </a:p>
          <a:p>
            <a:endParaRPr lang="en-GB" dirty="0" smtClean="0"/>
          </a:p>
          <a:p>
            <a:r>
              <a:rPr lang="en-GB" dirty="0" smtClean="0"/>
              <a:t>Who is Harlow?</a:t>
            </a:r>
            <a:endParaRPr lang="en-GB" dirty="0"/>
          </a:p>
        </p:txBody>
      </p:sp>
    </p:spTree>
    <p:extLst>
      <p:ext uri="{BB962C8B-B14F-4D97-AF65-F5344CB8AC3E}">
        <p14:creationId xmlns:p14="http://schemas.microsoft.com/office/powerpoint/2010/main" val="149411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Classical conditioning as an explanation of phobias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All behaviour is learned through stimulus-response associations.  </a:t>
            </a:r>
            <a:r>
              <a:rPr lang="en-GB" b="1" dirty="0" smtClean="0"/>
              <a:t/>
            </a:r>
            <a:br>
              <a:rPr lang="en-GB" b="1" dirty="0" smtClean="0"/>
            </a:br>
            <a:r>
              <a:rPr lang="en-GB" dirty="0" smtClean="0"/>
              <a:t>Watson and Rayner (1920) proposed that children learn phobias through paired associations. It is suggested that through classical conditioning people can learn to associate an unconditioned response with a neutral stimulus. Therefore resulting in a conditioned response that can lead to a phobia.</a:t>
            </a:r>
            <a:r>
              <a:rPr lang="en-GB" b="1" dirty="0" smtClean="0"/>
              <a:t/>
            </a:r>
            <a:br>
              <a:rPr lang="en-GB" b="1" dirty="0" smtClean="0"/>
            </a:br>
            <a:r>
              <a:rPr lang="en-GB" dirty="0" smtClean="0"/>
              <a:t>Example:</a:t>
            </a:r>
            <a:r>
              <a:rPr lang="en-GB" b="1" dirty="0" smtClean="0"/>
              <a:t/>
            </a:r>
            <a:br>
              <a:rPr lang="en-GB" b="1" dirty="0" smtClean="0"/>
            </a:br>
            <a:r>
              <a:rPr lang="en-GB" b="1" u="sng" dirty="0" smtClean="0"/>
              <a:t>Fear of heights</a:t>
            </a:r>
            <a:r>
              <a:rPr lang="en-GB" dirty="0" smtClean="0"/>
              <a:t> = If a person climbs to the top of a high building (stimulus), looks down and feels nausea and dizziness (response), the association between the two, and the response will cause the phobia.</a:t>
            </a:r>
          </a:p>
          <a:p>
            <a:pPr marL="0" indent="0">
              <a:buNone/>
            </a:pPr>
            <a:r>
              <a:rPr lang="en-GB" b="1" dirty="0" smtClean="0">
                <a:hlinkClick r:id="rId2"/>
              </a:rPr>
              <a:t>Watch Little Albert</a:t>
            </a:r>
            <a:endParaRPr lang="en-GB" b="1" dirty="0" smtClean="0"/>
          </a:p>
          <a:p>
            <a:endParaRPr lang="en-GB" dirty="0"/>
          </a:p>
        </p:txBody>
      </p:sp>
    </p:spTree>
    <p:extLst>
      <p:ext uri="{BB962C8B-B14F-4D97-AF65-F5344CB8AC3E}">
        <p14:creationId xmlns:p14="http://schemas.microsoft.com/office/powerpoint/2010/main" val="767837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Little Albert (note)</a:t>
            </a:r>
            <a:endParaRPr lang="en-GB" dirty="0"/>
          </a:p>
        </p:txBody>
      </p:sp>
      <p:sp>
        <p:nvSpPr>
          <p:cNvPr id="3" name="Content Placeholder 2"/>
          <p:cNvSpPr>
            <a:spLocks noGrp="1"/>
          </p:cNvSpPr>
          <p:nvPr>
            <p:ph idx="1"/>
          </p:nvPr>
        </p:nvSpPr>
        <p:spPr/>
        <p:txBody>
          <a:bodyPr>
            <a:normAutofit fontScale="47500" lnSpcReduction="20000"/>
          </a:bodyPr>
          <a:lstStyle/>
          <a:p>
            <a:r>
              <a:rPr lang="en-GB" dirty="0"/>
              <a:t>Did it also apply to humans? In a famous (though ethically dubious) experiment Watson and Rayner (1920) showed that it did.</a:t>
            </a:r>
          </a:p>
          <a:p>
            <a:endParaRPr lang="en-GB" dirty="0"/>
          </a:p>
          <a:p>
            <a:r>
              <a:rPr lang="en-GB" dirty="0"/>
              <a:t>Little Albert was a 9-month-old infant who was tested on his reactions to various stimuli. He was shown a white rat, a rabbit, a monkey and various masks. Albert described as "on the whole stolid and unemotional" showed no fear of any of these stimuli. However what did startle him and cause him to be afraid was if a hammer was struck against a steel bar behind his head. The sudden loud noise would cause "little Albert to burst into tears.</a:t>
            </a:r>
          </a:p>
          <a:p>
            <a:endParaRPr lang="en-GB" dirty="0"/>
          </a:p>
          <a:p>
            <a:r>
              <a:rPr lang="en-GB" dirty="0"/>
              <a:t>When Little Albert was just over 11 months old the white rat was presented and seconds later the hammer was struck against the steel bar.  This was done 7 times over the next 7 weeks and each time Little Albert burst into tears. By now little Albert only had to see the rat and he immediately showed every sign of fear. He would cry (whether or not the hammer was hit against the steel bar) and he would attempt to crawl away.</a:t>
            </a:r>
          </a:p>
          <a:p>
            <a:endParaRPr lang="en-GB" dirty="0"/>
          </a:p>
          <a:p>
            <a:r>
              <a:rPr lang="en-GB" dirty="0"/>
              <a:t>Watson and Rayner had shown that classical conditioning could be used to create a phobia. A phobia is an irrational fear, i.e. a fear that is out of proportion to the danger. Over the next few weeks and months Little Albert was observed and 10 days after conditioning his fear of the rat was much less marked. This dying out of a learned response is called extinction. However even after a full month it was still evident.</a:t>
            </a:r>
          </a:p>
        </p:txBody>
      </p:sp>
    </p:spTree>
    <p:extLst>
      <p:ext uri="{BB962C8B-B14F-4D97-AF65-F5344CB8AC3E}">
        <p14:creationId xmlns:p14="http://schemas.microsoft.com/office/powerpoint/2010/main" val="3569287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Operant Conditioning as an explanation of </a:t>
            </a:r>
            <a:r>
              <a:rPr lang="en-GB" b="1" dirty="0" smtClean="0"/>
              <a:t>abnormality</a:t>
            </a:r>
            <a:endParaRPr lang="en-GB" dirty="0"/>
          </a:p>
        </p:txBody>
      </p:sp>
      <p:sp>
        <p:nvSpPr>
          <p:cNvPr id="3" name="Content Placeholder 2"/>
          <p:cNvSpPr>
            <a:spLocks noGrp="1"/>
          </p:cNvSpPr>
          <p:nvPr>
            <p:ph idx="1"/>
          </p:nvPr>
        </p:nvSpPr>
        <p:spPr/>
        <p:txBody>
          <a:bodyPr>
            <a:normAutofit fontScale="55000" lnSpcReduction="20000"/>
          </a:bodyPr>
          <a:lstStyle/>
          <a:p>
            <a:r>
              <a:rPr lang="en-GB" dirty="0"/>
              <a:t>Skinner (1974) explains that behaviour is influenced by the consequences of our actions in terms of positive and negative reinforcement</a:t>
            </a:r>
            <a:r>
              <a:rPr lang="en-GB" b="1" dirty="0"/>
              <a:t>. </a:t>
            </a:r>
            <a:br>
              <a:rPr lang="en-GB" b="1" dirty="0"/>
            </a:br>
            <a:endParaRPr lang="en-GB" b="1" dirty="0"/>
          </a:p>
          <a:p>
            <a:r>
              <a:rPr lang="en-GB" b="1" u="sng" dirty="0"/>
              <a:t>Positive reinforcement </a:t>
            </a:r>
            <a:r>
              <a:rPr lang="en-GB" dirty="0"/>
              <a:t>=  childhood aggression is reinforced then the behaviour is likely to be repeated and may explain how a child learns that aggressive behaviours are appropriate. </a:t>
            </a:r>
            <a:br>
              <a:rPr lang="en-GB" dirty="0"/>
            </a:br>
            <a:r>
              <a:rPr lang="en-GB" dirty="0"/>
              <a:t>Also, anxiety or depression might receive reward in the form of attention and concern, also making the behaviour be repeated. This positive reinforcement means that the person will repeat that behaviour in the future as they want the positive attention.</a:t>
            </a:r>
            <a:br>
              <a:rPr lang="en-GB" dirty="0"/>
            </a:br>
            <a:r>
              <a:rPr lang="en-GB" dirty="0"/>
              <a:t/>
            </a:r>
            <a:br>
              <a:rPr lang="en-GB" dirty="0"/>
            </a:br>
            <a:r>
              <a:rPr lang="en-GB" b="1" u="sng" dirty="0"/>
              <a:t>Negative reinforcement</a:t>
            </a:r>
            <a:r>
              <a:rPr lang="en-GB" dirty="0"/>
              <a:t> = maintains a learnt avoidance of a phobia as removal (moving away from the phobia) of the negative emotions  and feelings will reinforce the behaviour. Therefore allowing the individual to learn that avoiding situations will reduce the negative emotions.</a:t>
            </a:r>
            <a:br>
              <a:rPr lang="en-GB" dirty="0"/>
            </a:br>
            <a:r>
              <a:rPr lang="en-GB" dirty="0"/>
              <a:t/>
            </a:r>
            <a:br>
              <a:rPr lang="en-GB" dirty="0"/>
            </a:br>
            <a:r>
              <a:rPr lang="en-GB" dirty="0"/>
              <a:t>Another example is when people suffer with addictions the removal of the withdrawal symptoms by the drug negatively reinforces the abnormal behaviour. </a:t>
            </a:r>
          </a:p>
          <a:p>
            <a:endParaRPr lang="en-GB" dirty="0"/>
          </a:p>
        </p:txBody>
      </p:sp>
    </p:spTree>
    <p:extLst>
      <p:ext uri="{BB962C8B-B14F-4D97-AF65-F5344CB8AC3E}">
        <p14:creationId xmlns:p14="http://schemas.microsoft.com/office/powerpoint/2010/main" val="4007549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Social Learning Theory as an explanation of </a:t>
            </a:r>
            <a:r>
              <a:rPr lang="en-GB" b="1" dirty="0" smtClean="0"/>
              <a:t>abnormality</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Bandura suggests that if we observe behaviour, are able to recall the details, have the ability to replicate it and the opportunity to, then if we are motivated by reinforcements… we will imitate and repeat it</a:t>
            </a:r>
            <a:r>
              <a:rPr lang="en-GB" b="1" dirty="0"/>
              <a:t>.  </a:t>
            </a:r>
            <a:br>
              <a:rPr lang="en-GB" b="1" dirty="0"/>
            </a:br>
            <a:r>
              <a:rPr lang="en-GB" dirty="0"/>
              <a:t>Children learn from role models within their lives </a:t>
            </a:r>
            <a:r>
              <a:rPr lang="en-GB" dirty="0" err="1"/>
              <a:t>eg</a:t>
            </a:r>
            <a:r>
              <a:rPr lang="en-GB" dirty="0"/>
              <a:t>. parents, older siblings and teachers</a:t>
            </a:r>
            <a:r>
              <a:rPr lang="en-GB" dirty="0" smtClean="0"/>
              <a:t>. Antisocial </a:t>
            </a:r>
            <a:r>
              <a:rPr lang="en-GB" dirty="0"/>
              <a:t>behaviour can be explained by Social Learning Theory, if a child observes an aggressive model who is rewarded. This can lead to imitation therefore the child is likely to imitate antisocial behaviours like aggression. Also some phobias develop due to observing how a model responds to a stimulus. If a child observes a model respond in a negative/maladaptive way to a stimulus then it is likely that the child will also imitate that behaviour as they learn to be frightened of that object.</a:t>
            </a:r>
            <a:endParaRPr lang="en-GB" b="1" dirty="0"/>
          </a:p>
          <a:p>
            <a:pPr marL="0" indent="0">
              <a:buNone/>
            </a:pPr>
            <a:endParaRPr lang="en-GB" dirty="0"/>
          </a:p>
        </p:txBody>
      </p:sp>
    </p:spTree>
    <p:extLst>
      <p:ext uri="{BB962C8B-B14F-4D97-AF65-F5344CB8AC3E}">
        <p14:creationId xmlns:p14="http://schemas.microsoft.com/office/powerpoint/2010/main" val="4077086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Evaluation of the behavioural model</a:t>
            </a:r>
            <a:endParaRPr lang="en-GB" dirty="0"/>
          </a:p>
        </p:txBody>
      </p:sp>
      <p:sp>
        <p:nvSpPr>
          <p:cNvPr id="3" name="Content Placeholder 2"/>
          <p:cNvSpPr>
            <a:spLocks noGrp="1"/>
          </p:cNvSpPr>
          <p:nvPr>
            <p:ph idx="1"/>
          </p:nvPr>
        </p:nvSpPr>
        <p:spPr/>
        <p:txBody>
          <a:bodyPr>
            <a:normAutofit fontScale="55000" lnSpcReduction="20000"/>
          </a:bodyPr>
          <a:lstStyle/>
          <a:p>
            <a:pPr marL="0" indent="0" fontAlgn="base">
              <a:buNone/>
            </a:pPr>
            <a:r>
              <a:rPr lang="en-GB" dirty="0" smtClean="0"/>
              <a:t>Among the </a:t>
            </a:r>
            <a:r>
              <a:rPr lang="en-GB" b="1" dirty="0" smtClean="0"/>
              <a:t>strengths</a:t>
            </a:r>
            <a:r>
              <a:rPr lang="en-GB" dirty="0" smtClean="0"/>
              <a:t> of the model are:</a:t>
            </a:r>
          </a:p>
          <a:p>
            <a:pPr fontAlgn="base"/>
            <a:r>
              <a:rPr lang="en-GB" dirty="0" smtClean="0"/>
              <a:t>It has led to the development of specific behavioural therapies, many of which have had high success rates</a:t>
            </a:r>
          </a:p>
          <a:p>
            <a:pPr fontAlgn="base"/>
            <a:r>
              <a:rPr lang="en-GB" dirty="0" smtClean="0"/>
              <a:t>It is widely regarded as lending itself to scientific study and evaluation</a:t>
            </a:r>
          </a:p>
          <a:p>
            <a:pPr fontAlgn="base"/>
            <a:r>
              <a:rPr lang="en-GB" dirty="0" smtClean="0"/>
              <a:t>Proponents of the model argue that once the symptoms of an illness are alleviated, the complaint disappears</a:t>
            </a:r>
          </a:p>
          <a:p>
            <a:pPr fontAlgn="base"/>
            <a:endParaRPr lang="en-GB" b="1" dirty="0" smtClean="0"/>
          </a:p>
          <a:p>
            <a:pPr fontAlgn="base"/>
            <a:r>
              <a:rPr lang="en-GB" b="1" dirty="0" smtClean="0"/>
              <a:t>Weaknesses</a:t>
            </a:r>
            <a:r>
              <a:rPr lang="en-GB" dirty="0" smtClean="0"/>
              <a:t> include:</a:t>
            </a:r>
          </a:p>
          <a:p>
            <a:pPr fontAlgn="base"/>
            <a:r>
              <a:rPr lang="en-GB" dirty="0" smtClean="0"/>
              <a:t>The model is reductionist in the sense that it reduces the complexity of human behaviour to behavioural responses to environmental stimuli</a:t>
            </a:r>
          </a:p>
          <a:p>
            <a:pPr fontAlgn="base"/>
            <a:r>
              <a:rPr lang="en-GB" dirty="0" smtClean="0"/>
              <a:t>Only the symptoms of illnesses are treated, not the underlying causes</a:t>
            </a:r>
          </a:p>
          <a:p>
            <a:pPr fontAlgn="base"/>
            <a:r>
              <a:rPr lang="en-GB" dirty="0" smtClean="0"/>
              <a:t>The model provides a limited view of the causes of mental illness and does not explain the evidence relating to genetic predispositions to mental illness</a:t>
            </a:r>
          </a:p>
          <a:p>
            <a:pPr fontAlgn="base"/>
            <a:r>
              <a:rPr lang="en-GB" dirty="0" smtClean="0"/>
              <a:t>Environmental causes of abnormal behaviours are only rarely discovered in patients</a:t>
            </a:r>
            <a:endParaRPr lang="en-GB" dirty="0"/>
          </a:p>
        </p:txBody>
      </p:sp>
    </p:spTree>
    <p:extLst>
      <p:ext uri="{BB962C8B-B14F-4D97-AF65-F5344CB8AC3E}">
        <p14:creationId xmlns:p14="http://schemas.microsoft.com/office/powerpoint/2010/main" val="231365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smtClean="0"/>
              <a:t>‘Behaviourists believe that all behaviour, both normal and abnormal, is learned through processes such as classical conditioning, operant conditioning and social learning.’ Discuss the behavioural approach to explaining psychological abnormality.</a:t>
            </a:r>
            <a:endParaRPr lang="en-GB" dirty="0"/>
          </a:p>
        </p:txBody>
      </p:sp>
    </p:spTree>
    <p:extLst>
      <p:ext uri="{BB962C8B-B14F-4D97-AF65-F5344CB8AC3E}">
        <p14:creationId xmlns:p14="http://schemas.microsoft.com/office/powerpoint/2010/main" val="2096575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62500" lnSpcReduction="20000"/>
          </a:bodyPr>
          <a:lstStyle/>
          <a:p>
            <a:r>
              <a:rPr lang="en-GB" dirty="0" smtClean="0"/>
              <a:t>AO1 = 6 marks Knowledge of behavioural approach to psychopathology Remember not to credit information given in the quote Answers that only consider therapies, maximum 3 AO1 marks and 3 AO2 marks. The emphasis of the behavioural approach is on the environment and how the </a:t>
            </a:r>
            <a:r>
              <a:rPr lang="en-GB" dirty="0" smtClean="0">
                <a:solidFill>
                  <a:srgbClr val="FF0000"/>
                </a:solidFill>
              </a:rPr>
              <a:t>behaviour is acquired, through classical conditioning, operant conditioning and social learning</a:t>
            </a:r>
            <a:r>
              <a:rPr lang="en-GB" dirty="0" smtClean="0"/>
              <a:t>. For marks in the top two bands, the focus must be on </a:t>
            </a:r>
            <a:r>
              <a:rPr lang="en-GB" dirty="0" smtClean="0">
                <a:solidFill>
                  <a:srgbClr val="FF0000"/>
                </a:solidFill>
              </a:rPr>
              <a:t>explaining psychological abnormality, rather than on behaviour in general</a:t>
            </a:r>
            <a:r>
              <a:rPr lang="en-GB" dirty="0" smtClean="0"/>
              <a:t>. If no attempt to explain abnormality, maximum 3 marks. Examiners should be aware this might result in quite a wide range of responses being awarded 3 marks. AO2 = 6 marks Commentary on behavioural approach to psychopathology </a:t>
            </a:r>
            <a:r>
              <a:rPr lang="en-GB" dirty="0" smtClean="0">
                <a:solidFill>
                  <a:srgbClr val="FF0000"/>
                </a:solidFill>
              </a:rPr>
              <a:t>The commentary can include strengths; such as it has provided some convincing explanations for some disorders such as phobias and has also led to some very successful therapies (systematic desensitization). The weaknesses are that it ignores the role of biology and there is plenty of evidence to support a genetic transmission of some disorders. An evaluation of therapy could consider whether it is effective and for what disorders</a:t>
            </a:r>
            <a:r>
              <a:rPr lang="en-GB" dirty="0" smtClean="0"/>
              <a:t>. Studies (</a:t>
            </a:r>
            <a:r>
              <a:rPr lang="en-GB" dirty="0" err="1" smtClean="0"/>
              <a:t>eg</a:t>
            </a:r>
            <a:r>
              <a:rPr lang="en-GB" dirty="0" smtClean="0"/>
              <a:t> “</a:t>
            </a:r>
            <a:r>
              <a:rPr lang="en-GB" dirty="0" smtClean="0">
                <a:solidFill>
                  <a:srgbClr val="FF0000"/>
                </a:solidFill>
              </a:rPr>
              <a:t>Little Albert</a:t>
            </a:r>
            <a:r>
              <a:rPr lang="en-GB" dirty="0" smtClean="0"/>
              <a:t>”) can be used as commentary.</a:t>
            </a:r>
            <a:endParaRPr lang="en-GB" dirty="0"/>
          </a:p>
        </p:txBody>
      </p:sp>
    </p:spTree>
    <p:extLst>
      <p:ext uri="{BB962C8B-B14F-4D97-AF65-F5344CB8AC3E}">
        <p14:creationId xmlns:p14="http://schemas.microsoft.com/office/powerpoint/2010/main" val="4424646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TotalTime>
  <Words>1012</Words>
  <Application>Microsoft Office PowerPoint</Application>
  <PresentationFormat>On-screen Show (4:3)</PresentationFormat>
  <Paragraphs>52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Psychological approaches to psychopathology - Behavioural</vt:lpstr>
      <vt:lpstr>PowerPoint Presentation</vt:lpstr>
      <vt:lpstr>Read this</vt:lpstr>
      <vt:lpstr>Classical Conditioning</vt:lpstr>
      <vt:lpstr>Look back</vt:lpstr>
      <vt:lpstr>Operant Conditioning</vt:lpstr>
      <vt:lpstr>Look Back</vt:lpstr>
      <vt:lpstr>Classical conditioning as an explanation of phobias</vt:lpstr>
      <vt:lpstr>Little Albert (note)</vt:lpstr>
      <vt:lpstr>Operant Conditioning as an explanation of abnormality</vt:lpstr>
      <vt:lpstr>Social Learning Theory as an explanation of abnormality</vt:lpstr>
      <vt:lpstr>Evaluation of the behavioural model</vt:lpstr>
      <vt:lpstr>Question</vt:lpstr>
      <vt:lpstr>Answer</vt:lpstr>
    </vt:vector>
  </TitlesOfParts>
  <Company>Kelly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approaches to psychopathology - Behavioural</dc:title>
  <dc:creator>Stanyer, Richard  (Staff)</dc:creator>
  <cp:lastModifiedBy>Stanyer, Richard  (Staff)</cp:lastModifiedBy>
  <cp:revision>24</cp:revision>
  <dcterms:created xsi:type="dcterms:W3CDTF">2015-03-09T22:48:50Z</dcterms:created>
  <dcterms:modified xsi:type="dcterms:W3CDTF">2017-02-26T12:27:20Z</dcterms:modified>
</cp:coreProperties>
</file>