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59" r:id="rId6"/>
    <p:sldId id="260" r:id="rId7"/>
    <p:sldId id="261" r:id="rId8"/>
    <p:sldId id="262" r:id="rId9"/>
    <p:sldId id="263" r:id="rId10"/>
    <p:sldId id="264"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4" d="100"/>
          <a:sy n="74" d="100"/>
        </p:scale>
        <p:origin x="5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9A8E13F-8CBF-4D35-903F-E0CA7903F337}" type="datetimeFigureOut">
              <a:rPr lang="en-GB" smtClean="0"/>
              <a:t>05/10/2016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775202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A8E13F-8CBF-4D35-903F-E0CA7903F337}" type="datetimeFigureOut">
              <a:rPr lang="en-GB" smtClean="0"/>
              <a:t>05/10/2016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1143261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A8E13F-8CBF-4D35-903F-E0CA7903F337}" type="datetimeFigureOut">
              <a:rPr lang="en-GB" smtClean="0"/>
              <a:t>05/10/2016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477844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9A8E13F-8CBF-4D35-903F-E0CA7903F337}" type="datetimeFigureOut">
              <a:rPr lang="en-GB" smtClean="0"/>
              <a:t>05/10/2016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1164126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9A8E13F-8CBF-4D35-903F-E0CA7903F337}" type="datetimeFigureOut">
              <a:rPr lang="en-GB" smtClean="0"/>
              <a:t>05/10/2016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1063511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9A8E13F-8CBF-4D35-903F-E0CA7903F337}" type="datetimeFigureOut">
              <a:rPr lang="en-GB" smtClean="0"/>
              <a:t>05/10/2016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4000234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A8E13F-8CBF-4D35-903F-E0CA7903F337}" type="datetimeFigureOut">
              <a:rPr lang="en-GB" smtClean="0"/>
              <a:t>05/10/2016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2240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A8E13F-8CBF-4D35-903F-E0CA7903F337}" type="datetimeFigureOut">
              <a:rPr lang="en-GB" smtClean="0"/>
              <a:t>05/10/2016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1359377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A8E13F-8CBF-4D35-903F-E0CA7903F337}" type="datetimeFigureOut">
              <a:rPr lang="en-GB" smtClean="0"/>
              <a:t>05/10/2016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3306948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A8E13F-8CBF-4D35-903F-E0CA7903F337}" type="datetimeFigureOut">
              <a:rPr lang="en-GB" smtClean="0"/>
              <a:t>05/10/2016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1424298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A8E13F-8CBF-4D35-903F-E0CA7903F337}" type="datetimeFigureOut">
              <a:rPr lang="en-GB" smtClean="0"/>
              <a:t>05/10/2016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5F42AB-C877-47B1-9E83-370DCCADAC8C}" type="slidenum">
              <a:rPr lang="en-GB" smtClean="0"/>
              <a:t>‹#›</a:t>
            </a:fld>
            <a:endParaRPr lang="en-GB"/>
          </a:p>
        </p:txBody>
      </p:sp>
    </p:spTree>
    <p:extLst>
      <p:ext uri="{BB962C8B-B14F-4D97-AF65-F5344CB8AC3E}">
        <p14:creationId xmlns:p14="http://schemas.microsoft.com/office/powerpoint/2010/main" val="1327561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A8E13F-8CBF-4D35-903F-E0CA7903F337}" type="datetimeFigureOut">
              <a:rPr lang="en-GB" smtClean="0"/>
              <a:t>05/10/2016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2AB-C877-47B1-9E83-370DCCADAC8C}" type="slidenum">
              <a:rPr lang="en-GB" smtClean="0"/>
              <a:t>‹#›</a:t>
            </a:fld>
            <a:endParaRPr lang="en-GB"/>
          </a:p>
        </p:txBody>
      </p:sp>
    </p:spTree>
    <p:extLst>
      <p:ext uri="{BB962C8B-B14F-4D97-AF65-F5344CB8AC3E}">
        <p14:creationId xmlns:p14="http://schemas.microsoft.com/office/powerpoint/2010/main" val="1721513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apzXGEbZht0&amp;list=PLAasQXK_OkuMCqwNSFw4fZut0HS2qBt5K" TargetMode="External"/><Relationship Id="rId2" Type="http://schemas.openxmlformats.org/officeDocument/2006/relationships/hyperlink" Target="https://www.youtube.com/watch?v=H7xw-oDjwXQ"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IaqWehfDm7c"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t>Schaffer and Emerson – 4 stages of Attachment in </a:t>
            </a:r>
            <a:r>
              <a:rPr lang="en-GB" b="1" dirty="0" smtClean="0"/>
              <a:t>infants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54666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Reciprocity</a:t>
            </a:r>
            <a:endParaRPr lang="en-GB" dirty="0"/>
          </a:p>
        </p:txBody>
      </p:sp>
      <p:sp>
        <p:nvSpPr>
          <p:cNvPr id="3" name="Content Placeholder 2"/>
          <p:cNvSpPr>
            <a:spLocks noGrp="1"/>
          </p:cNvSpPr>
          <p:nvPr>
            <p:ph idx="1"/>
          </p:nvPr>
        </p:nvSpPr>
        <p:spPr/>
        <p:txBody>
          <a:bodyPr/>
          <a:lstStyle/>
          <a:p>
            <a:pPr marL="0" indent="0">
              <a:buNone/>
            </a:pPr>
            <a:r>
              <a:rPr lang="en-GB" dirty="0"/>
              <a:t>Reciprocity describes the interaction between two people. For example turn taking in a conversation. Reciprocity between caregiver and infant is an active process which can be initiated by the infant or the caregiver. They respond to each other’s signals</a:t>
            </a:r>
            <a:r>
              <a:rPr lang="en-GB" dirty="0" smtClean="0"/>
              <a:t>.</a:t>
            </a:r>
          </a:p>
          <a:p>
            <a:pPr marL="0" indent="0">
              <a:buNone/>
            </a:pPr>
            <a:r>
              <a:rPr lang="en-GB" dirty="0">
                <a:hlinkClick r:id="rId2"/>
              </a:rPr>
              <a:t>https://</a:t>
            </a:r>
            <a:r>
              <a:rPr lang="en-GB" dirty="0" smtClean="0">
                <a:hlinkClick r:id="rId2"/>
              </a:rPr>
              <a:t>www.youtube.com/watch?v=H7xw-oDjwXQ</a:t>
            </a:r>
            <a:endParaRPr lang="en-GB" dirty="0" smtClean="0"/>
          </a:p>
          <a:p>
            <a:pPr marL="0" indent="0">
              <a:buNone/>
            </a:pPr>
            <a:r>
              <a:rPr lang="en-GB" dirty="0">
                <a:hlinkClick r:id="rId3"/>
              </a:rPr>
              <a:t>https://</a:t>
            </a:r>
            <a:r>
              <a:rPr lang="en-GB" dirty="0" smtClean="0">
                <a:hlinkClick r:id="rId3"/>
              </a:rPr>
              <a:t>www.youtube.com/watch?v=apzXGEbZht0&amp;list=PLAasQXK_OkuMCqwNSFw4fZut0HS2qBt5K</a:t>
            </a:r>
            <a:endParaRPr lang="en-GB" dirty="0" smtClean="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922742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Interactional synchrony</a:t>
            </a:r>
            <a:endParaRPr lang="en-GB" dirty="0"/>
          </a:p>
        </p:txBody>
      </p:sp>
      <p:sp>
        <p:nvSpPr>
          <p:cNvPr id="3" name="Content Placeholder 2"/>
          <p:cNvSpPr>
            <a:spLocks noGrp="1"/>
          </p:cNvSpPr>
          <p:nvPr>
            <p:ph idx="1"/>
          </p:nvPr>
        </p:nvSpPr>
        <p:spPr/>
        <p:txBody>
          <a:bodyPr/>
          <a:lstStyle/>
          <a:p>
            <a:pPr marL="0" indent="0">
              <a:buNone/>
            </a:pPr>
            <a:r>
              <a:rPr lang="en-GB" dirty="0"/>
              <a:t>Interactional synchrony: a sensitively tuned “emotional dance”. It takes place when the mother and infant behave in such a way that they mirror each other’s actions and emotions. It plays an important role in attachment Isabella et al (1989) found that securely attached mother infant pairs had shown more instances of interactional synchrony in first year of life.</a:t>
            </a:r>
          </a:p>
          <a:p>
            <a:r>
              <a:rPr lang="en-GB" dirty="0">
                <a:hlinkClick r:id="rId2"/>
              </a:rPr>
              <a:t>https://</a:t>
            </a:r>
            <a:r>
              <a:rPr lang="en-GB" dirty="0" smtClean="0">
                <a:hlinkClick r:id="rId2"/>
              </a:rPr>
              <a:t>www.youtube.com/watch?v=IaqWehfDm7c</a:t>
            </a:r>
            <a:endParaRPr lang="en-GB" dirty="0" smtClean="0"/>
          </a:p>
          <a:p>
            <a:endParaRPr lang="en-GB" dirty="0"/>
          </a:p>
        </p:txBody>
      </p:sp>
    </p:spTree>
    <p:extLst>
      <p:ext uri="{BB962C8B-B14F-4D97-AF65-F5344CB8AC3E}">
        <p14:creationId xmlns:p14="http://schemas.microsoft.com/office/powerpoint/2010/main" val="642646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Explanation</a:t>
            </a:r>
            <a:endParaRPr lang="en-GB" dirty="0"/>
          </a:p>
        </p:txBody>
      </p:sp>
      <p:sp>
        <p:nvSpPr>
          <p:cNvPr id="3" name="Content Placeholder 2"/>
          <p:cNvSpPr>
            <a:spLocks noGrp="1"/>
          </p:cNvSpPr>
          <p:nvPr>
            <p:ph idx="1"/>
          </p:nvPr>
        </p:nvSpPr>
        <p:spPr/>
        <p:txBody>
          <a:bodyPr>
            <a:normAutofit fontScale="70000" lnSpcReduction="20000"/>
          </a:bodyPr>
          <a:lstStyle/>
          <a:p>
            <a:r>
              <a:rPr lang="en-GB" dirty="0"/>
              <a:t>Attachments develop by a reciprocal process which is two-way where an emotional connection develops between an infant and his/her primary caregiver. It influences the child’s physical, neurological, cognitive and psychological development. It becomes the basis for development of basic trust or mistrust, and shapes how the child will relate to the world, learn, and form relationships throughout life.</a:t>
            </a:r>
            <a:br>
              <a:rPr lang="en-GB" dirty="0"/>
            </a:br>
            <a:r>
              <a:rPr lang="en-GB" dirty="0"/>
              <a:t/>
            </a:r>
            <a:br>
              <a:rPr lang="en-GB" dirty="0"/>
            </a:br>
            <a:r>
              <a:rPr lang="en-GB" dirty="0"/>
              <a:t>Examples of reciprocity: The caregiver reacts and responds to the signals given out by the baby, providing comfort warmth and empathy. Smiling back at the baby when he/she smiles; picking them up and giving a cuddle when they cry. Note negative reciprocal processes still will contribute to an attachment but one which will not be advantageous to the child’s development.</a:t>
            </a:r>
            <a:br>
              <a:rPr lang="en-GB" dirty="0"/>
            </a:br>
            <a:r>
              <a:rPr lang="en-GB" dirty="0"/>
              <a:t/>
            </a:r>
            <a:br>
              <a:rPr lang="en-GB" dirty="0"/>
            </a:br>
            <a:r>
              <a:rPr lang="en-GB" dirty="0"/>
              <a:t>Interactional synchrony is a theory of social communication where behaviours of one or more individuals become synchronised. It starts from the initial consolidation of biological rhythms during pregnancy to the emergence of symbolic and often rhythmic exchanges between parent and child. </a:t>
            </a:r>
            <a:br>
              <a:rPr lang="en-GB" dirty="0"/>
            </a:br>
            <a:r>
              <a:rPr lang="en-GB" dirty="0"/>
              <a:t/>
            </a:r>
            <a:br>
              <a:rPr lang="en-GB" dirty="0"/>
            </a:br>
            <a:r>
              <a:rPr lang="en-GB" dirty="0"/>
              <a:t>For me, the distinction is that reciprocity is more about turn taking, whilst synchronicity is behaviours being in tune with each other. </a:t>
            </a:r>
          </a:p>
          <a:p>
            <a:endParaRPr lang="en-GB" dirty="0"/>
          </a:p>
        </p:txBody>
      </p:sp>
    </p:spTree>
    <p:extLst>
      <p:ext uri="{BB962C8B-B14F-4D97-AF65-F5344CB8AC3E}">
        <p14:creationId xmlns:p14="http://schemas.microsoft.com/office/powerpoint/2010/main" val="3589236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Asocial stage:</a:t>
            </a:r>
            <a:endParaRPr lang="en-GB" dirty="0"/>
          </a:p>
        </p:txBody>
      </p:sp>
      <p:sp>
        <p:nvSpPr>
          <p:cNvPr id="3" name="Content Placeholder 2"/>
          <p:cNvSpPr>
            <a:spLocks noGrp="1"/>
          </p:cNvSpPr>
          <p:nvPr>
            <p:ph idx="1"/>
          </p:nvPr>
        </p:nvSpPr>
        <p:spPr/>
        <p:txBody>
          <a:bodyPr/>
          <a:lstStyle/>
          <a:p>
            <a:pPr marL="0" indent="0">
              <a:buNone/>
            </a:pPr>
            <a:r>
              <a:rPr lang="en-GB" dirty="0" smtClean="0"/>
              <a:t>This </a:t>
            </a:r>
            <a:r>
              <a:rPr lang="en-GB" dirty="0"/>
              <a:t>is usually up to 6 weeks of age. The will usually form attachments with any human. Despite not having a bias to a particular human it is often seen that they prefer human like stimuli (e.g. Dolls) This was observed by Schaffer and Emerson when they approached the infant and it responded as it would with anyone.</a:t>
            </a:r>
          </a:p>
          <a:p>
            <a:endParaRPr lang="en-GB" dirty="0"/>
          </a:p>
        </p:txBody>
      </p:sp>
    </p:spTree>
    <p:extLst>
      <p:ext uri="{BB962C8B-B14F-4D97-AF65-F5344CB8AC3E}">
        <p14:creationId xmlns:p14="http://schemas.microsoft.com/office/powerpoint/2010/main" val="1333712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Indiscriminate attachment:</a:t>
            </a:r>
            <a:endParaRPr lang="en-GB" dirty="0"/>
          </a:p>
        </p:txBody>
      </p:sp>
      <p:sp>
        <p:nvSpPr>
          <p:cNvPr id="3" name="Content Placeholder 2"/>
          <p:cNvSpPr>
            <a:spLocks noGrp="1"/>
          </p:cNvSpPr>
          <p:nvPr>
            <p:ph idx="1"/>
          </p:nvPr>
        </p:nvSpPr>
        <p:spPr/>
        <p:txBody>
          <a:bodyPr/>
          <a:lstStyle/>
          <a:p>
            <a:pPr marL="0" indent="0">
              <a:buNone/>
            </a:pPr>
            <a:r>
              <a:rPr lang="en-GB" dirty="0" smtClean="0"/>
              <a:t>This </a:t>
            </a:r>
            <a:r>
              <a:rPr lang="en-GB" dirty="0"/>
              <a:t>is usually 6 weeks to 6 months. Babies become more “sociable”. They can tell people apart and so begin to form stronger attachments however these do not progress much until the next stage. At this stage, Schaffer and Emerson found that they did not show a fear of strangers.</a:t>
            </a:r>
          </a:p>
          <a:p>
            <a:endParaRPr lang="en-GB" dirty="0"/>
          </a:p>
        </p:txBody>
      </p:sp>
    </p:spTree>
    <p:extLst>
      <p:ext uri="{BB962C8B-B14F-4D97-AF65-F5344CB8AC3E}">
        <p14:creationId xmlns:p14="http://schemas.microsoft.com/office/powerpoint/2010/main" val="1159929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Specific attachment:</a:t>
            </a:r>
            <a:endParaRPr lang="en-GB" dirty="0"/>
          </a:p>
        </p:txBody>
      </p:sp>
      <p:sp>
        <p:nvSpPr>
          <p:cNvPr id="3" name="Content Placeholder 2"/>
          <p:cNvSpPr>
            <a:spLocks noGrp="1"/>
          </p:cNvSpPr>
          <p:nvPr>
            <p:ph idx="1"/>
          </p:nvPr>
        </p:nvSpPr>
        <p:spPr/>
        <p:txBody>
          <a:bodyPr/>
          <a:lstStyle/>
          <a:p>
            <a:pPr marL="0" indent="0">
              <a:buNone/>
            </a:pPr>
            <a:r>
              <a:rPr lang="en-GB" dirty="0" smtClean="0"/>
              <a:t>Usually </a:t>
            </a:r>
            <a:r>
              <a:rPr lang="en-GB" dirty="0"/>
              <a:t>7 months onward. The key things about this stage are that the infant begins to show separation anxiety and “protests”, usually by crying, when their primary attachment figure leaves. The second key behaviour is that they begin to show fear of strangers.</a:t>
            </a:r>
          </a:p>
          <a:p>
            <a:endParaRPr lang="en-GB" dirty="0"/>
          </a:p>
        </p:txBody>
      </p:sp>
    </p:spTree>
    <p:extLst>
      <p:ext uri="{BB962C8B-B14F-4D97-AF65-F5344CB8AC3E}">
        <p14:creationId xmlns:p14="http://schemas.microsoft.com/office/powerpoint/2010/main" val="3120297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Multiple Attachments:</a:t>
            </a:r>
            <a:endParaRPr lang="en-GB" dirty="0"/>
          </a:p>
        </p:txBody>
      </p:sp>
      <p:sp>
        <p:nvSpPr>
          <p:cNvPr id="3" name="Content Placeholder 2"/>
          <p:cNvSpPr>
            <a:spLocks noGrp="1"/>
          </p:cNvSpPr>
          <p:nvPr>
            <p:ph idx="1"/>
          </p:nvPr>
        </p:nvSpPr>
        <p:spPr/>
        <p:txBody>
          <a:bodyPr/>
          <a:lstStyle/>
          <a:p>
            <a:pPr marL="0" indent="0">
              <a:buNone/>
            </a:pPr>
            <a:r>
              <a:rPr lang="en-GB" dirty="0" smtClean="0"/>
              <a:t>10-11 </a:t>
            </a:r>
            <a:r>
              <a:rPr lang="en-GB" dirty="0"/>
              <a:t>months onwards. The infant begins to make multiple attachments. This is usually towards friends, grandparents and childminders/ nursery staff.</a:t>
            </a:r>
          </a:p>
          <a:p>
            <a:endParaRPr lang="en-GB" dirty="0"/>
          </a:p>
        </p:txBody>
      </p:sp>
    </p:spTree>
    <p:extLst>
      <p:ext uri="{BB962C8B-B14F-4D97-AF65-F5344CB8AC3E}">
        <p14:creationId xmlns:p14="http://schemas.microsoft.com/office/powerpoint/2010/main" val="3851892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Experiment </a:t>
            </a:r>
            <a:r>
              <a:rPr lang="en-GB" b="1" dirty="0"/>
              <a:t>Date: </a:t>
            </a:r>
            <a:r>
              <a:rPr lang="en-GB" b="1" dirty="0" smtClean="0"/>
              <a:t>1964</a:t>
            </a:r>
            <a:endParaRPr lang="en-GB" dirty="0"/>
          </a:p>
        </p:txBody>
      </p:sp>
      <p:sp>
        <p:nvSpPr>
          <p:cNvPr id="3" name="Content Placeholder 2"/>
          <p:cNvSpPr>
            <a:spLocks noGrp="1"/>
          </p:cNvSpPr>
          <p:nvPr>
            <p:ph idx="1"/>
          </p:nvPr>
        </p:nvSpPr>
        <p:spPr/>
        <p:txBody>
          <a:bodyPr/>
          <a:lstStyle/>
          <a:p>
            <a:pPr marL="0" indent="0">
              <a:buNone/>
            </a:pPr>
            <a:r>
              <a:rPr lang="en-GB" dirty="0"/>
              <a:t>Schaffer and Emerson were interested in the concept of attachment and hypothesised that human infant’s bonding periods take much longer than animals. They believed it could take up to 7 or 8 months for the bonding process to occur. Their study follows:</a:t>
            </a:r>
          </a:p>
          <a:p>
            <a:endParaRPr lang="en-GB" dirty="0"/>
          </a:p>
        </p:txBody>
      </p:sp>
    </p:spTree>
    <p:extLst>
      <p:ext uri="{BB962C8B-B14F-4D97-AF65-F5344CB8AC3E}">
        <p14:creationId xmlns:p14="http://schemas.microsoft.com/office/powerpoint/2010/main" val="2731690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Schaffer and Emerson</a:t>
            </a:r>
            <a:endParaRPr lang="en-GB" dirty="0"/>
          </a:p>
        </p:txBody>
      </p:sp>
      <p:sp>
        <p:nvSpPr>
          <p:cNvPr id="3" name="Content Placeholder 2"/>
          <p:cNvSpPr>
            <a:spLocks noGrp="1"/>
          </p:cNvSpPr>
          <p:nvPr>
            <p:ph idx="1"/>
          </p:nvPr>
        </p:nvSpPr>
        <p:spPr/>
        <p:txBody>
          <a:bodyPr>
            <a:normAutofit/>
          </a:bodyPr>
          <a:lstStyle/>
          <a:p>
            <a:pPr fontAlgn="base"/>
            <a:r>
              <a:rPr lang="en-GB" b="1" dirty="0" smtClean="0"/>
              <a:t>Hypothesis</a:t>
            </a:r>
            <a:r>
              <a:rPr lang="en-GB" b="1" dirty="0"/>
              <a:t>:</a:t>
            </a:r>
            <a:r>
              <a:rPr lang="en-GB" dirty="0"/>
              <a:t> Infants develop bonds with their care-givers and this bond becomes stronger over a period of time.</a:t>
            </a:r>
          </a:p>
          <a:p>
            <a:pPr fontAlgn="base"/>
            <a:r>
              <a:rPr lang="en-GB" b="1" dirty="0"/>
              <a:t>Null Hypothesis: </a:t>
            </a:r>
            <a:r>
              <a:rPr lang="en-GB" dirty="0"/>
              <a:t>Infants have the bond with their care-giver from the moment they are born and time does not cause this bond to become stronger or weaker.</a:t>
            </a:r>
          </a:p>
          <a:p>
            <a:pPr marL="0" indent="0" fontAlgn="base">
              <a:buNone/>
            </a:pPr>
            <a:r>
              <a:rPr lang="en-GB" dirty="0"/>
              <a:t> </a:t>
            </a:r>
          </a:p>
          <a:p>
            <a:endParaRPr lang="en-GB" dirty="0"/>
          </a:p>
        </p:txBody>
      </p:sp>
    </p:spTree>
    <p:extLst>
      <p:ext uri="{BB962C8B-B14F-4D97-AF65-F5344CB8AC3E}">
        <p14:creationId xmlns:p14="http://schemas.microsoft.com/office/powerpoint/2010/main" val="1061355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Schaffer and Emerson</a:t>
            </a:r>
          </a:p>
        </p:txBody>
      </p:sp>
      <p:sp>
        <p:nvSpPr>
          <p:cNvPr id="3" name="Content Placeholder 2"/>
          <p:cNvSpPr>
            <a:spLocks noGrp="1"/>
          </p:cNvSpPr>
          <p:nvPr>
            <p:ph idx="1"/>
          </p:nvPr>
        </p:nvSpPr>
        <p:spPr/>
        <p:txBody>
          <a:bodyPr>
            <a:normAutofit fontScale="92500"/>
          </a:bodyPr>
          <a:lstStyle/>
          <a:p>
            <a:pPr fontAlgn="base"/>
            <a:r>
              <a:rPr lang="en-GB" b="1" dirty="0"/>
              <a:t>Type of experiment: </a:t>
            </a:r>
            <a:r>
              <a:rPr lang="en-GB" dirty="0"/>
              <a:t>Field Observation</a:t>
            </a:r>
          </a:p>
          <a:p>
            <a:pPr fontAlgn="base"/>
            <a:r>
              <a:rPr lang="en-GB" b="1" dirty="0"/>
              <a:t>I.V:</a:t>
            </a:r>
            <a:r>
              <a:rPr lang="en-GB" dirty="0"/>
              <a:t> How long they spend with their mother before they are tested.</a:t>
            </a:r>
          </a:p>
          <a:p>
            <a:pPr fontAlgn="base"/>
            <a:r>
              <a:rPr lang="en-GB" b="1" dirty="0"/>
              <a:t>D.V:</a:t>
            </a:r>
            <a:r>
              <a:rPr lang="en-GB" dirty="0"/>
              <a:t> How the parents say they reacted in a strange situation on the scale set up by Schaffer and Emerson.</a:t>
            </a:r>
          </a:p>
          <a:p>
            <a:pPr fontAlgn="base"/>
            <a:r>
              <a:rPr lang="en-GB" b="1" dirty="0"/>
              <a:t>Sample:</a:t>
            </a:r>
            <a:r>
              <a:rPr lang="en-GB" dirty="0"/>
              <a:t> The sample was 60 babies from a working class area of Glasgow.</a:t>
            </a:r>
          </a:p>
          <a:p>
            <a:pPr fontAlgn="base"/>
            <a:r>
              <a:rPr lang="en-GB" b="1" dirty="0"/>
              <a:t>Issues with the sample:</a:t>
            </a:r>
            <a:r>
              <a:rPr lang="en-GB" dirty="0"/>
              <a:t> Although no issues with the sample are brought up in great objection, it is obvious that the fact they were only from working class and located in the same city that this could have influenced the results and caused them to have low population validity and generalisability.</a:t>
            </a:r>
          </a:p>
          <a:p>
            <a:endParaRPr lang="en-GB" dirty="0"/>
          </a:p>
        </p:txBody>
      </p:sp>
    </p:spTree>
    <p:extLst>
      <p:ext uri="{BB962C8B-B14F-4D97-AF65-F5344CB8AC3E}">
        <p14:creationId xmlns:p14="http://schemas.microsoft.com/office/powerpoint/2010/main" val="1466063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Schaffer and Emerson</a:t>
            </a:r>
          </a:p>
        </p:txBody>
      </p:sp>
      <p:sp>
        <p:nvSpPr>
          <p:cNvPr id="3" name="Content Placeholder 2"/>
          <p:cNvSpPr>
            <a:spLocks noGrp="1"/>
          </p:cNvSpPr>
          <p:nvPr>
            <p:ph idx="1"/>
          </p:nvPr>
        </p:nvSpPr>
        <p:spPr/>
        <p:txBody>
          <a:bodyPr>
            <a:normAutofit fontScale="92500" lnSpcReduction="10000"/>
          </a:bodyPr>
          <a:lstStyle/>
          <a:p>
            <a:pPr fontAlgn="base"/>
            <a:r>
              <a:rPr lang="en-GB" b="1" dirty="0"/>
              <a:t>Procedure: </a:t>
            </a:r>
            <a:r>
              <a:rPr lang="en-GB" dirty="0"/>
              <a:t>The babies are not manipulated in any way by the researchers and are left to grow up as they would if the researchers were not there. Schaffer and Emerson use interview and observation to see how their attachments are becoming stronger through time. They measure the 2 behaviours of “</a:t>
            </a:r>
            <a:r>
              <a:rPr lang="en-GB" dirty="0" err="1"/>
              <a:t>Seperation</a:t>
            </a:r>
            <a:r>
              <a:rPr lang="en-GB" dirty="0"/>
              <a:t> anxiety” and “Stranger distress”. A method of this was done by approaching the child and trying to engage them in play or conversation.</a:t>
            </a:r>
          </a:p>
          <a:p>
            <a:pPr fontAlgn="base"/>
            <a:r>
              <a:rPr lang="en-GB" b="1" dirty="0"/>
              <a:t>Observations:</a:t>
            </a:r>
            <a:r>
              <a:rPr lang="en-GB" dirty="0"/>
              <a:t> They found that the attachment not only developed depending on time but corresponded to the infant’s age. The infants went through 4 stages detailed later.</a:t>
            </a:r>
          </a:p>
          <a:p>
            <a:pPr fontAlgn="base"/>
            <a:r>
              <a:rPr lang="en-GB" b="1" dirty="0"/>
              <a:t>Findings: </a:t>
            </a:r>
            <a:r>
              <a:rPr lang="en-GB" dirty="0"/>
              <a:t>As stated earlier the infants reached 4 different stages of attachment dependent of their age. These are listed below</a:t>
            </a:r>
            <a:r>
              <a:rPr lang="en-GB" dirty="0" smtClean="0"/>
              <a:t>.</a:t>
            </a:r>
            <a:endParaRPr lang="en-GB" dirty="0"/>
          </a:p>
        </p:txBody>
      </p:sp>
    </p:spTree>
    <p:extLst>
      <p:ext uri="{BB962C8B-B14F-4D97-AF65-F5344CB8AC3E}">
        <p14:creationId xmlns:p14="http://schemas.microsoft.com/office/powerpoint/2010/main" val="2261644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Schaffer and Emerson</a:t>
            </a:r>
          </a:p>
        </p:txBody>
      </p:sp>
      <p:sp>
        <p:nvSpPr>
          <p:cNvPr id="3" name="Content Placeholder 2"/>
          <p:cNvSpPr>
            <a:spLocks noGrp="1"/>
          </p:cNvSpPr>
          <p:nvPr>
            <p:ph idx="1"/>
          </p:nvPr>
        </p:nvSpPr>
        <p:spPr/>
        <p:txBody>
          <a:bodyPr>
            <a:normAutofit fontScale="85000" lnSpcReduction="20000"/>
          </a:bodyPr>
          <a:lstStyle/>
          <a:p>
            <a:pPr fontAlgn="base"/>
            <a:r>
              <a:rPr lang="en-GB" b="1" dirty="0"/>
              <a:t>Ecological Validity:</a:t>
            </a:r>
            <a:r>
              <a:rPr lang="en-GB" dirty="0"/>
              <a:t> This experiment was a field observation and took place in the less stressful environment of their own home so the ecological validity was high.</a:t>
            </a:r>
          </a:p>
          <a:p>
            <a:pPr fontAlgn="base"/>
            <a:r>
              <a:rPr lang="en-GB" b="1" dirty="0"/>
              <a:t>Internal and External</a:t>
            </a:r>
            <a:r>
              <a:rPr lang="en-GB" dirty="0"/>
              <a:t> </a:t>
            </a:r>
            <a:r>
              <a:rPr lang="en-GB" b="1" dirty="0"/>
              <a:t>Validity: </a:t>
            </a:r>
            <a:r>
              <a:rPr lang="en-GB" dirty="0"/>
              <a:t>The internal validity of this research is believed to be high however many people may say that the extended time period, and the fact it was a field observation, meant that many confounding variables could be present and have influenced the results. The external validity is high as the sample was human however questions could be asked about the sampling technique and how it may have left the experiment with a limited sample.</a:t>
            </a:r>
          </a:p>
          <a:p>
            <a:pPr fontAlgn="base"/>
            <a:r>
              <a:rPr lang="en-GB" b="1" dirty="0"/>
              <a:t>Reliability: </a:t>
            </a:r>
            <a:r>
              <a:rPr lang="en-GB" dirty="0"/>
              <a:t>Many experiments have been done, usually observations, that replicate the results of Schaffer and Emerson. This means that the reliability is high.</a:t>
            </a:r>
          </a:p>
          <a:p>
            <a:pPr fontAlgn="base"/>
            <a:r>
              <a:rPr lang="en-GB" b="1" dirty="0"/>
              <a:t>Generalisability: </a:t>
            </a:r>
            <a:r>
              <a:rPr lang="en-GB" dirty="0"/>
              <a:t> The sample is limited to one city and one social class so many people question the </a:t>
            </a:r>
            <a:r>
              <a:rPr lang="en-GB" dirty="0" err="1"/>
              <a:t>generalisabiltity</a:t>
            </a:r>
            <a:r>
              <a:rPr lang="en-GB" dirty="0"/>
              <a:t>. However, for the time the sample was representative of the population.</a:t>
            </a:r>
          </a:p>
          <a:p>
            <a:endParaRPr lang="en-GB" dirty="0"/>
          </a:p>
          <a:p>
            <a:endParaRPr lang="en-GB" dirty="0"/>
          </a:p>
        </p:txBody>
      </p:sp>
    </p:spTree>
    <p:extLst>
      <p:ext uri="{BB962C8B-B14F-4D97-AF65-F5344CB8AC3E}">
        <p14:creationId xmlns:p14="http://schemas.microsoft.com/office/powerpoint/2010/main" val="31583522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474</Words>
  <Application>Microsoft Office PowerPoint</Application>
  <PresentationFormat>Widescreen</PresentationFormat>
  <Paragraphs>39</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Schaffer and Emerson – 4 stages of Attachment in infants</vt:lpstr>
      <vt:lpstr>Reciprocity</vt:lpstr>
      <vt:lpstr>Interactional synchrony</vt:lpstr>
      <vt:lpstr>Explanation</vt:lpstr>
      <vt:lpstr>Asocial stage:</vt:lpstr>
      <vt:lpstr>Indiscriminate attachment:</vt:lpstr>
      <vt:lpstr>Specific attachment:</vt:lpstr>
      <vt:lpstr>Multiple Attachments:</vt:lpstr>
      <vt:lpstr>Experiment Date: 1964</vt:lpstr>
      <vt:lpstr>Schaffer and Emerson</vt:lpstr>
      <vt:lpstr>Schaffer and Emerson</vt:lpstr>
      <vt:lpstr>Schaffer and Emerson</vt:lpstr>
      <vt:lpstr>Schaffer and Emerson</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Schaffer and Emerson – 4 stages of Attachment in infants</dc:title>
  <dc:creator>Stanyer, Richard  (Staff)</dc:creator>
  <cp:lastModifiedBy>Stanyer, Richard  (Staff)</cp:lastModifiedBy>
  <cp:revision>5</cp:revision>
  <dcterms:created xsi:type="dcterms:W3CDTF">2016-10-05T08:00:17Z</dcterms:created>
  <dcterms:modified xsi:type="dcterms:W3CDTF">2016-10-05T12:33:35Z</dcterms:modified>
</cp:coreProperties>
</file>