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70" r:id="rId3"/>
    <p:sldId id="258" r:id="rId4"/>
    <p:sldId id="271" r:id="rId5"/>
    <p:sldId id="259" r:id="rId6"/>
    <p:sldId id="272" r:id="rId7"/>
    <p:sldId id="260" r:id="rId8"/>
    <p:sldId id="273" r:id="rId9"/>
    <p:sldId id="261" r:id="rId10"/>
    <p:sldId id="262" r:id="rId11"/>
    <p:sldId id="274" r:id="rId12"/>
    <p:sldId id="268" r:id="rId13"/>
    <p:sldId id="263" r:id="rId14"/>
    <p:sldId id="264" r:id="rId15"/>
    <p:sldId id="265" r:id="rId16"/>
    <p:sldId id="275" r:id="rId17"/>
    <p:sldId id="266" r:id="rId18"/>
    <p:sldId id="276" r:id="rId19"/>
    <p:sldId id="267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18" autoAdjust="0"/>
  </p:normalViewPr>
  <p:slideViewPr>
    <p:cSldViewPr>
      <p:cViewPr>
        <p:scale>
          <a:sx n="76" d="100"/>
          <a:sy n="76" d="100"/>
        </p:scale>
        <p:origin x="-33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0488-078C-46F4-9DB0-5F4AA67DF409}" type="datetimeFigureOut">
              <a:rPr lang="en-GB" smtClean="0"/>
              <a:pPr/>
              <a:t>04/11/2014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33AB0-FFD2-4E45-911F-4A3DA4702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0488-078C-46F4-9DB0-5F4AA67DF409}" type="datetimeFigureOut">
              <a:rPr lang="en-GB" smtClean="0"/>
              <a:pPr/>
              <a:t>04/11/2014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33AB0-FFD2-4E45-911F-4A3DA4702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0488-078C-46F4-9DB0-5F4AA67DF409}" type="datetimeFigureOut">
              <a:rPr lang="en-GB" smtClean="0"/>
              <a:pPr/>
              <a:t>04/11/2014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33AB0-FFD2-4E45-911F-4A3DA4702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0488-078C-46F4-9DB0-5F4AA67DF409}" type="datetimeFigureOut">
              <a:rPr lang="en-GB" smtClean="0"/>
              <a:pPr/>
              <a:t>04/11/2014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33AB0-FFD2-4E45-911F-4A3DA4702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0488-078C-46F4-9DB0-5F4AA67DF409}" type="datetimeFigureOut">
              <a:rPr lang="en-GB" smtClean="0"/>
              <a:pPr/>
              <a:t>04/11/2014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33AB0-FFD2-4E45-911F-4A3DA4702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0488-078C-46F4-9DB0-5F4AA67DF409}" type="datetimeFigureOut">
              <a:rPr lang="en-GB" smtClean="0"/>
              <a:pPr/>
              <a:t>04/11/2014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33AB0-FFD2-4E45-911F-4A3DA4702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0488-078C-46F4-9DB0-5F4AA67DF409}" type="datetimeFigureOut">
              <a:rPr lang="en-GB" smtClean="0"/>
              <a:pPr/>
              <a:t>04/11/2014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33AB0-FFD2-4E45-911F-4A3DA4702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0488-078C-46F4-9DB0-5F4AA67DF409}" type="datetimeFigureOut">
              <a:rPr lang="en-GB" smtClean="0"/>
              <a:pPr/>
              <a:t>04/11/2014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33AB0-FFD2-4E45-911F-4A3DA4702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0488-078C-46F4-9DB0-5F4AA67DF409}" type="datetimeFigureOut">
              <a:rPr lang="en-GB" smtClean="0"/>
              <a:pPr/>
              <a:t>04/11/2014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33AB0-FFD2-4E45-911F-4A3DA4702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0488-078C-46F4-9DB0-5F4AA67DF409}" type="datetimeFigureOut">
              <a:rPr lang="en-GB" smtClean="0"/>
              <a:pPr/>
              <a:t>04/11/2014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33AB0-FFD2-4E45-911F-4A3DA4702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0488-078C-46F4-9DB0-5F4AA67DF409}" type="datetimeFigureOut">
              <a:rPr lang="en-GB" smtClean="0"/>
              <a:pPr/>
              <a:t>04/11/2014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33AB0-FFD2-4E45-911F-4A3DA4702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20488-078C-46F4-9DB0-5F4AA67DF409}" type="datetimeFigureOut">
              <a:rPr lang="en-GB" smtClean="0"/>
              <a:pPr/>
              <a:t>04/11/2014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33AB0-FFD2-4E45-911F-4A3DA4702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her-and-newborn-baby-gir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6551" y="512676"/>
            <a:ext cx="8770899" cy="5832648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Attachment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 emotional tie or relationship between two people shown in their behaviour.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352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her-and-newborn-baby-gir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7675" y="512676"/>
            <a:ext cx="8708650" cy="5832648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Attachment is Shown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Seeking proximity</a:t>
            </a:r>
          </a:p>
          <a:p>
            <a:r>
              <a:rPr lang="en-GB" dirty="0" smtClean="0"/>
              <a:t>Distress in separation</a:t>
            </a:r>
          </a:p>
          <a:p>
            <a:r>
              <a:rPr lang="en-GB" dirty="0" smtClean="0"/>
              <a:t>Joy on reunion</a:t>
            </a:r>
          </a:p>
          <a:p>
            <a:r>
              <a:rPr lang="en-GB" dirty="0" smtClean="0"/>
              <a:t>General orientation (wanting to be close)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04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her-and-newborn-baby-gir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973" y="512676"/>
            <a:ext cx="8532055" cy="5832648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ethology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study of animal behaviour. Helps survival. Two people together are more likely to survive </a:t>
            </a:r>
            <a:r>
              <a:rPr lang="en-GB" dirty="0" smtClean="0"/>
              <a:t>than </a:t>
            </a:r>
            <a:r>
              <a:rPr lang="en-GB" dirty="0" smtClean="0"/>
              <a:t>separate. Evolutionary. Lorenz!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476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her-and-newborn-baby-gir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93248" y="512676"/>
            <a:ext cx="5957505" cy="5832648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Critical Period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 specific period of time in which something has to develop. Limbs in the womb from the embryo. If interfered with may not develop properly and will have a lasting effect.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386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her-and-newborn-baby-gir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13285" y="512676"/>
            <a:ext cx="5317430" cy="5832648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her-and-newborn-baby-gir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55676" y="512676"/>
            <a:ext cx="5832648" cy="5832648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Sensitive Period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 period of time in which something is likely to occur. The development of speech in young children. We saw earlier that this can be effected by isolation.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386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her-and-newborn-baby-gir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7675" y="528251"/>
            <a:ext cx="8708650" cy="5801497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her-and-newborn-baby-gir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548680"/>
            <a:ext cx="3888432" cy="5832648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her-and-newborn-baby-gir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476672"/>
            <a:ext cx="8310767" cy="5832648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her-and-newborn-baby-gir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6551" y="749003"/>
            <a:ext cx="8770899" cy="5359993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Klaus and </a:t>
            </a:r>
            <a:r>
              <a:rPr lang="en-GB" dirty="0" err="1" smtClean="0"/>
              <a:t>Kennell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Skin to skin</a:t>
            </a:r>
          </a:p>
          <a:p>
            <a:pPr marL="0" indent="0">
              <a:buNone/>
            </a:pPr>
            <a:r>
              <a:rPr lang="en-GB" dirty="0" smtClean="0"/>
              <a:t>Evolution: Human babies are helpless.</a:t>
            </a:r>
          </a:p>
          <a:p>
            <a:pPr marL="0" indent="0">
              <a:buNone/>
            </a:pPr>
            <a:r>
              <a:rPr lang="en-GB" dirty="0" smtClean="0"/>
              <a:t>Led to greater closeness</a:t>
            </a:r>
          </a:p>
          <a:p>
            <a:pPr marL="0" indent="0">
              <a:buNone/>
            </a:pPr>
            <a:r>
              <a:rPr lang="en-GB" dirty="0" smtClean="0"/>
              <a:t>Experiment criticised due to group.</a:t>
            </a:r>
          </a:p>
          <a:p>
            <a:pPr marL="0" indent="0">
              <a:buNone/>
            </a:pPr>
            <a:r>
              <a:rPr lang="en-GB" dirty="0" smtClean="0"/>
              <a:t>De Chateau et al replicated with Swedish mothers.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487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her-and-newborn-baby-gir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34732" y="512676"/>
            <a:ext cx="7674536" cy="5832648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Schaffer and Emerson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9662581"/>
              </p:ext>
            </p:extLst>
          </p:nvPr>
        </p:nvGraphicFramePr>
        <p:xfrm>
          <a:off x="827584" y="1563371"/>
          <a:ext cx="7560840" cy="4966570"/>
        </p:xfrm>
        <a:graphic>
          <a:graphicData uri="http://schemas.openxmlformats.org/drawingml/2006/table">
            <a:tbl>
              <a:tblPr/>
              <a:tblGrid>
                <a:gridCol w="2520280"/>
                <a:gridCol w="2520280"/>
                <a:gridCol w="2520280"/>
              </a:tblGrid>
              <a:tr h="218119">
                <a:tc>
                  <a:txBody>
                    <a:bodyPr/>
                    <a:lstStyle/>
                    <a:p>
                      <a:r>
                        <a:rPr lang="en-GB" sz="1400" b="1" dirty="0"/>
                        <a:t>Phase of attachment:</a:t>
                      </a:r>
                      <a:endParaRPr lang="en-GB" sz="1400" dirty="0"/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/>
                        <a:t>Age range:</a:t>
                      </a:r>
                      <a:endParaRPr lang="en-GB" sz="1400"/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/>
                        <a:t>Characteristics of phase:</a:t>
                      </a:r>
                      <a:endParaRPr lang="en-GB" sz="1400"/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2475">
                <a:tc>
                  <a:txBody>
                    <a:bodyPr/>
                    <a:lstStyle/>
                    <a:p>
                      <a:r>
                        <a:rPr lang="en-GB" sz="1400" dirty="0"/>
                        <a:t>Pre-attachment phase</a:t>
                      </a:r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0-3 months</a:t>
                      </a:r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At about 6 weeks, infants begin to treat other humans differently from objects by smiling and gurgle at them.</a:t>
                      </a:r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2475">
                <a:tc>
                  <a:txBody>
                    <a:bodyPr/>
                    <a:lstStyle/>
                    <a:p>
                      <a:r>
                        <a:rPr lang="en-GB" sz="1400" dirty="0"/>
                        <a:t>Indiscriminate attachment phase</a:t>
                      </a:r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3-7 months</a:t>
                      </a:r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Infant can distinguish between familiar and unfamiliar people but is quite happy to be comforted by anyone.</a:t>
                      </a:r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6831">
                <a:tc>
                  <a:txBody>
                    <a:bodyPr/>
                    <a:lstStyle/>
                    <a:p>
                      <a:r>
                        <a:rPr lang="en-GB" sz="1400"/>
                        <a:t>Discriminate attachment phase</a:t>
                      </a:r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7-9 months</a:t>
                      </a:r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Infant distinguishes between carers and strangers and exhibits distress or </a:t>
                      </a:r>
                      <a:r>
                        <a:rPr lang="en-GB" sz="1400" b="1" dirty="0"/>
                        <a:t>separation anxiety</a:t>
                      </a:r>
                      <a:r>
                        <a:rPr lang="en-GB" sz="1400" dirty="0"/>
                        <a:t> when left alone (they have developed </a:t>
                      </a:r>
                      <a:r>
                        <a:rPr lang="en-GB" sz="1400" b="1" dirty="0"/>
                        <a:t>object permanence</a:t>
                      </a:r>
                      <a:r>
                        <a:rPr lang="en-GB" sz="1400" dirty="0"/>
                        <a:t>) and may be fearful of the strangers.</a:t>
                      </a:r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36064">
                <a:tc>
                  <a:txBody>
                    <a:bodyPr/>
                    <a:lstStyle/>
                    <a:p>
                      <a:r>
                        <a:rPr lang="en-GB" sz="1400"/>
                        <a:t>Multiple attachment phase</a:t>
                      </a:r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9+ months</a:t>
                      </a:r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Attachments develop with other people (for example, grandparents or brothers and sisters), although the original attachment remains the strongest.</a:t>
                      </a:r>
                    </a:p>
                  </a:txBody>
                  <a:tcPr marL="54530" marR="54530" marT="27265" marB="272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670228213" y="1547813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0631" tIns="0" rIns="20631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28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ther-and-newborn-baby-gir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84757" y="512676"/>
            <a:ext cx="4374486" cy="5832648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N:\14-15\2012-13\My Pictures\Picture\Picture 1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1"/>
            <a:ext cx="8636177" cy="672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63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287</Words>
  <Application>Microsoft Office PowerPoint</Application>
  <PresentationFormat>On-screen Show (4:3)</PresentationFormat>
  <Paragraphs>35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What is Attachment</vt:lpstr>
      <vt:lpstr>PowerPoint Presentation</vt:lpstr>
      <vt:lpstr>Attachment is Shown</vt:lpstr>
      <vt:lpstr>PowerPoint Presentation</vt:lpstr>
      <vt:lpstr>ethology</vt:lpstr>
      <vt:lpstr>PowerPoint Presentation</vt:lpstr>
      <vt:lpstr>Critical Period</vt:lpstr>
      <vt:lpstr>PowerPoint Presentation</vt:lpstr>
      <vt:lpstr>PowerPoint Presentation</vt:lpstr>
      <vt:lpstr>Sensitive Period</vt:lpstr>
      <vt:lpstr>PowerPoint Presentation</vt:lpstr>
      <vt:lpstr>PowerPoint Presentation</vt:lpstr>
      <vt:lpstr>PowerPoint Presentation</vt:lpstr>
      <vt:lpstr>PowerPoint Presentation</vt:lpstr>
      <vt:lpstr>Klaus and Kennell</vt:lpstr>
      <vt:lpstr>PowerPoint Presentation</vt:lpstr>
      <vt:lpstr>Schaffer and Emerson</vt:lpstr>
      <vt:lpstr>PowerPoint Presentation</vt:lpstr>
      <vt:lpstr>PowerPoint Presentation</vt:lpstr>
    </vt:vector>
  </TitlesOfParts>
  <Company>Littleover Community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PAS</dc:creator>
  <cp:lastModifiedBy>Stanyer, Richard  (Staff)</cp:lastModifiedBy>
  <cp:revision>12</cp:revision>
  <dcterms:created xsi:type="dcterms:W3CDTF">2013-09-18T15:24:45Z</dcterms:created>
  <dcterms:modified xsi:type="dcterms:W3CDTF">2014-11-04T10:48:52Z</dcterms:modified>
</cp:coreProperties>
</file>