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62" r:id="rId3"/>
    <p:sldId id="298" r:id="rId4"/>
    <p:sldId id="267" r:id="rId5"/>
    <p:sldId id="332" r:id="rId6"/>
    <p:sldId id="333" r:id="rId7"/>
    <p:sldId id="334" r:id="rId8"/>
    <p:sldId id="283" r:id="rId9"/>
    <p:sldId id="284" r:id="rId10"/>
    <p:sldId id="269" r:id="rId11"/>
    <p:sldId id="286" r:id="rId12"/>
    <p:sldId id="287" r:id="rId13"/>
    <p:sldId id="288" r:id="rId14"/>
    <p:sldId id="285" r:id="rId15"/>
    <p:sldId id="290" r:id="rId16"/>
    <p:sldId id="291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259" r:id="rId26"/>
    <p:sldId id="299" r:id="rId27"/>
    <p:sldId id="309" r:id="rId28"/>
    <p:sldId id="300" r:id="rId29"/>
    <p:sldId id="301" r:id="rId30"/>
    <p:sldId id="302" r:id="rId31"/>
    <p:sldId id="303" r:id="rId32"/>
    <p:sldId id="304" r:id="rId33"/>
    <p:sldId id="305" r:id="rId34"/>
    <p:sldId id="306" r:id="rId35"/>
    <p:sldId id="307" r:id="rId36"/>
    <p:sldId id="319" r:id="rId37"/>
    <p:sldId id="318" r:id="rId38"/>
    <p:sldId id="308" r:id="rId39"/>
    <p:sldId id="320" r:id="rId40"/>
    <p:sldId id="321" r:id="rId41"/>
    <p:sldId id="322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F8AA0-F6D5-4316-814E-20E88730C27A}" type="datetimeFigureOut">
              <a:rPr lang="en-GB" smtClean="0"/>
              <a:t>07/11/2014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B24CD-AA13-4328-ADB6-42F898391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651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711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700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922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9063-4717-4B18-A19F-C3B07546662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824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565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029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9063-4717-4B18-A19F-C3B07546662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02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9063-4717-4B18-A19F-C3B07546662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02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486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2466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9063-4717-4B18-A19F-C3B07546662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02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372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3726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841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4842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9531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7390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230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3709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7777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5364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8107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4670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52B9E-4519-4BF3-A4BA-5AB983ABF500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2460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4A74079-8D63-44D7-A36C-9B8DDDDCB923}" type="slidenum">
              <a:rPr lang="en-GB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GB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224F80E-6146-467A-BAB4-933391F33A2C}" type="slidenum">
              <a:rPr lang="en-GB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GB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283FC6B-FD24-40B1-835D-68B1803C3C4E}" type="slidenum">
              <a:rPr lang="en-GB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GB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F088038-62C2-453D-BBEC-EFF1B58CBC68}" type="slidenum">
              <a:rPr lang="en-GB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GB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33E3FA1-AB91-4718-B0F0-1C67C821BFE3}" type="slidenum">
              <a:rPr lang="en-GB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GB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EC8B630-02FF-4B24-B728-85153FBBD33C}" type="slidenum">
              <a:rPr lang="en-GB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GB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429C382-E018-448E-A3A5-FD523C14E21E}" type="slidenum">
              <a:rPr lang="en-GB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GB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72DE5A8-1508-49E0-8B49-EFE5B649C338}" type="slidenum">
              <a:rPr lang="en-GB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GB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0846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52B9E-4519-4BF3-A4BA-5AB983ABF500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7666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F98874B-DE4C-4EFB-86DD-615A552E490A}" type="slidenum">
              <a:rPr lang="en-GB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GB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2619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2576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73193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B24CD-AA13-4328-ADB6-42F89839151E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559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07/11/2014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487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07/11/2014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47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07/11/2014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17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07/11/2014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925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07/11/2014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03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07/11/2014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655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07/11/2014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62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07/11/2014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770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07/11/2014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137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07/11/2014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370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64666-A69D-4F1F-A2B8-014BD6CF3D52}" type="datetimeFigureOut">
              <a:rPr lang="en-GB" smtClean="0"/>
              <a:t>07/11/2014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848440-8115-4787-A8D4-B08EDCA7B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733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1026" name="Picture 2" descr="N:\14-15\2012-13\photos\DSCF707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852" y="0"/>
            <a:ext cx="1595669" cy="119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36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MJJpbRx_O8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Mt4N9GSBoMI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tWtvrPTbQ_c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O60TYAIgC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BwFQVpX2lhw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68761"/>
            <a:ext cx="9144000" cy="2331690"/>
          </a:xfrm>
        </p:spPr>
        <p:txBody>
          <a:bodyPr/>
          <a:lstStyle/>
          <a:p>
            <a:r>
              <a:rPr lang="en-GB" dirty="0" smtClean="0"/>
              <a:t>Attachment – Lesson Two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PSYA1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608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780928"/>
            <a:ext cx="7715200" cy="1143000"/>
          </a:xfrm>
        </p:spPr>
        <p:txBody>
          <a:bodyPr/>
          <a:lstStyle/>
          <a:p>
            <a:r>
              <a:rPr lang="en-GB" dirty="0" smtClean="0"/>
              <a:t>What is Attachment?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628800"/>
            <a:ext cx="8229600" cy="4525963"/>
          </a:xfrm>
        </p:spPr>
        <p:txBody>
          <a:bodyPr/>
          <a:lstStyle/>
          <a:p>
            <a:r>
              <a:rPr lang="en-GB" dirty="0" smtClean="0"/>
              <a:t>A bond formed between animals or people, and continues to bind them through time</a:t>
            </a:r>
          </a:p>
          <a:p>
            <a:r>
              <a:rPr lang="en-GB" dirty="0" smtClean="0"/>
              <a:t>Wanting to gain and to keep close proximity to that person</a:t>
            </a:r>
          </a:p>
          <a:p>
            <a:r>
              <a:rPr lang="en-GB" dirty="0" smtClean="0"/>
              <a:t>Behaviours to keep the close proximity will be following, clinging, smiling, crying and calling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337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69942E-6 L 0.00329 -0.335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167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916832"/>
            <a:ext cx="7776864" cy="3528392"/>
          </a:xfrm>
        </p:spPr>
        <p:txBody>
          <a:bodyPr>
            <a:normAutofit/>
          </a:bodyPr>
          <a:lstStyle/>
          <a:p>
            <a:r>
              <a:rPr lang="en-GB" dirty="0" smtClean="0"/>
              <a:t>What theory did we learn about?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What was it called?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Explain the theory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207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Learning </a:t>
            </a:r>
            <a:r>
              <a:rPr lang="en-US" dirty="0" smtClean="0"/>
              <a:t>Theory</a:t>
            </a:r>
            <a:br>
              <a:rPr lang="en-US" dirty="0" smtClean="0"/>
            </a:br>
            <a:r>
              <a:rPr lang="en-US" i="1" dirty="0" smtClean="0"/>
              <a:t>(Dollard &amp; Miller, 1949)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Attachment </a:t>
            </a:r>
            <a:r>
              <a:rPr lang="en-US" dirty="0"/>
              <a:t>is a set of learned </a:t>
            </a:r>
            <a:r>
              <a:rPr lang="en-US" dirty="0" smtClean="0"/>
              <a:t>behaviors </a:t>
            </a:r>
            <a:r>
              <a:rPr lang="en-US" dirty="0"/>
              <a:t>(i.e. results from experience of the environment, not innate processes)</a:t>
            </a:r>
          </a:p>
          <a:p>
            <a:pPr lvl="1"/>
            <a:r>
              <a:rPr lang="en-US" dirty="0"/>
              <a:t>Classical conditioning (association</a:t>
            </a:r>
            <a:r>
              <a:rPr lang="en-US" dirty="0" smtClean="0"/>
              <a:t>) </a:t>
            </a:r>
            <a:r>
              <a:rPr lang="en-US" dirty="0" smtClean="0">
                <a:hlinkClick r:id="rId3"/>
              </a:rPr>
              <a:t>Pavlov</a:t>
            </a:r>
            <a:r>
              <a:rPr lang="en-US" dirty="0" smtClean="0"/>
              <a:t>	</a:t>
            </a:r>
            <a:endParaRPr lang="en-US" dirty="0"/>
          </a:p>
          <a:p>
            <a:pPr lvl="1"/>
            <a:r>
              <a:rPr lang="en-US" dirty="0"/>
              <a:t>Operant conditioning (consequences</a:t>
            </a:r>
            <a:r>
              <a:rPr lang="en-US" dirty="0" smtClean="0"/>
              <a:t>) </a:t>
            </a:r>
            <a:r>
              <a:rPr lang="en-US" dirty="0" smtClean="0">
                <a:hlinkClick r:id="rId4"/>
              </a:rPr>
              <a:t>Skinner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Unconditioned </a:t>
            </a:r>
            <a:r>
              <a:rPr lang="en-GB" dirty="0" smtClean="0"/>
              <a:t>Stimuli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Unconditioned Stimuli: An aspect of the environment which produces an automatic unlearned response. Dog salivating when given food.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265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Unconditioned Response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 unlearned reflex response to an unconditioned stimuli. The pupil of the eye changing with the difference in light.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083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Cupboard Love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Learned behaviour by association.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555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348880"/>
            <a:ext cx="7632848" cy="2808312"/>
          </a:xfrm>
        </p:spPr>
        <p:txBody>
          <a:bodyPr>
            <a:normAutofit/>
          </a:bodyPr>
          <a:lstStyle/>
          <a:p>
            <a:r>
              <a:rPr lang="en-GB" dirty="0" smtClean="0"/>
              <a:t>How do you think classical conditioning can explain attachment of a baby to it’s mother?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515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/>
          <a:lstStyle/>
          <a:p>
            <a:pPr lvl="1"/>
            <a:r>
              <a:rPr lang="en-US" sz="3600" dirty="0" smtClean="0"/>
              <a:t>Infant learns to associate feeding with primary </a:t>
            </a:r>
            <a:r>
              <a:rPr lang="en-US" sz="3600" dirty="0" err="1" smtClean="0"/>
              <a:t>carer</a:t>
            </a:r>
            <a:r>
              <a:rPr lang="en-US" sz="3600" dirty="0" smtClean="0"/>
              <a:t>/mother</a:t>
            </a:r>
          </a:p>
          <a:p>
            <a:pPr lvl="1"/>
            <a:r>
              <a:rPr lang="en-US" sz="3600" dirty="0" smtClean="0"/>
              <a:t>Mother acquires comforting properties by association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262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827088" y="333375"/>
            <a:ext cx="72009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dirty="0"/>
              <a:t>Operant conditioning – </a:t>
            </a:r>
            <a:r>
              <a:rPr lang="en-US" sz="3200" dirty="0">
                <a:hlinkClick r:id="rId3"/>
              </a:rPr>
              <a:t>Skinners </a:t>
            </a:r>
            <a:r>
              <a:rPr lang="en-US" sz="3200" dirty="0" smtClean="0">
                <a:hlinkClick r:id="rId3"/>
              </a:rPr>
              <a:t>rats</a:t>
            </a:r>
            <a:endParaRPr lang="en-US" sz="3200" dirty="0"/>
          </a:p>
        </p:txBody>
      </p:sp>
      <p:pic>
        <p:nvPicPr>
          <p:cNvPr id="33798" name="Picture 6" descr="SkinnerRatCartoonS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052736"/>
            <a:ext cx="4681016" cy="552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0" name="Picture 8" descr="SkinnerBo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96752"/>
            <a:ext cx="256222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7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1413030" y="333375"/>
            <a:ext cx="72009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dirty="0"/>
              <a:t>Operant conditioning – Skinners </a:t>
            </a:r>
            <a:r>
              <a:rPr lang="en-US" sz="3200" dirty="0" smtClean="0"/>
              <a:t>rats</a:t>
            </a:r>
            <a:endParaRPr lang="en-US" sz="3200" dirty="0"/>
          </a:p>
        </p:txBody>
      </p:sp>
      <p:pic>
        <p:nvPicPr>
          <p:cNvPr id="33800" name="Picture 8" descr="SkinnerBo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172" y="918150"/>
            <a:ext cx="6090617" cy="566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74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Operant conditioning key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/>
          <a:lstStyle/>
          <a:p>
            <a:r>
              <a:rPr lang="en-GB" dirty="0" smtClean="0"/>
              <a:t>Will complete a task in order to gain reward</a:t>
            </a:r>
          </a:p>
          <a:p>
            <a:r>
              <a:rPr lang="en-GB" dirty="0" smtClean="0"/>
              <a:t>Called </a:t>
            </a:r>
            <a:r>
              <a:rPr lang="en-GB" i="1" dirty="0" smtClean="0"/>
              <a:t>positive reinforcement</a:t>
            </a:r>
            <a:r>
              <a:rPr lang="en-GB" dirty="0" smtClean="0"/>
              <a:t> – gaining a reward </a:t>
            </a:r>
            <a:r>
              <a:rPr lang="en-GB" i="1" dirty="0" smtClean="0"/>
              <a:t>reinforces</a:t>
            </a:r>
            <a:r>
              <a:rPr lang="en-GB" dirty="0" smtClean="0"/>
              <a:t> the behaviour, and therefore you are likely to repeat the behaviour</a:t>
            </a:r>
          </a:p>
          <a:p>
            <a:r>
              <a:rPr lang="en-GB" i="1" dirty="0" smtClean="0"/>
              <a:t>Negative reinforcement</a:t>
            </a:r>
            <a:r>
              <a:rPr lang="en-GB" dirty="0" smtClean="0"/>
              <a:t> is learning through punishment rather than reward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04591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55576" y="2348880"/>
            <a:ext cx="7632848" cy="280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How do you think operant conditioning can explain attachment of a baby to it’s mother?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37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323528" y="1856868"/>
            <a:ext cx="8064896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n-US" sz="3600" dirty="0" smtClean="0"/>
              <a:t>Infant </a:t>
            </a:r>
            <a:r>
              <a:rPr lang="en-US" sz="3600" dirty="0"/>
              <a:t>learns that </a:t>
            </a:r>
            <a:r>
              <a:rPr lang="en-US" sz="3600" dirty="0" smtClean="0"/>
              <a:t>crying and </a:t>
            </a:r>
            <a:r>
              <a:rPr lang="en-US" sz="3600" dirty="0"/>
              <a:t>smiling brings positive response from adults </a:t>
            </a:r>
            <a:r>
              <a:rPr lang="en-US" sz="3600" dirty="0" smtClean="0"/>
              <a:t>(</a:t>
            </a:r>
            <a:r>
              <a:rPr lang="en-US" sz="3600" i="1" dirty="0" smtClean="0"/>
              <a:t>positive reinforcement</a:t>
            </a:r>
            <a:r>
              <a:rPr lang="en-US" sz="3600" dirty="0" smtClean="0"/>
              <a:t>)</a:t>
            </a:r>
          </a:p>
          <a:p>
            <a:pPr lvl="1"/>
            <a:endParaRPr lang="en-US" sz="3600" dirty="0"/>
          </a:p>
          <a:p>
            <a:pPr lvl="1"/>
            <a:r>
              <a:rPr lang="en-US" sz="3600" dirty="0"/>
              <a:t>Adult learns that responding to cries etc. brings relief from noise (</a:t>
            </a:r>
            <a:r>
              <a:rPr lang="en-US" sz="3600" i="1" dirty="0"/>
              <a:t>negative reinforcement)</a:t>
            </a:r>
          </a:p>
        </p:txBody>
      </p:sp>
    </p:spTree>
    <p:extLst>
      <p:ext uri="{BB962C8B-B14F-4D97-AF65-F5344CB8AC3E}">
        <p14:creationId xmlns:p14="http://schemas.microsoft.com/office/powerpoint/2010/main" val="1552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 of Learning Theory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20889"/>
            <a:ext cx="8229600" cy="3456384"/>
          </a:xfrm>
        </p:spPr>
        <p:txBody>
          <a:bodyPr/>
          <a:lstStyle/>
          <a:p>
            <a:pPr marL="0" indent="0">
              <a:buNone/>
            </a:pPr>
            <a:r>
              <a:rPr lang="en-GB" b="1" i="1" dirty="0" smtClean="0"/>
              <a:t>Strengths?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3284984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+ Provides an adequate explanation as to why attachments form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301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 of Learning Theory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en-GB" b="1" i="1" dirty="0" smtClean="0"/>
          </a:p>
          <a:p>
            <a:pPr>
              <a:buFontTx/>
              <a:buChar char="-"/>
            </a:pPr>
            <a:r>
              <a:rPr lang="en-GB" dirty="0" smtClean="0"/>
              <a:t>Original Learning Theory uses food to develop the attachment. There is no psychological evidence to show feeding has anything to do with attachment</a:t>
            </a:r>
          </a:p>
          <a:p>
            <a:pPr>
              <a:buFontTx/>
              <a:buChar char="-"/>
            </a:pPr>
            <a:r>
              <a:rPr lang="en-GB" i="1" dirty="0" smtClean="0"/>
              <a:t>Harlow’s Monkeys  (1959) – </a:t>
            </a:r>
            <a:r>
              <a:rPr lang="en-GB" dirty="0" smtClean="0"/>
              <a:t>contact comfort is more important than food in the development of attachment </a:t>
            </a:r>
            <a:r>
              <a:rPr lang="en-GB" dirty="0" smtClean="0">
                <a:hlinkClick r:id="rId3"/>
              </a:rPr>
              <a:t>(</a:t>
            </a:r>
            <a:r>
              <a:rPr lang="en-GB" i="1" dirty="0" smtClean="0">
                <a:hlinkClick r:id="rId3"/>
              </a:rPr>
              <a:t>video</a:t>
            </a:r>
            <a:r>
              <a:rPr lang="en-GB" dirty="0" smtClean="0">
                <a:hlinkClick r:id="rId3"/>
              </a:rPr>
              <a:t>)</a:t>
            </a:r>
            <a:endParaRPr lang="en-GB" dirty="0" smtClean="0"/>
          </a:p>
          <a:p>
            <a:pPr>
              <a:buFontTx/>
              <a:buChar char="-"/>
            </a:pPr>
            <a:r>
              <a:rPr lang="en-GB" dirty="0" smtClean="0"/>
              <a:t>Supported by study with humans – </a:t>
            </a:r>
            <a:r>
              <a:rPr lang="en-GB" i="1" dirty="0" smtClean="0"/>
              <a:t>Schaffer and Emerson (1964)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475656" y="130941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/>
              <a:t>Weaknesses?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347079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Swap homework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Argue what this is?</a:t>
            </a:r>
            <a:endParaRPr lang="en-GB" dirty="0" smtClean="0"/>
          </a:p>
          <a:p>
            <a:r>
              <a:rPr lang="en-GB" dirty="0" smtClean="0"/>
              <a:t>Skinner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45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cat has learned during conditioning that the food and door opening occur together a number of times</a:t>
            </a:r>
          </a:p>
          <a:p>
            <a:r>
              <a:rPr lang="en-GB" dirty="0" smtClean="0"/>
              <a:t>The door opening then becomes a conditioned stimulus which produces the response of running to the cupboard for food.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325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2. Use operant conditioning to explain how you could get people to smile at you more often.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914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Smile back at them often – positive reinforcement</a:t>
            </a:r>
          </a:p>
          <a:p>
            <a:r>
              <a:rPr lang="en-GB" dirty="0" smtClean="0"/>
              <a:t>Give them a reward – positive reinforcement</a:t>
            </a:r>
          </a:p>
          <a:p>
            <a:r>
              <a:rPr lang="en-GB" dirty="0" smtClean="0"/>
              <a:t>Punish them when they don’t smile at you – negative reinforcement.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383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3. Write a 100 word outline of the learning theory explanation of attachment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1115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Classical conditioning</a:t>
            </a:r>
          </a:p>
          <a:p>
            <a:pPr lvl="1"/>
            <a:r>
              <a:rPr lang="en-GB" dirty="0" smtClean="0"/>
              <a:t>Pavlov</a:t>
            </a:r>
          </a:p>
          <a:p>
            <a:pPr lvl="1"/>
            <a:r>
              <a:rPr lang="en-GB" dirty="0" smtClean="0"/>
              <a:t>Stimulus/Response</a:t>
            </a:r>
          </a:p>
          <a:p>
            <a:r>
              <a:rPr lang="en-GB" dirty="0" smtClean="0"/>
              <a:t>Operant conditioning</a:t>
            </a:r>
          </a:p>
          <a:p>
            <a:pPr lvl="1"/>
            <a:r>
              <a:rPr lang="en-GB" dirty="0" smtClean="0"/>
              <a:t>Skinner</a:t>
            </a:r>
          </a:p>
          <a:p>
            <a:pPr lvl="1"/>
            <a:r>
              <a:rPr lang="en-GB" dirty="0" smtClean="0"/>
              <a:t>Positive and negative reinforcement</a:t>
            </a:r>
          </a:p>
          <a:p>
            <a:r>
              <a:rPr lang="en-GB" dirty="0" smtClean="0"/>
              <a:t>Overview: all behaviour is learned through experiences and is not innate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5576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4. Write a 100 word </a:t>
            </a:r>
            <a:r>
              <a:rPr lang="en-GB" i="1" dirty="0" smtClean="0"/>
              <a:t>evaluation</a:t>
            </a:r>
            <a:r>
              <a:rPr lang="en-GB" dirty="0" smtClean="0"/>
              <a:t> of the learning theory explanation of attachment. Remember you should not </a:t>
            </a:r>
            <a:r>
              <a:rPr lang="en-GB" i="1" dirty="0" smtClean="0"/>
              <a:t>describe</a:t>
            </a:r>
            <a:r>
              <a:rPr lang="en-GB" dirty="0" smtClean="0"/>
              <a:t> research studies but must </a:t>
            </a:r>
            <a:r>
              <a:rPr lang="en-GB" i="1" dirty="0" smtClean="0"/>
              <a:t>use </a:t>
            </a:r>
            <a:r>
              <a:rPr lang="en-GB" dirty="0" smtClean="0"/>
              <a:t>them as part of an effective commentary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8834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Strengths</a:t>
            </a:r>
          </a:p>
          <a:p>
            <a:pPr lvl="1"/>
            <a:r>
              <a:rPr lang="en-GB" dirty="0" smtClean="0"/>
              <a:t>Supported by Pavlov’s and Skinner’s experiments</a:t>
            </a:r>
          </a:p>
          <a:p>
            <a:pPr lvl="1"/>
            <a:r>
              <a:rPr lang="en-GB" dirty="0" smtClean="0"/>
              <a:t>Is a viable way of proving attachment through food</a:t>
            </a:r>
          </a:p>
          <a:p>
            <a:r>
              <a:rPr lang="en-GB" dirty="0" smtClean="0"/>
              <a:t>Weaknesses</a:t>
            </a:r>
          </a:p>
          <a:p>
            <a:pPr lvl="1"/>
            <a:r>
              <a:rPr lang="en-GB" dirty="0" smtClean="0"/>
              <a:t>Harlow’s monkeys</a:t>
            </a:r>
          </a:p>
          <a:p>
            <a:pPr lvl="1"/>
            <a:r>
              <a:rPr lang="en-GB" dirty="0" smtClean="0"/>
              <a:t>Schaffer and Emerson</a:t>
            </a:r>
          </a:p>
          <a:p>
            <a:pPr lvl="1"/>
            <a:r>
              <a:rPr lang="en-GB" dirty="0" smtClean="0"/>
              <a:t>Food may not have anything to do with attachment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0111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/>
              <a:t>To understand </a:t>
            </a:r>
            <a:r>
              <a:rPr lang="en-GB" dirty="0" smtClean="0"/>
              <a:t> and evaluate the evolutionary theory in terms of attachment</a:t>
            </a:r>
          </a:p>
          <a:p>
            <a:r>
              <a:rPr lang="en-GB" dirty="0" smtClean="0"/>
              <a:t>Develop exam skills in essay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827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Evolutionary Theory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u="sng" dirty="0" smtClean="0"/>
              <a:t>What is evolution?</a:t>
            </a:r>
            <a:endParaRPr lang="en-GB" sz="4800" u="sng" dirty="0"/>
          </a:p>
        </p:txBody>
      </p:sp>
    </p:spTree>
    <p:extLst>
      <p:ext uri="{BB962C8B-B14F-4D97-AF65-F5344CB8AC3E}">
        <p14:creationId xmlns:p14="http://schemas.microsoft.com/office/powerpoint/2010/main" val="421034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Evolutionary Theory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Bowlby (1953)</a:t>
            </a:r>
          </a:p>
          <a:p>
            <a:r>
              <a:rPr lang="en-US"/>
              <a:t>Attachment is biologically pre-programmed into children at birth</a:t>
            </a:r>
          </a:p>
          <a:p>
            <a:pPr lvl="1"/>
            <a:r>
              <a:rPr lang="en-US"/>
              <a:t>Encoded in the human genes</a:t>
            </a:r>
          </a:p>
          <a:p>
            <a:pPr lvl="1"/>
            <a:r>
              <a:rPr lang="en-US"/>
              <a:t>Evolves and persists because of its adaptiveness (i.e. it is evolutionarily useful)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26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Evolutionary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8839200" cy="25908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Evolution is the process whereby </a:t>
            </a:r>
            <a:r>
              <a:rPr lang="en-GB" b="1" dirty="0" smtClean="0"/>
              <a:t>USEFUL</a:t>
            </a:r>
            <a:r>
              <a:rPr lang="en-GB" dirty="0" smtClean="0"/>
              <a:t> </a:t>
            </a:r>
            <a:r>
              <a:rPr lang="en-GB" b="1" dirty="0" smtClean="0"/>
              <a:t>FEATURES</a:t>
            </a:r>
            <a:r>
              <a:rPr lang="en-GB" dirty="0" smtClean="0"/>
              <a:t> are introduced into a species. Features are useful if they help the animal </a:t>
            </a:r>
            <a:r>
              <a:rPr lang="en-GB" b="1" dirty="0" smtClean="0"/>
              <a:t>SURVIVE</a:t>
            </a:r>
            <a:r>
              <a:rPr lang="en-GB" dirty="0" smtClean="0"/>
              <a:t> long enough to successfully </a:t>
            </a:r>
            <a:r>
              <a:rPr lang="en-GB" b="1" dirty="0" smtClean="0"/>
              <a:t>REPRODUCE</a:t>
            </a:r>
            <a:r>
              <a:rPr lang="en-GB" dirty="0" smtClean="0"/>
              <a:t>. To survive and reproduce, animals need to be </a:t>
            </a:r>
            <a:r>
              <a:rPr lang="en-GB" b="1" dirty="0" smtClean="0"/>
              <a:t>WELL</a:t>
            </a:r>
            <a:r>
              <a:rPr lang="en-GB" dirty="0" smtClean="0"/>
              <a:t> </a:t>
            </a:r>
            <a:r>
              <a:rPr lang="en-GB" b="1" dirty="0" smtClean="0"/>
              <a:t>ADAPTED</a:t>
            </a:r>
            <a:r>
              <a:rPr lang="en-GB" dirty="0" smtClean="0"/>
              <a:t> to their environment.</a:t>
            </a:r>
          </a:p>
        </p:txBody>
      </p:sp>
      <p:pic>
        <p:nvPicPr>
          <p:cNvPr id="4100" name="Picture 2" descr="http://www.boston.com/yourlife/family/blog/infant%20monke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05200"/>
            <a:ext cx="33528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3733800"/>
            <a:ext cx="4953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r>
              <a:rPr lang="en-GB" sz="2800">
                <a:latin typeface="Calibri" pitchFamily="34" charset="0"/>
              </a:rPr>
              <a:t>For this reason, useful features are said to be </a:t>
            </a:r>
            <a:r>
              <a:rPr lang="en-GB" sz="2800" b="1">
                <a:latin typeface="Calibri" pitchFamily="34" charset="0"/>
              </a:rPr>
              <a:t>ADAPTIVE</a:t>
            </a:r>
            <a:r>
              <a:rPr lang="en-GB" sz="2800"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217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Bowlby’s Theory of Attachment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err="1" smtClean="0"/>
              <a:t>Bowlby</a:t>
            </a:r>
            <a:r>
              <a:rPr lang="en-GB" dirty="0" smtClean="0"/>
              <a:t> (1958) proposed that human infants have an innate tendency to form attachments to their primary care giver, most often their mother.</a:t>
            </a:r>
          </a:p>
        </p:txBody>
      </p:sp>
      <p:pic>
        <p:nvPicPr>
          <p:cNvPr id="5124" name="Picture 2" descr="sxc.hu, auth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111500"/>
            <a:ext cx="5029200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21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ASCMI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Bowlby’s theory of attachment has a number of parts, which can be broken down into the following</a:t>
            </a:r>
          </a:p>
          <a:p>
            <a:pPr lvl="1" eaLnBrk="1" hangingPunct="1"/>
            <a:r>
              <a:rPr lang="en-GB" smtClean="0"/>
              <a:t>A: Adaptive</a:t>
            </a:r>
          </a:p>
          <a:p>
            <a:pPr lvl="1" eaLnBrk="1" hangingPunct="1"/>
            <a:r>
              <a:rPr lang="en-GB" smtClean="0"/>
              <a:t>S: Social Releasers</a:t>
            </a:r>
          </a:p>
          <a:p>
            <a:pPr lvl="1" eaLnBrk="1" hangingPunct="1"/>
            <a:r>
              <a:rPr lang="en-GB" smtClean="0"/>
              <a:t>C: Critical Period</a:t>
            </a:r>
          </a:p>
          <a:p>
            <a:pPr lvl="1" eaLnBrk="1" hangingPunct="1"/>
            <a:r>
              <a:rPr lang="en-GB" smtClean="0"/>
              <a:t>M: Monotropy</a:t>
            </a:r>
          </a:p>
          <a:p>
            <a:pPr lvl="1" eaLnBrk="1" hangingPunct="1"/>
            <a:r>
              <a:rPr lang="en-GB" smtClean="0"/>
              <a:t>I: Internal Working model</a:t>
            </a:r>
          </a:p>
        </p:txBody>
      </p:sp>
      <p:pic>
        <p:nvPicPr>
          <p:cNvPr id="6148" name="Picture 2" descr="http://sinekpartners.typepad.com/photos/uncategorized/2008/08/04/bab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590800"/>
            <a:ext cx="40386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834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Bowlby (1958)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400" cy="213360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Attachments are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sz="4400" b="1" u="sng" dirty="0" smtClean="0">
                <a:solidFill>
                  <a:srgbClr val="FF0000"/>
                </a:solidFill>
              </a:rPr>
              <a:t>A</a:t>
            </a:r>
            <a:r>
              <a:rPr lang="en-GB" dirty="0" smtClean="0">
                <a:solidFill>
                  <a:srgbClr val="FF0000"/>
                </a:solidFill>
              </a:rPr>
              <a:t>daptive</a:t>
            </a:r>
            <a:r>
              <a:rPr lang="en-GB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This means they give our species an ‘adaptive advantage’, making us more likely to survive. This is because if an infant has an attachment to a caregiver, they are kept safe, given food, and kept warm.</a:t>
            </a:r>
          </a:p>
        </p:txBody>
      </p:sp>
      <p:pic>
        <p:nvPicPr>
          <p:cNvPr id="7172" name="Picture 10" descr="http://images.buzzillions.com/images_customers/00/27/1405274_24923_fu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4838"/>
            <a:ext cx="4953000" cy="371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12" descr="http://mattapps.com/blog/wp-content/uploads/2009/03/safe-baby-handling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200400"/>
            <a:ext cx="3657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78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Bowlby (1958)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25908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Babies have </a:t>
            </a:r>
            <a:r>
              <a:rPr lang="en-GB" sz="4400" b="1" u="sng" dirty="0" smtClean="0">
                <a:solidFill>
                  <a:srgbClr val="FF0000"/>
                </a:solidFill>
              </a:rPr>
              <a:t>S</a:t>
            </a:r>
            <a:r>
              <a:rPr lang="en-GB" dirty="0" smtClean="0">
                <a:solidFill>
                  <a:srgbClr val="FF0000"/>
                </a:solidFill>
              </a:rPr>
              <a:t>ocial releasers</a:t>
            </a:r>
            <a:r>
              <a:rPr lang="en-GB" dirty="0" smtClean="0"/>
              <a:t>, which ‘unlock’ the innate tendency of adults to care for them.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These Social releasers are both: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Physical – the typical ‘baby face’ features and body proportions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Behavioural – e.g. crying, cooing, smiling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/>
          </a:p>
        </p:txBody>
      </p:sp>
      <p:pic>
        <p:nvPicPr>
          <p:cNvPr id="8196" name="Picture 2" descr="http://www.makememinimal.com/wp-content/uploads/2008/01/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170784"/>
            <a:ext cx="2687216" cy="268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4" descr="http://www.cm.iparenting.com/fc/editor_files/images/1042/Articles/smiling-bab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191000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259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Bowlby (1958)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915400" cy="25146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Babies have to form the attachment with their caregiver during a </a:t>
            </a:r>
            <a:r>
              <a:rPr lang="en-GB" sz="4400" b="1" u="sng" dirty="0" smtClean="0">
                <a:solidFill>
                  <a:srgbClr val="FF0000"/>
                </a:solidFill>
              </a:rPr>
              <a:t>C</a:t>
            </a:r>
            <a:r>
              <a:rPr lang="en-GB" dirty="0" smtClean="0">
                <a:solidFill>
                  <a:srgbClr val="FF0000"/>
                </a:solidFill>
              </a:rPr>
              <a:t>ritical period.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This is between birth and 2½ years old. Bowlby said that if this didn’t happen, the child would be damaged for life – socially, emotionally, intellectually, and physically</a:t>
            </a:r>
          </a:p>
        </p:txBody>
      </p:sp>
      <p:pic>
        <p:nvPicPr>
          <p:cNvPr id="9220" name="Picture 2" descr="http://laughingsquid.com/wp-content/uploads/containing-bab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505200"/>
            <a:ext cx="33528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4" descr="http://www.bbc.co.uk/parenting/images/300/baby_crying_closeu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0"/>
            <a:ext cx="464820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20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Bowlby (1958)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26670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Bowlby believed that infants form one very special attachment with their mother. This special, intense attachment is called </a:t>
            </a:r>
            <a:r>
              <a:rPr lang="en-GB" sz="4400" b="1" u="sng" dirty="0" smtClean="0">
                <a:solidFill>
                  <a:srgbClr val="FF0000"/>
                </a:solidFill>
              </a:rPr>
              <a:t>M</a:t>
            </a:r>
            <a:r>
              <a:rPr lang="en-GB" dirty="0" smtClean="0">
                <a:solidFill>
                  <a:srgbClr val="FF0000"/>
                </a:solidFill>
              </a:rPr>
              <a:t>onotropy. </a:t>
            </a:r>
            <a:r>
              <a:rPr lang="en-GB" dirty="0" smtClean="0"/>
              <a:t>If the mother isn’t available, the infant could bond with another ever-present, adult, mother-substitute.</a:t>
            </a:r>
          </a:p>
        </p:txBody>
      </p:sp>
      <p:pic>
        <p:nvPicPr>
          <p:cNvPr id="10244" name="Picture 2" descr="http://www.umcwy.info/uploadedimages/Additional_Services/Women_and_Children/wc_mother-baby-un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200400"/>
            <a:ext cx="4991100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937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Bowlby (1958)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229600" cy="24384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Through the monotropic attachment, the infant would form an </a:t>
            </a:r>
            <a:r>
              <a:rPr lang="en-GB" sz="4400" b="1" u="sng" dirty="0" smtClean="0">
                <a:solidFill>
                  <a:srgbClr val="FF0000"/>
                </a:solidFill>
              </a:rPr>
              <a:t>I</a:t>
            </a:r>
            <a:r>
              <a:rPr lang="en-GB" dirty="0" smtClean="0">
                <a:solidFill>
                  <a:srgbClr val="FF0000"/>
                </a:solidFill>
              </a:rPr>
              <a:t>nternal working model</a:t>
            </a:r>
            <a:r>
              <a:rPr lang="en-GB" dirty="0" smtClean="0"/>
              <a:t>. This is a special model for relationships. All the child’s future adult relationships will be based on the relationship with the mother.</a:t>
            </a:r>
            <a:endParaRPr lang="en-GB" dirty="0" smtClean="0"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/>
          </a:p>
        </p:txBody>
      </p:sp>
      <p:pic>
        <p:nvPicPr>
          <p:cNvPr id="11268" name="Picture 2" descr="http://www.masonminerdds.com/assets/images/happy-coup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575" y="3733800"/>
            <a:ext cx="378142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4" descr="http://sreeramshenoy.files.wordpress.com/2009/05/friends_tv_sho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0"/>
            <a:ext cx="534193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85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068960"/>
            <a:ext cx="7715200" cy="1143000"/>
          </a:xfrm>
        </p:spPr>
        <p:txBody>
          <a:bodyPr/>
          <a:lstStyle/>
          <a:p>
            <a:r>
              <a:rPr lang="en-GB" dirty="0" smtClean="0"/>
              <a:t>Task One – Pictures of Animals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94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Evolutionary Theory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Main hypotheses:</a:t>
            </a:r>
          </a:p>
          <a:p>
            <a:pPr lvl="1"/>
            <a:r>
              <a:rPr lang="en-US"/>
              <a:t>Attachments will form with those who respond to child’s signals</a:t>
            </a:r>
          </a:p>
          <a:p>
            <a:pPr lvl="1"/>
            <a:r>
              <a:rPr lang="en-US"/>
              <a:t>Attachment will correlate with other aspects of (biological) development</a:t>
            </a:r>
          </a:p>
          <a:p>
            <a:pPr lvl="1"/>
            <a:r>
              <a:rPr lang="en-US"/>
              <a:t>There will be a special attachment figure that is more important than others</a:t>
            </a:r>
          </a:p>
          <a:p>
            <a:pPr lvl="1"/>
            <a:r>
              <a:rPr lang="en-US"/>
              <a:t>Disruption of attachments will have developmental consequences</a:t>
            </a:r>
          </a:p>
        </p:txBody>
      </p:sp>
    </p:spTree>
    <p:extLst>
      <p:ext uri="{BB962C8B-B14F-4D97-AF65-F5344CB8AC3E}">
        <p14:creationId xmlns:p14="http://schemas.microsoft.com/office/powerpoint/2010/main" val="269044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Evaluation</a:t>
            </a:r>
          </a:p>
        </p:txBody>
      </p:sp>
      <p:pic>
        <p:nvPicPr>
          <p:cNvPr id="12292" name="Picture 2" descr="C:\Users\Natalie\AppData\Local\Microsoft\Windows\Temporary Internet Files\Content.IE5\CHNEHMXZ\MCj0330986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67400" y="609600"/>
            <a:ext cx="1892300" cy="161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 descr="C:\Users\Natalie\AppData\Local\Microsoft\Windows\Temporary Internet Files\Content.IE5\JD1X5LG6\MCj0331065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838" y="609600"/>
            <a:ext cx="1173162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 descr="C:\Users\Natalie\AppData\Local\Microsoft\Windows\Temporary Internet Files\Content.IE5\CHNEHMXZ\MCj04338680000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7244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8926" y="2214877"/>
            <a:ext cx="8229600" cy="4525963"/>
          </a:xfrm>
        </p:spPr>
        <p:txBody>
          <a:bodyPr/>
          <a:lstStyle/>
          <a:p>
            <a:r>
              <a:rPr lang="en-GB" dirty="0" smtClean="0"/>
              <a:t>Research Strengths and Weaknesses</a:t>
            </a:r>
          </a:p>
          <a:p>
            <a:r>
              <a:rPr lang="en-GB" dirty="0" smtClean="0"/>
              <a:t>Page 38-39</a:t>
            </a:r>
          </a:p>
          <a:p>
            <a:r>
              <a:rPr lang="en-GB" dirty="0" smtClean="0"/>
              <a:t>Make notes and feedback to class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678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Strengths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Lorenz</a:t>
            </a:r>
          </a:p>
          <a:p>
            <a:r>
              <a:rPr lang="en-GB" dirty="0" smtClean="0"/>
              <a:t>Institutional Care - Hodges and </a:t>
            </a:r>
            <a:r>
              <a:rPr lang="en-GB" dirty="0" err="1" smtClean="0"/>
              <a:t>Tizard</a:t>
            </a:r>
            <a:endParaRPr lang="en-GB" dirty="0" smtClean="0"/>
          </a:p>
          <a:p>
            <a:r>
              <a:rPr lang="en-GB" dirty="0" smtClean="0"/>
              <a:t>Universality – </a:t>
            </a:r>
            <a:r>
              <a:rPr lang="en-GB" dirty="0" err="1" smtClean="0"/>
              <a:t>Tronick</a:t>
            </a:r>
            <a:endParaRPr lang="en-GB" dirty="0" smtClean="0"/>
          </a:p>
          <a:p>
            <a:r>
              <a:rPr lang="en-GB" dirty="0" err="1" smtClean="0"/>
              <a:t>Monotropy</a:t>
            </a:r>
            <a:r>
              <a:rPr lang="en-GB" dirty="0" smtClean="0"/>
              <a:t> and hierarchy – Schaffer and Emerson</a:t>
            </a:r>
          </a:p>
          <a:p>
            <a:r>
              <a:rPr lang="en-GB" dirty="0" smtClean="0"/>
              <a:t>Caregiver Sensitivity – Harlow, Schaffer and Emerson</a:t>
            </a:r>
          </a:p>
          <a:p>
            <a:r>
              <a:rPr lang="en-GB" dirty="0" smtClean="0"/>
              <a:t>Continuity hypothesis - </a:t>
            </a:r>
            <a:r>
              <a:rPr lang="en-GB" dirty="0" err="1" smtClean="0"/>
              <a:t>Sroufe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932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Weaknesses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4525963"/>
          </a:xfrm>
        </p:spPr>
        <p:txBody>
          <a:bodyPr/>
          <a:lstStyle/>
          <a:p>
            <a:r>
              <a:rPr lang="en-GB" dirty="0" smtClean="0"/>
              <a:t>Multiple attachments – </a:t>
            </a:r>
            <a:r>
              <a:rPr lang="en-GB" dirty="0" err="1" smtClean="0"/>
              <a:t>Rutter</a:t>
            </a:r>
            <a:endParaRPr lang="en-GB" dirty="0" smtClean="0"/>
          </a:p>
          <a:p>
            <a:r>
              <a:rPr lang="en-GB" dirty="0" smtClean="0"/>
              <a:t>Temperament Hypothesis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915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Task Two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lnSpcReduction="10000"/>
          </a:bodyPr>
          <a:lstStyle/>
          <a:p>
            <a:endParaRPr lang="en-GB" dirty="0" smtClean="0"/>
          </a:p>
          <a:p>
            <a:r>
              <a:rPr lang="en-GB" dirty="0" smtClean="0"/>
              <a:t>Essay-based question</a:t>
            </a:r>
          </a:p>
          <a:p>
            <a:endParaRPr lang="en-GB" dirty="0"/>
          </a:p>
          <a:p>
            <a:r>
              <a:rPr lang="en-GB" dirty="0" smtClean="0"/>
              <a:t>“Discuss two explanations of attachment”. (16 marks)</a:t>
            </a:r>
          </a:p>
          <a:p>
            <a:endParaRPr lang="en-GB" dirty="0"/>
          </a:p>
          <a:p>
            <a:r>
              <a:rPr lang="en-GB" dirty="0" smtClean="0"/>
              <a:t>Use p.39 ‘Commentary corner’ to help you</a:t>
            </a:r>
          </a:p>
          <a:p>
            <a:endParaRPr lang="en-GB" dirty="0"/>
          </a:p>
          <a:p>
            <a:r>
              <a:rPr lang="en-GB" b="1" i="1" dirty="0" smtClean="0"/>
              <a:t>Open Book – this will be marked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44257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Task Three (and for homework):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Create a poster for Learning Theory – Explain Classical and Operant Conditioning, strength’s and </a:t>
            </a:r>
            <a:r>
              <a:rPr lang="en-GB" dirty="0" smtClean="0"/>
              <a:t>weaknesses</a:t>
            </a:r>
          </a:p>
          <a:p>
            <a:r>
              <a:rPr lang="en-GB" dirty="0" smtClean="0"/>
              <a:t>Include studies to support the points you make</a:t>
            </a:r>
          </a:p>
          <a:p>
            <a:r>
              <a:rPr lang="en-GB" dirty="0"/>
              <a:t>Create a poster for </a:t>
            </a:r>
            <a:r>
              <a:rPr lang="en-GB" dirty="0" smtClean="0"/>
              <a:t>Evolutionary Theory– </a:t>
            </a:r>
            <a:r>
              <a:rPr lang="en-GB" dirty="0"/>
              <a:t>Explain </a:t>
            </a:r>
            <a:r>
              <a:rPr lang="en-GB" dirty="0" smtClean="0"/>
              <a:t>the theory, strength’s </a:t>
            </a:r>
            <a:r>
              <a:rPr lang="en-GB" dirty="0"/>
              <a:t>and weaknesses</a:t>
            </a:r>
          </a:p>
          <a:p>
            <a:r>
              <a:rPr lang="en-GB" dirty="0"/>
              <a:t>Include studies to support the points you make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84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1194</Words>
  <Application>Microsoft Office PowerPoint</Application>
  <PresentationFormat>On-screen Show (4:3)</PresentationFormat>
  <Paragraphs>182</Paragraphs>
  <Slides>42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Attachment – Lesson Two</vt:lpstr>
      <vt:lpstr>What is Attachment?</vt:lpstr>
      <vt:lpstr>What theory did we learn about?  What was it called?  Explain the theory</vt:lpstr>
      <vt:lpstr>Learning Theory (Dollard &amp; Miller, 1949)</vt:lpstr>
      <vt:lpstr>Unconditioned Stimuli</vt:lpstr>
      <vt:lpstr>Unconditioned Response</vt:lpstr>
      <vt:lpstr>Cupboard Love</vt:lpstr>
      <vt:lpstr>How do you think classical conditioning can explain attachment of a baby to it’s mother?</vt:lpstr>
      <vt:lpstr>PowerPoint Presentation</vt:lpstr>
      <vt:lpstr>PowerPoint Presentation</vt:lpstr>
      <vt:lpstr>PowerPoint Presentation</vt:lpstr>
      <vt:lpstr>Operant conditioning key points</vt:lpstr>
      <vt:lpstr>PowerPoint Presentation</vt:lpstr>
      <vt:lpstr>PowerPoint Presentation</vt:lpstr>
      <vt:lpstr>Evaluation of Learning Theory</vt:lpstr>
      <vt:lpstr>Evaluation of Learning Theory</vt:lpstr>
      <vt:lpstr>Swap homework</vt:lpstr>
      <vt:lpstr>Answer</vt:lpstr>
      <vt:lpstr>PowerPoint Presentation</vt:lpstr>
      <vt:lpstr>Answer?</vt:lpstr>
      <vt:lpstr>PowerPoint Presentation</vt:lpstr>
      <vt:lpstr>Answer</vt:lpstr>
      <vt:lpstr>PowerPoint Presentation</vt:lpstr>
      <vt:lpstr>Answer</vt:lpstr>
      <vt:lpstr>Learning Objectives</vt:lpstr>
      <vt:lpstr>Evolutionary Theory</vt:lpstr>
      <vt:lpstr>Evolutionary Theory</vt:lpstr>
      <vt:lpstr>Evolutionary Theory</vt:lpstr>
      <vt:lpstr>Bowlby’s Theory of Attachment</vt:lpstr>
      <vt:lpstr>ASCMI</vt:lpstr>
      <vt:lpstr>Bowlby (1958) </vt:lpstr>
      <vt:lpstr>Bowlby (1958)</vt:lpstr>
      <vt:lpstr>Bowlby (1958)</vt:lpstr>
      <vt:lpstr>Bowlby (1958)</vt:lpstr>
      <vt:lpstr>Bowlby (1958)</vt:lpstr>
      <vt:lpstr>Task One – Pictures of Animals</vt:lpstr>
      <vt:lpstr>Evolutionary Theory</vt:lpstr>
      <vt:lpstr>Evaluation</vt:lpstr>
      <vt:lpstr>Strengths</vt:lpstr>
      <vt:lpstr>Weaknesses</vt:lpstr>
      <vt:lpstr>Task Two</vt:lpstr>
      <vt:lpstr>Task Three (and for homework):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Attachment</dc:title>
  <dc:creator>Miss Harris</dc:creator>
  <cp:lastModifiedBy>Stanyer, Richard  (Staff)</cp:lastModifiedBy>
  <cp:revision>35</cp:revision>
  <dcterms:created xsi:type="dcterms:W3CDTF">2011-09-03T18:29:06Z</dcterms:created>
  <dcterms:modified xsi:type="dcterms:W3CDTF">2014-11-07T13:46:48Z</dcterms:modified>
</cp:coreProperties>
</file>