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22" r:id="rId3"/>
    <p:sldId id="323" r:id="rId4"/>
    <p:sldId id="324" r:id="rId5"/>
    <p:sldId id="326" r:id="rId6"/>
    <p:sldId id="327" r:id="rId7"/>
    <p:sldId id="329" r:id="rId8"/>
    <p:sldId id="330" r:id="rId9"/>
    <p:sldId id="328" r:id="rId10"/>
    <p:sldId id="331" r:id="rId11"/>
    <p:sldId id="332" r:id="rId12"/>
    <p:sldId id="333" r:id="rId13"/>
    <p:sldId id="334" r:id="rId14"/>
    <p:sldId id="335" r:id="rId15"/>
    <p:sldId id="341" r:id="rId16"/>
    <p:sldId id="336" r:id="rId17"/>
    <p:sldId id="339" r:id="rId18"/>
    <p:sldId id="350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40" r:id="rId28"/>
    <p:sldId id="338" r:id="rId29"/>
    <p:sldId id="351" r:id="rId30"/>
    <p:sldId id="352" r:id="rId31"/>
    <p:sldId id="353" r:id="rId32"/>
    <p:sldId id="35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>
        <p:scale>
          <a:sx n="76" d="100"/>
          <a:sy n="76" d="100"/>
        </p:scale>
        <p:origin x="-342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F8AA0-F6D5-4316-814E-20E88730C27A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B24CD-AA13-4328-ADB6-42F898391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651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11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731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991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151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810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827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FFC5F-64A5-484D-8CF3-D55F4D4DC05C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FFC5F-64A5-484D-8CF3-D55F4D4DC05C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027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FFC5F-64A5-484D-8CF3-D55F4D4DC05C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FFC5F-64A5-484D-8CF3-D55F4D4DC05C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FFC5F-64A5-484D-8CF3-D55F4D4DC05C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FFC5F-64A5-484D-8CF3-D55F4D4DC05C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FFC5F-64A5-484D-8CF3-D55F4D4DC05C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19A53D6-4307-43F6-947F-83DB1CA00B84}" type="slidenum">
              <a:rPr lang="en-GB"/>
              <a:pPr eaLnBrk="1" hangingPunct="1"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FFC5F-64A5-484D-8CF3-D55F4D4DC05C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763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050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532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53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53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532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53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532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3289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3289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2820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7200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838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9952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6854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932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487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7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17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92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03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655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62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77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13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37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73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36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TsewNrHUH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TsewNrHUH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.uk/imgres?imgurl=www.unitedwayottawa.ca/images/campaign_theme/campaign13.jpg&amp;imgrefurl=http://www.unitedwayottawa.ca/english/campaigntoolkit/gfx_graphics.htm&amp;h=200&amp;w=200&amp;sz=6&amp;tbnid=MZEzhWvYV4IJ:&amp;tbnh=99&amp;tbnw=99&amp;prev=/images?q%3Dsmiling%2Bbaby%26hl%3Den%26lr%3D%26ie%3DUTF-8%26oe%3DUTF-8%26sa%3D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68761"/>
            <a:ext cx="9144000" cy="2331690"/>
          </a:xfrm>
        </p:spPr>
        <p:txBody>
          <a:bodyPr/>
          <a:lstStyle/>
          <a:p>
            <a:r>
              <a:rPr lang="en-GB" dirty="0" smtClean="0"/>
              <a:t>Attachment – Lesson </a:t>
            </a:r>
            <a:r>
              <a:rPr lang="en-GB" dirty="0" smtClean="0">
                <a:hlinkClick r:id="rId3"/>
              </a:rPr>
              <a:t>Three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PSYA1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08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Essay-based question</a:t>
            </a:r>
          </a:p>
          <a:p>
            <a:endParaRPr lang="en-GB" dirty="0"/>
          </a:p>
          <a:p>
            <a:r>
              <a:rPr lang="en-GB" dirty="0" smtClean="0"/>
              <a:t>“Discuss two explanations of attachment”. (16 marks)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42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715200" cy="1143000"/>
          </a:xfrm>
        </p:spPr>
        <p:txBody>
          <a:bodyPr/>
          <a:lstStyle/>
          <a:p>
            <a:r>
              <a:rPr lang="en-GB" dirty="0" smtClean="0"/>
              <a:t>Task 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Match up the cards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22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 Two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3340968"/>
          </a:xfrm>
        </p:spPr>
        <p:txBody>
          <a:bodyPr/>
          <a:lstStyle/>
          <a:p>
            <a:r>
              <a:rPr lang="en-GB" dirty="0" smtClean="0"/>
              <a:t>Fill in the gaps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089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find out how babies differ in the types of attachment behaviours they </a:t>
            </a:r>
            <a:r>
              <a:rPr lang="en-GB" dirty="0" smtClean="0"/>
              <a:t>show</a:t>
            </a:r>
          </a:p>
          <a:p>
            <a:r>
              <a:rPr lang="en-GB" dirty="0"/>
              <a:t>To investigate what behaviours are shown by babies with secure and insecure attachment types</a:t>
            </a:r>
          </a:p>
        </p:txBody>
      </p:sp>
    </p:spTree>
    <p:extLst>
      <p:ext uri="{BB962C8B-B14F-4D97-AF65-F5344CB8AC3E}">
        <p14:creationId xmlns:p14="http://schemas.microsoft.com/office/powerpoint/2010/main" val="55972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Mary Ainsworth 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Bowlby</a:t>
            </a:r>
            <a:r>
              <a:rPr lang="en-GB" dirty="0" smtClean="0"/>
              <a:t> focused on </a:t>
            </a:r>
            <a:r>
              <a:rPr lang="en-GB" b="1" dirty="0" smtClean="0"/>
              <a:t>universality</a:t>
            </a:r>
          </a:p>
          <a:p>
            <a:r>
              <a:rPr lang="en-GB" dirty="0" smtClean="0"/>
              <a:t>Ainsworth more interested in </a:t>
            </a:r>
            <a:r>
              <a:rPr lang="en-GB" b="1" dirty="0" smtClean="0"/>
              <a:t>individual differences</a:t>
            </a:r>
            <a:r>
              <a:rPr lang="en-GB" dirty="0" smtClean="0"/>
              <a:t> – the different types of attachment an infant can form with their caregiver</a:t>
            </a:r>
          </a:p>
          <a:p>
            <a:r>
              <a:rPr lang="en-GB" b="1" dirty="0" smtClean="0"/>
              <a:t>Supports </a:t>
            </a:r>
            <a:r>
              <a:rPr lang="en-GB" dirty="0" err="1" smtClean="0"/>
              <a:t>Bowlby</a:t>
            </a:r>
            <a:r>
              <a:rPr lang="en-GB" dirty="0" smtClean="0"/>
              <a:t> with an explanation that the attachment figure is a </a:t>
            </a:r>
            <a:r>
              <a:rPr lang="en-GB" i="1" dirty="0" smtClean="0"/>
              <a:t>secure base</a:t>
            </a:r>
            <a:r>
              <a:rPr lang="en-GB" dirty="0" smtClean="0"/>
              <a:t> for an infant to explore the world from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8583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Strange Situation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Ainsworth (1978)</a:t>
            </a:r>
          </a:p>
          <a:p>
            <a:pPr lvl="1"/>
            <a:r>
              <a:rPr lang="en-GB" dirty="0" smtClean="0"/>
              <a:t>Investigation of the quality of attachment between a caregiver and child.</a:t>
            </a:r>
          </a:p>
          <a:p>
            <a:r>
              <a:rPr lang="en-GB" dirty="0" smtClean="0"/>
              <a:t>Aim</a:t>
            </a:r>
          </a:p>
          <a:p>
            <a:pPr lvl="1"/>
            <a:r>
              <a:rPr lang="en-GB" dirty="0" smtClean="0"/>
              <a:t>To see how an infant behaves under conditions of mild stress</a:t>
            </a:r>
          </a:p>
          <a:p>
            <a:r>
              <a:rPr lang="en-GB" dirty="0" smtClean="0"/>
              <a:t>Participants</a:t>
            </a:r>
          </a:p>
          <a:p>
            <a:pPr lvl="1"/>
            <a:r>
              <a:rPr lang="en-GB" dirty="0" smtClean="0"/>
              <a:t>106 middle class infants</a:t>
            </a:r>
          </a:p>
        </p:txBody>
      </p:sp>
    </p:spTree>
    <p:extLst>
      <p:ext uri="{BB962C8B-B14F-4D97-AF65-F5344CB8AC3E}">
        <p14:creationId xmlns:p14="http://schemas.microsoft.com/office/powerpoint/2010/main" val="363587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Strange Situation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8 episodes, each one lasting about 3 minutes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Mother and baby enter room.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Mother sits and responds to infant if it wants attention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Stranger enters, talks to mother and gradually approaches baby. Mother leaves.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Stranger and baby together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Mother returns stranger leaves. When baby is settled, mother leaves again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Baby is alone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Stranger returns and is alone with baby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Mother returns and stranger leaves.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61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Strange Situation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Watch video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89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The Strange Situation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The child in the video is what Ainsworth described as “securely attached”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What behaviour did that child exhibit?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What other behaviour could a different child show in the same situation?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6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Strange Situation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876800" cy="4876800"/>
          </a:xfrm>
        </p:spPr>
        <p:txBody>
          <a:bodyPr/>
          <a:lstStyle/>
          <a:p>
            <a:r>
              <a:rPr lang="en-GB" dirty="0" smtClean="0"/>
              <a:t>Findings</a:t>
            </a:r>
          </a:p>
          <a:p>
            <a:pPr lvl="1"/>
            <a:r>
              <a:rPr lang="en-GB" dirty="0" smtClean="0"/>
              <a:t>Ainsworth found similarities between the way children react in the strange situation. She categorised these reactions into </a:t>
            </a:r>
            <a:r>
              <a:rPr lang="en-GB" i="1" dirty="0" smtClean="0"/>
              <a:t>secure </a:t>
            </a:r>
            <a:r>
              <a:rPr lang="en-GB" dirty="0" smtClean="0"/>
              <a:t>and</a:t>
            </a:r>
            <a:r>
              <a:rPr lang="en-GB" i="1" dirty="0" smtClean="0"/>
              <a:t> insecure </a:t>
            </a:r>
            <a:r>
              <a:rPr lang="en-GB" dirty="0" smtClean="0"/>
              <a:t>attachments.</a:t>
            </a:r>
          </a:p>
          <a:p>
            <a:pPr lvl="1"/>
            <a:r>
              <a:rPr lang="en-GB" dirty="0" smtClean="0"/>
              <a:t>There are two types of insecure attachment</a:t>
            </a:r>
            <a:endParaRPr lang="en-GB" dirty="0"/>
          </a:p>
        </p:txBody>
      </p:sp>
      <p:pic>
        <p:nvPicPr>
          <p:cNvPr id="1026" name="Picture 2" descr="C:\Users\Natalie\AppData\Local\Microsoft\Windows\Temporary Internet Files\Content.IE5\7OX9VZ18\MPj0438799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447800"/>
            <a:ext cx="3352800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102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Strange Situation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Secure Attachment (Type B)</a:t>
            </a:r>
          </a:p>
          <a:p>
            <a:pPr lvl="1"/>
            <a:r>
              <a:rPr lang="en-GB" dirty="0" smtClean="0"/>
              <a:t>70% of children were found to be securely attached</a:t>
            </a:r>
          </a:p>
          <a:p>
            <a:pPr lvl="1"/>
            <a:r>
              <a:rPr lang="en-GB" dirty="0" smtClean="0"/>
              <a:t>The baby will play happily while the mother is present, whether the stranger is present or not. Mother largely ignored as she can be trusted to be there if needed</a:t>
            </a:r>
          </a:p>
          <a:p>
            <a:pPr lvl="1"/>
            <a:r>
              <a:rPr lang="en-GB" dirty="0" smtClean="0"/>
              <a:t>Clearly distressed when the mother leaves, and seeks immediate contact with her on her return, calming down quickly.</a:t>
            </a:r>
          </a:p>
          <a:p>
            <a:pPr lvl="1"/>
            <a:r>
              <a:rPr lang="en-GB" dirty="0" smtClean="0"/>
              <a:t>Distress is caused by the mother’s absence, not by being alone. The stranger and the mother are treated very differently.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442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Strange Situation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Insecure – Anxious Avoidant (Type A)</a:t>
            </a:r>
          </a:p>
          <a:p>
            <a:pPr lvl="1"/>
            <a:r>
              <a:rPr lang="en-GB" dirty="0" smtClean="0"/>
              <a:t>15% of children fall into this category</a:t>
            </a:r>
          </a:p>
          <a:p>
            <a:pPr lvl="1"/>
            <a:r>
              <a:rPr lang="en-GB" dirty="0" smtClean="0"/>
              <a:t>Baby largely ignores mother due to indifference. </a:t>
            </a:r>
          </a:p>
          <a:p>
            <a:pPr lvl="1"/>
            <a:r>
              <a:rPr lang="en-GB" dirty="0" smtClean="0"/>
              <a:t>No or little sign of distress when the mother is absent, and actively ignores her on her return</a:t>
            </a:r>
          </a:p>
          <a:p>
            <a:pPr lvl="1"/>
            <a:r>
              <a:rPr lang="en-GB" dirty="0" smtClean="0"/>
              <a:t>Distress is caused by being alone, and the infant can be comforted by the stranger as easily as the mother.</a:t>
            </a:r>
          </a:p>
          <a:p>
            <a:pPr lvl="1"/>
            <a:r>
              <a:rPr lang="en-GB" dirty="0" smtClean="0"/>
              <a:t>The mother and the stranger are treated in much the same way.</a:t>
            </a:r>
          </a:p>
        </p:txBody>
      </p:sp>
    </p:spTree>
    <p:extLst>
      <p:ext uri="{BB962C8B-B14F-4D97-AF65-F5344CB8AC3E}">
        <p14:creationId xmlns:p14="http://schemas.microsoft.com/office/powerpoint/2010/main" val="414082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Strange Situation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Insecure – Anxious Resistant (Type C)</a:t>
            </a:r>
          </a:p>
          <a:p>
            <a:pPr lvl="1"/>
            <a:r>
              <a:rPr lang="en-GB" dirty="0" smtClean="0"/>
              <a:t>15% of children are Type C.</a:t>
            </a:r>
          </a:p>
          <a:p>
            <a:pPr lvl="1"/>
            <a:r>
              <a:rPr lang="en-GB" dirty="0" smtClean="0"/>
              <a:t>Baby is fussy and wary while the mother is present. Cries more than usual. </a:t>
            </a:r>
          </a:p>
          <a:p>
            <a:pPr lvl="1"/>
            <a:r>
              <a:rPr lang="en-GB" dirty="0" smtClean="0"/>
              <a:t>Has difficulty in using mother as a safe base</a:t>
            </a:r>
          </a:p>
          <a:p>
            <a:pPr lvl="1"/>
            <a:r>
              <a:rPr lang="en-GB" dirty="0" smtClean="0"/>
              <a:t>Very distressed when mother leaves and seeks contact with her on her return. However also shows anger and resists contact.</a:t>
            </a:r>
          </a:p>
          <a:p>
            <a:pPr lvl="1"/>
            <a:r>
              <a:rPr lang="en-GB" dirty="0" smtClean="0"/>
              <a:t>The baby is ambivalent towards the mother, and resists the stranger’s efforts to make contact.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00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76250"/>
            <a:ext cx="7772400" cy="720725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GB" sz="3200" i="1" smtClean="0"/>
              <a:t>Attachment Patterns and Internal Working Models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052513"/>
            <a:ext cx="9144000" cy="5256212"/>
          </a:xfrm>
        </p:spPr>
        <p:txBody>
          <a:bodyPr/>
          <a:lstStyle/>
          <a:p>
            <a:pPr eaLnBrk="1" hangingPunct="1">
              <a:defRPr/>
            </a:pPr>
            <a:endParaRPr lang="en-GB" sz="2800" i="1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GB" sz="2800" b="1" dirty="0" smtClean="0">
                <a:solidFill>
                  <a:srgbClr val="FF0000"/>
                </a:solidFill>
              </a:rPr>
              <a:t>SECURE</a:t>
            </a:r>
            <a:r>
              <a:rPr lang="en-GB" sz="2800" dirty="0" smtClean="0">
                <a:solidFill>
                  <a:srgbClr val="FF0000"/>
                </a:solidFill>
              </a:rPr>
              <a:t>: Even when Mum’s not here, I</a:t>
            </a:r>
          </a:p>
          <a:p>
            <a:pPr eaLnBrk="1" hangingPunct="1"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can count on her. After all, she’s always</a:t>
            </a:r>
          </a:p>
          <a:p>
            <a:pPr eaLnBrk="1" hangingPunct="1"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been there when I needed help.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ANXIOUS</a:t>
            </a:r>
            <a:r>
              <a:rPr lang="en-GB" sz="2800" dirty="0" smtClean="0">
                <a:solidFill>
                  <a:srgbClr val="FF0000"/>
                </a:solidFill>
              </a:rPr>
              <a:t>: Sometimes Mum is there and</a:t>
            </a:r>
          </a:p>
          <a:p>
            <a:pPr eaLnBrk="1" hangingPunct="1"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sometimes not. What if something goes</a:t>
            </a:r>
          </a:p>
          <a:p>
            <a:pPr eaLnBrk="1" hangingPunct="1"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wrong today? What will I do? I hate</a:t>
            </a:r>
          </a:p>
          <a:p>
            <a:pPr eaLnBrk="1" hangingPunct="1"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feeling this way! Where is she??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GB" sz="2800" b="1" dirty="0" smtClean="0">
                <a:solidFill>
                  <a:srgbClr val="FF0000"/>
                </a:solidFill>
              </a:rPr>
              <a:t>AVOIDANT</a:t>
            </a:r>
            <a:r>
              <a:rPr lang="en-GB" sz="2800" dirty="0" smtClean="0">
                <a:solidFill>
                  <a:srgbClr val="FF0000"/>
                </a:solidFill>
              </a:rPr>
              <a:t>: She’s never around, but </a:t>
            </a:r>
            <a:r>
              <a:rPr lang="en-GB" sz="2800" dirty="0" smtClean="0">
                <a:solidFill>
                  <a:srgbClr val="FF0000"/>
                </a:solidFill>
              </a:rPr>
              <a:t>I</a:t>
            </a:r>
          </a:p>
          <a:p>
            <a:pPr eaLnBrk="1" hangingPunct="1"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don’t </a:t>
            </a:r>
            <a:r>
              <a:rPr lang="en-GB" sz="2800" dirty="0" smtClean="0">
                <a:solidFill>
                  <a:srgbClr val="FF0000"/>
                </a:solidFill>
              </a:rPr>
              <a:t>care. I didn’t want her anyway...</a:t>
            </a:r>
          </a:p>
          <a:p>
            <a:pPr eaLnBrk="1" hangingPunct="1">
              <a:defRPr/>
            </a:pPr>
            <a:endParaRPr lang="en-GB" sz="2800" dirty="0" smtClean="0"/>
          </a:p>
          <a:p>
            <a:pPr algn="l" eaLnBrk="1" hangingPunct="1">
              <a:defRPr/>
            </a:pPr>
            <a:endParaRPr lang="en-GB" sz="2400" dirty="0" smtClean="0"/>
          </a:p>
        </p:txBody>
      </p:sp>
      <p:pic>
        <p:nvPicPr>
          <p:cNvPr id="19460" name="Picture 4" descr="campaign1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589588"/>
            <a:ext cx="9429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18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type of attachment?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2204864"/>
            <a:ext cx="8229600" cy="4525963"/>
          </a:xfrm>
        </p:spPr>
        <p:txBody>
          <a:bodyPr/>
          <a:lstStyle/>
          <a:p>
            <a:r>
              <a:rPr lang="en-GB" dirty="0" smtClean="0"/>
              <a:t>Read the handout. Are these children</a:t>
            </a:r>
          </a:p>
          <a:p>
            <a:pPr lvl="1"/>
            <a:r>
              <a:rPr lang="en-GB" dirty="0" smtClean="0"/>
              <a:t>Securely attached?</a:t>
            </a:r>
          </a:p>
          <a:p>
            <a:pPr lvl="1"/>
            <a:r>
              <a:rPr lang="en-GB" dirty="0" smtClean="0"/>
              <a:t>Insecure – Anxious avoidant?</a:t>
            </a:r>
          </a:p>
          <a:p>
            <a:pPr lvl="1"/>
            <a:r>
              <a:rPr lang="en-GB" dirty="0" smtClean="0"/>
              <a:t>Insecure – Anxious Resistant?</a:t>
            </a:r>
          </a:p>
        </p:txBody>
      </p:sp>
    </p:spTree>
    <p:extLst>
      <p:ext uri="{BB962C8B-B14F-4D97-AF65-F5344CB8AC3E}">
        <p14:creationId xmlns:p14="http://schemas.microsoft.com/office/powerpoint/2010/main" val="78631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2548880"/>
          </a:xfrm>
        </p:spPr>
        <p:txBody>
          <a:bodyPr/>
          <a:lstStyle/>
          <a:p>
            <a:r>
              <a:rPr lang="en-GB" dirty="0" smtClean="0"/>
              <a:t>Complete the attachment types </a:t>
            </a:r>
            <a:r>
              <a:rPr lang="en-GB" dirty="0" err="1" smtClean="0"/>
              <a:t>handout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Use p.40-41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648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Extra attachment type…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r>
              <a:rPr lang="en-GB" dirty="0" smtClean="0"/>
              <a:t>Main and Solomon (1986)</a:t>
            </a:r>
          </a:p>
          <a:p>
            <a:pPr lvl="1"/>
            <a:r>
              <a:rPr lang="en-GB" dirty="0" smtClean="0"/>
              <a:t>Re-analysis of Strange situation – a fourth attachment type</a:t>
            </a:r>
          </a:p>
          <a:p>
            <a:pPr lvl="1"/>
            <a:r>
              <a:rPr lang="en-GB" i="1" dirty="0" smtClean="0"/>
              <a:t>Insecure disorganised (Type D) – </a:t>
            </a:r>
            <a:r>
              <a:rPr lang="en-GB" dirty="0" smtClean="0"/>
              <a:t>lack of consistent patterns of social behaviour. Don’t deal with separation well</a:t>
            </a:r>
          </a:p>
          <a:p>
            <a:pPr lvl="1"/>
            <a:r>
              <a:rPr lang="en-GB" i="1" dirty="0" smtClean="0"/>
              <a:t>Shows strong attachments, then avoidance, fearful towards caregiver</a:t>
            </a:r>
          </a:p>
        </p:txBody>
      </p:sp>
    </p:spTree>
    <p:extLst>
      <p:ext uri="{BB962C8B-B14F-4D97-AF65-F5344CB8AC3E}">
        <p14:creationId xmlns:p14="http://schemas.microsoft.com/office/powerpoint/2010/main" val="187684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1180728"/>
          </a:xfrm>
        </p:spPr>
        <p:txBody>
          <a:bodyPr/>
          <a:lstStyle/>
          <a:p>
            <a:r>
              <a:rPr lang="en-GB" b="1" i="1" dirty="0" smtClean="0"/>
              <a:t>Ethics?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25067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1180728"/>
          </a:xfrm>
        </p:spPr>
        <p:txBody>
          <a:bodyPr/>
          <a:lstStyle/>
          <a:p>
            <a:r>
              <a:rPr lang="en-GB" b="1" i="1" dirty="0" smtClean="0"/>
              <a:t>Sample?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10166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1180728"/>
          </a:xfrm>
        </p:spPr>
        <p:txBody>
          <a:bodyPr/>
          <a:lstStyle/>
          <a:p>
            <a:r>
              <a:rPr lang="en-GB" b="1" i="1" dirty="0" smtClean="0"/>
              <a:t>Sample?</a:t>
            </a:r>
            <a:endParaRPr lang="en-GB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3076063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3200" dirty="0" smtClean="0"/>
              <a:t>106 American infants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7465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1180728"/>
          </a:xfrm>
        </p:spPr>
        <p:txBody>
          <a:bodyPr/>
          <a:lstStyle/>
          <a:p>
            <a:r>
              <a:rPr lang="en-GB" b="1" i="1" dirty="0" smtClean="0"/>
              <a:t>Validity?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373901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1484784"/>
            <a:ext cx="8229600" cy="1180728"/>
          </a:xfrm>
        </p:spPr>
        <p:txBody>
          <a:bodyPr/>
          <a:lstStyle/>
          <a:p>
            <a:r>
              <a:rPr lang="en-GB" b="1" i="1" dirty="0" smtClean="0"/>
              <a:t>Validity?</a:t>
            </a:r>
            <a:endParaRPr lang="en-GB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060848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Does the experiment measure what it was supposed to?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Does the experiment measure different types of attachment, or the quality of a particular relationship?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4345701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Main and Weston - Possibly dependent on which parent they are with – possibly therefore not valid as it measured a specific relationship and not an attachment type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Does it matter? Only one relationship determines the attachment type (</a:t>
            </a:r>
            <a:r>
              <a:rPr lang="en-GB" sz="2800" dirty="0" err="1" smtClean="0"/>
              <a:t>monotropy</a:t>
            </a:r>
            <a:r>
              <a:rPr lang="en-GB" sz="2800" dirty="0" smtClean="0"/>
              <a:t>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9669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1484784"/>
            <a:ext cx="8229600" cy="1180728"/>
          </a:xfrm>
        </p:spPr>
        <p:txBody>
          <a:bodyPr/>
          <a:lstStyle/>
          <a:p>
            <a:r>
              <a:rPr lang="en-GB" b="1" i="1" dirty="0" smtClean="0"/>
              <a:t>Predictive Validity?</a:t>
            </a:r>
            <a:endParaRPr lang="en-GB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060848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Can we predict future behaviours due to early attachment types found?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2879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Predictive Validity</a:t>
            </a:r>
            <a:endParaRPr lang="en-GB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67544" y="2332037"/>
            <a:ext cx="8229600" cy="424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3600" u="sng" dirty="0" smtClean="0"/>
              <a:t>Behaviour in later childhood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3600" u="sng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Prior and Glaser – </a:t>
            </a:r>
            <a:r>
              <a:rPr lang="en-GB" sz="2800" i="1" dirty="0" smtClean="0"/>
              <a:t>longitudinal study </a:t>
            </a:r>
            <a:r>
              <a:rPr lang="en-GB" sz="2800" dirty="0" smtClean="0"/>
              <a:t>– found link: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GB" sz="2800" i="1" dirty="0" smtClean="0"/>
              <a:t>Secure (B) = less emotionally dependent, good interpersonal harmony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GB" sz="2800" i="1" dirty="0" smtClean="0"/>
              <a:t>Avoidant (A) = later aggressiveness, negative affect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GB" sz="2800" i="1" dirty="0" smtClean="0"/>
              <a:t>Disorganised (D) = hostile and aggressive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186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Predictive Validity</a:t>
            </a:r>
            <a:endParaRPr lang="en-GB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67544" y="1916832"/>
            <a:ext cx="8229600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3600" u="sng" dirty="0" smtClean="0"/>
              <a:t>Adult romantic behaviour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3600" u="sng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dirty="0" err="1" smtClean="0"/>
              <a:t>Hazan</a:t>
            </a:r>
            <a:r>
              <a:rPr lang="en-GB" dirty="0" smtClean="0"/>
              <a:t> and Shaver – ‘love quiz’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GB" i="1" dirty="0" smtClean="0"/>
              <a:t>Secure (B) = Positive love relationships, trusts others and believes in enduring love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GB" i="1" dirty="0" smtClean="0"/>
              <a:t>Avoidant (A) = fearful of closeness, believes love won’t lost and is not necessary to be happy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GB" i="1" dirty="0" smtClean="0"/>
              <a:t>Resistant (C) = preoccupied with love – fall in love easily but have trouble finding true love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62123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2404864"/>
          </a:xfrm>
        </p:spPr>
        <p:txBody>
          <a:bodyPr/>
          <a:lstStyle/>
          <a:p>
            <a:r>
              <a:rPr lang="en-GB" dirty="0" smtClean="0"/>
              <a:t>Complete the guide sheet of the evaluation of the ‘Strange Situation’ experiment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9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r>
              <a:rPr lang="en-GB" dirty="0" smtClean="0"/>
              <a:t>Complete the outline guide sheet of Ainsworth’s ‘Strange Situation’ experiment</a:t>
            </a:r>
          </a:p>
          <a:p>
            <a:endParaRPr lang="en-GB" dirty="0" smtClean="0"/>
          </a:p>
          <a:p>
            <a:r>
              <a:rPr lang="en-GB" dirty="0" smtClean="0"/>
              <a:t>Use p. 40-43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52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996952"/>
            <a:ext cx="77152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What factors might affect attachment type?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45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1. Sensitivity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Ainsworth – </a:t>
            </a:r>
            <a:r>
              <a:rPr lang="en-GB" i="1" dirty="0" smtClean="0"/>
              <a:t>Maternal Sensitivity Scale</a:t>
            </a:r>
          </a:p>
          <a:p>
            <a:pPr lvl="1"/>
            <a:r>
              <a:rPr lang="en-GB" dirty="0" smtClean="0"/>
              <a:t>Rated mother’s behaviours </a:t>
            </a:r>
          </a:p>
          <a:p>
            <a:pPr lvl="1"/>
            <a:r>
              <a:rPr lang="en-GB" dirty="0" smtClean="0"/>
              <a:t>Sensitivity to infant signals</a:t>
            </a:r>
          </a:p>
          <a:p>
            <a:pPr lvl="1"/>
            <a:r>
              <a:rPr lang="en-GB" dirty="0" smtClean="0"/>
              <a:t>Acceptance/rejection of infant</a:t>
            </a:r>
          </a:p>
          <a:p>
            <a:pPr lvl="1"/>
            <a:r>
              <a:rPr lang="en-GB" dirty="0" smtClean="0"/>
              <a:t>Ignoring or accessing the child’s needs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629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1" dirty="0" smtClean="0"/>
              <a:t>Securely attached </a:t>
            </a:r>
            <a:r>
              <a:rPr lang="en-GB" b="1" dirty="0" smtClean="0"/>
              <a:t>– </a:t>
            </a:r>
            <a:r>
              <a:rPr lang="en-GB" i="1" dirty="0" smtClean="0"/>
              <a:t>More sensitive mothers, accepting, co-operative and accessible</a:t>
            </a:r>
          </a:p>
          <a:p>
            <a:r>
              <a:rPr lang="en-GB" b="1" i="1" dirty="0" smtClean="0"/>
              <a:t>Insecurely attached – </a:t>
            </a:r>
            <a:r>
              <a:rPr lang="en-GB" i="1" dirty="0" smtClean="0"/>
              <a:t>more unresponsive to crying and less affectionate</a:t>
            </a:r>
          </a:p>
          <a:p>
            <a:r>
              <a:rPr lang="en-GB" b="1" i="1" dirty="0" smtClean="0"/>
              <a:t>Avoidant</a:t>
            </a:r>
            <a:r>
              <a:rPr lang="en-GB" i="1" dirty="0" smtClean="0"/>
              <a:t> – mothers were more rejecting, paid less attention to infants when entering room</a:t>
            </a:r>
          </a:p>
          <a:p>
            <a:r>
              <a:rPr lang="en-GB" b="1" i="1" dirty="0" smtClean="0"/>
              <a:t>Resistant</a:t>
            </a:r>
            <a:r>
              <a:rPr lang="en-GB" i="1" dirty="0" smtClean="0"/>
              <a:t> – mothers occupied with routine activities when holding infant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158514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2. Maternal reflective functioning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Slade et al</a:t>
            </a:r>
          </a:p>
          <a:p>
            <a:pPr lvl="1"/>
            <a:r>
              <a:rPr lang="en-GB" dirty="0" smtClean="0"/>
              <a:t>‘The ability to understand what someone else is thinking and feeling’  </a:t>
            </a:r>
          </a:p>
          <a:p>
            <a:pPr lvl="1"/>
            <a:r>
              <a:rPr lang="en-GB" dirty="0" smtClean="0"/>
              <a:t>Suggest that maternal thinking rather than sensitivity may be more important in attachment types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959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1113</Words>
  <Application>Microsoft Office PowerPoint</Application>
  <PresentationFormat>On-screen Show (4:3)</PresentationFormat>
  <Paragraphs>179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Attachment – Lesson Three</vt:lpstr>
      <vt:lpstr>Test</vt:lpstr>
      <vt:lpstr>Task One</vt:lpstr>
      <vt:lpstr>Task Two</vt:lpstr>
      <vt:lpstr>Lesson Objectives</vt:lpstr>
      <vt:lpstr>Mary Ainsworth introduction</vt:lpstr>
      <vt:lpstr>The Strange Situation</vt:lpstr>
      <vt:lpstr>The Strange Situation</vt:lpstr>
      <vt:lpstr>The Strange Situation</vt:lpstr>
      <vt:lpstr>The Strange Situation</vt:lpstr>
      <vt:lpstr>The Strange Situation</vt:lpstr>
      <vt:lpstr>The Strange Situation</vt:lpstr>
      <vt:lpstr>The Strange Situation</vt:lpstr>
      <vt:lpstr>The Strange Situation</vt:lpstr>
      <vt:lpstr>Attachment Patterns and Internal Working Models</vt:lpstr>
      <vt:lpstr>What type of attachment?</vt:lpstr>
      <vt:lpstr>Task</vt:lpstr>
      <vt:lpstr>Extra attachment type…</vt:lpstr>
      <vt:lpstr>Evaluation</vt:lpstr>
      <vt:lpstr>Evaluation</vt:lpstr>
      <vt:lpstr>Evaluation</vt:lpstr>
      <vt:lpstr>Evaluation</vt:lpstr>
      <vt:lpstr>Evaluation</vt:lpstr>
      <vt:lpstr>Evaluation</vt:lpstr>
      <vt:lpstr>Predictive Validity</vt:lpstr>
      <vt:lpstr>Predictive Validity</vt:lpstr>
      <vt:lpstr>Evaluation</vt:lpstr>
      <vt:lpstr>Task</vt:lpstr>
      <vt:lpstr>What factors might affect attachment type?</vt:lpstr>
      <vt:lpstr>1. Sensitivity</vt:lpstr>
      <vt:lpstr>Findings</vt:lpstr>
      <vt:lpstr>2. Maternal reflective functioning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Attachment</dc:title>
  <dc:creator>Miss Harris</dc:creator>
  <cp:lastModifiedBy>Stanyer, Richard  (Staff)</cp:lastModifiedBy>
  <cp:revision>44</cp:revision>
  <dcterms:created xsi:type="dcterms:W3CDTF">2011-09-03T18:29:06Z</dcterms:created>
  <dcterms:modified xsi:type="dcterms:W3CDTF">2014-11-12T12:25:55Z</dcterms:modified>
</cp:coreProperties>
</file>