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7004CF9-A7C9-4BE5-AC67-537C542F10D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115967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7004CF9-A7C9-4BE5-AC67-537C542F10D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4067415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004CF9-A7C9-4BE5-AC67-537C542F10D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76103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7004CF9-A7C9-4BE5-AC67-537C542F10DC}"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53206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7004CF9-A7C9-4BE5-AC67-537C542F10DC}" type="datetimeFigureOut">
              <a:rPr lang="en-GB" smtClean="0"/>
              <a:t>29/01/2017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1529804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7004CF9-A7C9-4BE5-AC67-537C542F10DC}" type="datetimeFigureOut">
              <a:rPr lang="en-GB" smtClean="0"/>
              <a:t>29/01/2017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33959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004CF9-A7C9-4BE5-AC67-537C542F10DC}" type="datetimeFigureOut">
              <a:rPr lang="en-GB" smtClean="0"/>
              <a:t>29/01/2017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2529585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04CF9-A7C9-4BE5-AC67-537C542F10DC}"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976172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04CF9-A7C9-4BE5-AC67-537C542F10DC}"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311910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7004CF9-A7C9-4BE5-AC67-537C542F10D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3002461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7004CF9-A7C9-4BE5-AC67-537C542F10DC}"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00BB7D-9572-49F9-944B-E229E9DC272B}" type="slidenum">
              <a:rPr lang="en-GB" smtClean="0"/>
              <a:t>‹#›</a:t>
            </a:fld>
            <a:endParaRPr lang="en-GB"/>
          </a:p>
        </p:txBody>
      </p:sp>
    </p:spTree>
    <p:extLst>
      <p:ext uri="{BB962C8B-B14F-4D97-AF65-F5344CB8AC3E}">
        <p14:creationId xmlns:p14="http://schemas.microsoft.com/office/powerpoint/2010/main" val="957791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004CF9-A7C9-4BE5-AC67-537C542F10DC}" type="datetimeFigureOut">
              <a:rPr lang="en-GB" smtClean="0"/>
              <a:t>29/01/2017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00BB7D-9572-49F9-944B-E229E9DC272B}" type="slidenum">
              <a:rPr lang="en-GB" smtClean="0"/>
              <a:t>‹#›</a:t>
            </a:fld>
            <a:endParaRPr lang="en-GB"/>
          </a:p>
        </p:txBody>
      </p:sp>
    </p:spTree>
    <p:extLst>
      <p:ext uri="{BB962C8B-B14F-4D97-AF65-F5344CB8AC3E}">
        <p14:creationId xmlns:p14="http://schemas.microsoft.com/office/powerpoint/2010/main" val="772145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t>Learning approaches: </a:t>
            </a:r>
            <a:r>
              <a:rPr lang="en-GB" dirty="0" smtClean="0"/>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solidFill>
                  <a:srgbClr val="FF0000"/>
                </a:solidFill>
              </a:rPr>
              <a:t>The cognitive approach: </a:t>
            </a:r>
            <a:r>
              <a:rPr lang="en-GB" dirty="0" smtClean="0">
                <a:solidFill>
                  <a:srgbClr val="FF0000"/>
                </a:solidFill>
              </a:rPr>
              <a:t>the study of internal mental processes, the role of schema, the use of theoretical and computer models to explain and make inferences about mental processes. The emergence of cognitive neuroscience.</a:t>
            </a:r>
          </a:p>
          <a:p>
            <a:pPr marL="0" indent="0">
              <a:buNone/>
            </a:pPr>
            <a:r>
              <a:rPr lang="en-GB" b="1" dirty="0" smtClean="0"/>
              <a:t>The biological approach: </a:t>
            </a:r>
            <a:r>
              <a:rPr lang="en-GB" dirty="0" smtClean="0"/>
              <a:t>the influence of genes, biological structures and neurochemistry on behaviour. Genotype and phenotype, genetic basis of behaviour, evolution and behaviour.</a:t>
            </a:r>
          </a:p>
          <a:p>
            <a:pPr marL="0" indent="0">
              <a:buNone/>
            </a:pPr>
            <a:r>
              <a:rPr lang="en-GB" b="1" dirty="0" smtClean="0"/>
              <a:t>The psychodynamic approach: </a:t>
            </a:r>
            <a:r>
              <a:rPr lang="en-GB" dirty="0" smtClean="0"/>
              <a:t>the role of the unconscious, the structure of personality, that is ID, ego and superego, defence mechanisms including repression, denial and displacement, psychosexual stages.</a:t>
            </a:r>
          </a:p>
          <a:p>
            <a:pPr marL="0" indent="0">
              <a:buNone/>
            </a:pPr>
            <a:r>
              <a:rPr lang="en-GB" b="1" dirty="0" smtClean="0"/>
              <a:t>Humanistic psychology: </a:t>
            </a:r>
            <a:r>
              <a:rPr lang="en-GB" dirty="0" smtClean="0"/>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1543302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cognitive approach: </a:t>
            </a:r>
            <a:endParaRPr lang="en-GB" dirty="0"/>
          </a:p>
        </p:txBody>
      </p:sp>
      <p:sp>
        <p:nvSpPr>
          <p:cNvPr id="3" name="Content Placeholder 2"/>
          <p:cNvSpPr>
            <a:spLocks noGrp="1"/>
          </p:cNvSpPr>
          <p:nvPr>
            <p:ph idx="1"/>
          </p:nvPr>
        </p:nvSpPr>
        <p:spPr/>
        <p:txBody>
          <a:bodyPr/>
          <a:lstStyle/>
          <a:p>
            <a:r>
              <a:rPr lang="en-GB" dirty="0"/>
              <a:t>T</a:t>
            </a:r>
            <a:r>
              <a:rPr lang="en-GB" dirty="0" smtClean="0"/>
              <a:t>he study of internal mental processes, the role of schema, the use of theoretical and computer models to explain and make inferences about mental processes. The emergence of cognitive neuroscience.</a:t>
            </a:r>
          </a:p>
          <a:p>
            <a:endParaRPr lang="en-GB" dirty="0"/>
          </a:p>
        </p:txBody>
      </p:sp>
    </p:spTree>
    <p:extLst>
      <p:ext uri="{BB962C8B-B14F-4D97-AF65-F5344CB8AC3E}">
        <p14:creationId xmlns:p14="http://schemas.microsoft.com/office/powerpoint/2010/main" val="802663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schema</a:t>
            </a:r>
            <a:endParaRPr lang="en-GB" dirty="0"/>
          </a:p>
        </p:txBody>
      </p:sp>
      <p:sp>
        <p:nvSpPr>
          <p:cNvPr id="3" name="Content Placeholder 2"/>
          <p:cNvSpPr>
            <a:spLocks noGrp="1"/>
          </p:cNvSpPr>
          <p:nvPr>
            <p:ph idx="1"/>
          </p:nvPr>
        </p:nvSpPr>
        <p:spPr/>
        <p:txBody>
          <a:bodyPr/>
          <a:lstStyle/>
          <a:p>
            <a:pPr marL="0" indent="0">
              <a:buNone/>
            </a:pPr>
            <a:r>
              <a:rPr lang="en-GB" dirty="0" smtClean="0"/>
              <a:t>A schema is a set of ideas or a pattern of thought about a particular concept or situation. For example, we have a schema about school, and a schema about friendship. The cognitive approach states that information is not stored separately in the mind, but items are linked together meaningfully. This means that information can be distorted, as seen in studies of eyewitness testimony, As shown by Bartlett (1932), schemas are based on our culture.</a:t>
            </a:r>
            <a:endParaRPr lang="en-GB" dirty="0"/>
          </a:p>
        </p:txBody>
      </p:sp>
    </p:spTree>
    <p:extLst>
      <p:ext uri="{BB962C8B-B14F-4D97-AF65-F5344CB8AC3E}">
        <p14:creationId xmlns:p14="http://schemas.microsoft.com/office/powerpoint/2010/main" val="30640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a:t>
            </a:r>
            <a:r>
              <a:rPr lang="en-GB" dirty="0" smtClean="0"/>
              <a:t>he use of theoretical and computer models to explain and make inferences about mental processes</a:t>
            </a:r>
            <a:endParaRPr lang="en-GB" dirty="0"/>
          </a:p>
        </p:txBody>
      </p:sp>
      <p:sp>
        <p:nvSpPr>
          <p:cNvPr id="3" name="Content Placeholder 2"/>
          <p:cNvSpPr>
            <a:spLocks noGrp="1"/>
          </p:cNvSpPr>
          <p:nvPr>
            <p:ph idx="1"/>
          </p:nvPr>
        </p:nvSpPr>
        <p:spPr/>
        <p:txBody>
          <a:bodyPr/>
          <a:lstStyle/>
          <a:p>
            <a:pPr marL="0" indent="0">
              <a:buNone/>
            </a:pPr>
            <a:r>
              <a:rPr lang="en-GB" dirty="0" smtClean="0"/>
              <a:t>The </a:t>
            </a:r>
            <a:r>
              <a:rPr lang="en-GB" dirty="0"/>
              <a:t>cognitive approach looks not just at inputs to the person and their behavioural output, but instead focuses on the many mental processes in-between. Examples of key cognitive processes include memory, perception, beliefs and language processes.</a:t>
            </a:r>
            <a:r>
              <a:rPr lang="en-GB" dirty="0" smtClean="0"/>
              <a:t/>
            </a:r>
            <a:br>
              <a:rPr lang="en-GB" dirty="0" smtClean="0"/>
            </a:br>
            <a:r>
              <a:rPr lang="en-GB" dirty="0" smtClean="0"/>
              <a:t/>
            </a:r>
            <a:br>
              <a:rPr lang="en-GB" dirty="0" smtClean="0"/>
            </a:br>
            <a:r>
              <a:rPr lang="en-GB" dirty="0"/>
              <a:t>Initially the approach used a computer metaphor, comparing the mind to a computer processor. This is limited, however, because there are important differences in the way we take in and represent information. For example, memories tend to be connected to previous memories, rather than stored as separate items.</a:t>
            </a:r>
          </a:p>
        </p:txBody>
      </p:sp>
    </p:spTree>
    <p:extLst>
      <p:ext uri="{BB962C8B-B14F-4D97-AF65-F5344CB8AC3E}">
        <p14:creationId xmlns:p14="http://schemas.microsoft.com/office/powerpoint/2010/main" val="990839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emergence of cognitive neuroscience</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The </a:t>
            </a:r>
            <a:r>
              <a:rPr lang="en-GB" dirty="0"/>
              <a:t>field of cognitive neuroscience concerns the scientific study of the neural mechanisms underlying cognition and is a branch of neuroscience.</a:t>
            </a:r>
          </a:p>
          <a:p>
            <a:pPr marL="0" indent="0">
              <a:buNone/>
            </a:pPr>
            <a:r>
              <a:rPr lang="en-GB" dirty="0"/>
              <a:t>Cognitive neuroscience overlaps with cognitive psychology, and focuses on the neural substrates of mental processes and their </a:t>
            </a:r>
            <a:r>
              <a:rPr lang="en-GB" dirty="0" smtClean="0"/>
              <a:t>behavioural </a:t>
            </a:r>
            <a:r>
              <a:rPr lang="en-GB" dirty="0"/>
              <a:t>manifestations.</a:t>
            </a:r>
          </a:p>
          <a:p>
            <a:pPr marL="0" indent="0">
              <a:buNone/>
            </a:pPr>
            <a:r>
              <a:rPr lang="en-GB" dirty="0" smtClean="0"/>
              <a:t>Cognitive </a:t>
            </a:r>
            <a:r>
              <a:rPr lang="en-GB" dirty="0"/>
              <a:t>neuroscientists tend to have a background in experimental psychology, neurobiology, neurology, physics, and mathematics.</a:t>
            </a:r>
          </a:p>
          <a:p>
            <a:pPr marL="0" indent="0">
              <a:buNone/>
            </a:pPr>
            <a:r>
              <a:rPr lang="en-GB" dirty="0"/>
              <a:t>Methods employed in cognitive neuroscience include psychophysical experiments, functional neuroimaging, electrophysiological studies of neural systems and, increasingly, cognitive genomics and </a:t>
            </a:r>
            <a:r>
              <a:rPr lang="en-GB" dirty="0" smtClean="0"/>
              <a:t>behavioural </a:t>
            </a:r>
            <a:r>
              <a:rPr lang="en-GB" dirty="0"/>
              <a:t>genetics.</a:t>
            </a:r>
          </a:p>
          <a:p>
            <a:pPr marL="0" indent="0">
              <a:buNone/>
            </a:pPr>
            <a:r>
              <a:rPr lang="en-GB" dirty="0"/>
              <a:t>Clinical studies in psychopathology in patients with cognitive deficits constitute an important aspect of cognitive neuroscience.</a:t>
            </a:r>
          </a:p>
          <a:p>
            <a:pPr marL="0" indent="0">
              <a:buNone/>
            </a:pPr>
            <a:r>
              <a:rPr lang="en-GB" dirty="0"/>
              <a:t>The main theoretical approaches are computational neuroscience and the more traditional, descriptive cognitive psychology theories such as psychometrics.</a:t>
            </a:r>
          </a:p>
          <a:p>
            <a:endParaRPr lang="en-GB" dirty="0"/>
          </a:p>
        </p:txBody>
      </p:sp>
    </p:spTree>
    <p:extLst>
      <p:ext uri="{BB962C8B-B14F-4D97-AF65-F5344CB8AC3E}">
        <p14:creationId xmlns:p14="http://schemas.microsoft.com/office/powerpoint/2010/main" val="3957316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p:txBody>
          <a:bodyPr>
            <a:normAutofit/>
          </a:bodyPr>
          <a:lstStyle/>
          <a:p>
            <a:pPr marL="0" indent="0">
              <a:buNone/>
            </a:pPr>
            <a:endParaRPr lang="en-GB" dirty="0"/>
          </a:p>
          <a:p>
            <a:r>
              <a:rPr lang="en-GB" dirty="0" smtClean="0"/>
              <a:t>Outline what is meant by Cognitive neuroscience and describe one practical application of cognitive neuroscience? </a:t>
            </a:r>
            <a:r>
              <a:rPr lang="en-GB" smtClean="0"/>
              <a:t>6</a:t>
            </a:r>
            <a:endParaRPr lang="en-GB" dirty="0"/>
          </a:p>
        </p:txBody>
      </p:sp>
    </p:spTree>
    <p:extLst>
      <p:ext uri="{BB962C8B-B14F-4D97-AF65-F5344CB8AC3E}">
        <p14:creationId xmlns:p14="http://schemas.microsoft.com/office/powerpoint/2010/main" val="87891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answer cognitive neuroscience</a:t>
            </a:r>
            <a:endParaRPr lang="en-GB" dirty="0"/>
          </a:p>
        </p:txBody>
      </p:sp>
      <p:sp>
        <p:nvSpPr>
          <p:cNvPr id="3" name="Content Placeholder 2"/>
          <p:cNvSpPr>
            <a:spLocks noGrp="1"/>
          </p:cNvSpPr>
          <p:nvPr>
            <p:ph idx="1"/>
          </p:nvPr>
        </p:nvSpPr>
        <p:spPr/>
        <p:txBody>
          <a:bodyPr>
            <a:normAutofit fontScale="85000" lnSpcReduction="10000"/>
          </a:bodyPr>
          <a:lstStyle/>
          <a:p>
            <a:r>
              <a:rPr lang="en-GB" b="1" dirty="0"/>
              <a:t>Possible content:</a:t>
            </a:r>
          </a:p>
          <a:p>
            <a:pPr lvl="1"/>
            <a:r>
              <a:rPr lang="en-GB" dirty="0" smtClean="0"/>
              <a:t>Scientific </a:t>
            </a:r>
            <a:r>
              <a:rPr lang="en-GB" dirty="0"/>
              <a:t>study of brain/neurological structures, mechanisms, processes, chemistry</a:t>
            </a:r>
          </a:p>
          <a:p>
            <a:pPr lvl="1"/>
            <a:r>
              <a:rPr lang="en-GB" dirty="0" smtClean="0"/>
              <a:t>That </a:t>
            </a:r>
            <a:r>
              <a:rPr lang="en-GB" dirty="0"/>
              <a:t>are responsible for cognitive/mental/thinking processes</a:t>
            </a:r>
          </a:p>
          <a:p>
            <a:r>
              <a:rPr lang="en-GB" b="1" dirty="0"/>
              <a:t>Possible applications:</a:t>
            </a:r>
          </a:p>
          <a:p>
            <a:pPr lvl="1"/>
            <a:r>
              <a:rPr lang="en-GB" dirty="0" smtClean="0"/>
              <a:t>Use </a:t>
            </a:r>
            <a:r>
              <a:rPr lang="en-GB" dirty="0"/>
              <a:t>of scanning/imaging techniques </a:t>
            </a:r>
            <a:r>
              <a:rPr lang="en-GB" dirty="0" err="1"/>
              <a:t>eg</a:t>
            </a:r>
            <a:r>
              <a:rPr lang="en-GB" dirty="0"/>
              <a:t> to locate different types of memory in </a:t>
            </a:r>
            <a:r>
              <a:rPr lang="en-GB" dirty="0" smtClean="0"/>
              <a:t>different areas </a:t>
            </a:r>
            <a:r>
              <a:rPr lang="en-GB" dirty="0"/>
              <a:t>of the brain leading to treatment for memory problems</a:t>
            </a:r>
          </a:p>
          <a:p>
            <a:pPr lvl="1"/>
            <a:r>
              <a:rPr lang="en-GB" dirty="0" smtClean="0"/>
              <a:t>Use </a:t>
            </a:r>
            <a:r>
              <a:rPr lang="en-GB" dirty="0"/>
              <a:t>of scanning/imaging techniques to study mental processing patients with depression </a:t>
            </a:r>
            <a:r>
              <a:rPr lang="en-GB" dirty="0" smtClean="0"/>
              <a:t>or OCD </a:t>
            </a:r>
            <a:r>
              <a:rPr lang="en-GB" dirty="0"/>
              <a:t>or in children with autism or dyslexia.</a:t>
            </a:r>
          </a:p>
          <a:p>
            <a:pPr lvl="1"/>
            <a:r>
              <a:rPr lang="en-GB" dirty="0" smtClean="0"/>
              <a:t>Use </a:t>
            </a:r>
            <a:r>
              <a:rPr lang="en-GB" dirty="0"/>
              <a:t>of imaging techniques and angiography to study the effects of normal ageing on the</a:t>
            </a:r>
          </a:p>
          <a:p>
            <a:pPr lvl="1"/>
            <a:r>
              <a:rPr lang="en-GB" dirty="0"/>
              <a:t>brain or to observe the effects of stroke on the brain</a:t>
            </a:r>
          </a:p>
          <a:p>
            <a:pPr lvl="1"/>
            <a:r>
              <a:rPr lang="en-GB" dirty="0" smtClean="0"/>
              <a:t>Use </a:t>
            </a:r>
            <a:r>
              <a:rPr lang="en-GB" dirty="0"/>
              <a:t>of computer simulations/computational modelling to test theories or hypotheses </a:t>
            </a:r>
            <a:r>
              <a:rPr lang="en-GB" dirty="0" smtClean="0"/>
              <a:t>about mental processes such as attention, memory, problem solving </a:t>
            </a:r>
            <a:r>
              <a:rPr lang="en-GB" dirty="0" err="1" smtClean="0"/>
              <a:t>etc</a:t>
            </a:r>
            <a:endParaRPr lang="en-GB" dirty="0" smtClean="0"/>
          </a:p>
          <a:p>
            <a:pPr lvl="1"/>
            <a:r>
              <a:rPr lang="en-GB" dirty="0" smtClean="0"/>
              <a:t>Use </a:t>
            </a:r>
            <a:r>
              <a:rPr lang="en-GB" dirty="0"/>
              <a:t>of computer modelling to develop voice recognition programmes</a:t>
            </a:r>
          </a:p>
          <a:p>
            <a:pPr lvl="1"/>
            <a:r>
              <a:rPr lang="en-GB" dirty="0" smtClean="0"/>
              <a:t>Use </a:t>
            </a:r>
            <a:r>
              <a:rPr lang="en-GB" dirty="0"/>
              <a:t>of eye-tracking/motion-tracking to study visual word processing and reading</a:t>
            </a:r>
          </a:p>
        </p:txBody>
      </p:sp>
    </p:spTree>
    <p:extLst>
      <p:ext uri="{BB962C8B-B14F-4D97-AF65-F5344CB8AC3E}">
        <p14:creationId xmlns:p14="http://schemas.microsoft.com/office/powerpoint/2010/main" val="3630451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665</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Approaches in psychology: Posters</vt:lpstr>
      <vt:lpstr>The cognitive approach: </vt:lpstr>
      <vt:lpstr>schema</vt:lpstr>
      <vt:lpstr>The use of theoretical and computer models to explain and make inferences about mental processes</vt:lpstr>
      <vt:lpstr>The emergence of cognitive neuroscience</vt:lpstr>
      <vt:lpstr>Exam Question</vt:lpstr>
      <vt:lpstr>Exam answer cognitive neuroscience</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in psychology: Posters</dc:title>
  <dc:creator>Stanyer, Richard  (Staff)</dc:creator>
  <cp:lastModifiedBy>Stanyer, Richard  (Staff)</cp:lastModifiedBy>
  <cp:revision>1</cp:revision>
  <dcterms:created xsi:type="dcterms:W3CDTF">2017-01-29T15:22:09Z</dcterms:created>
  <dcterms:modified xsi:type="dcterms:W3CDTF">2017-01-29T15:23:12Z</dcterms:modified>
</cp:coreProperties>
</file>