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74" d="100"/>
          <a:sy n="74" d="100"/>
        </p:scale>
        <p:origin x="56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FA1CC47-A4CB-4EF3-901C-A84EFA6B8122}"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71C3F5-25BB-48A4-9654-A291F04A1F44}" type="slidenum">
              <a:rPr lang="en-GB" smtClean="0"/>
              <a:t>‹#›</a:t>
            </a:fld>
            <a:endParaRPr lang="en-GB"/>
          </a:p>
        </p:txBody>
      </p:sp>
    </p:spTree>
    <p:extLst>
      <p:ext uri="{BB962C8B-B14F-4D97-AF65-F5344CB8AC3E}">
        <p14:creationId xmlns:p14="http://schemas.microsoft.com/office/powerpoint/2010/main" val="3276342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FA1CC47-A4CB-4EF3-901C-A84EFA6B8122}"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71C3F5-25BB-48A4-9654-A291F04A1F44}" type="slidenum">
              <a:rPr lang="en-GB" smtClean="0"/>
              <a:t>‹#›</a:t>
            </a:fld>
            <a:endParaRPr lang="en-GB"/>
          </a:p>
        </p:txBody>
      </p:sp>
    </p:spTree>
    <p:extLst>
      <p:ext uri="{BB962C8B-B14F-4D97-AF65-F5344CB8AC3E}">
        <p14:creationId xmlns:p14="http://schemas.microsoft.com/office/powerpoint/2010/main" val="2852633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A1CC47-A4CB-4EF3-901C-A84EFA6B8122}"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71C3F5-25BB-48A4-9654-A291F04A1F44}" type="slidenum">
              <a:rPr lang="en-GB" smtClean="0"/>
              <a:t>‹#›</a:t>
            </a:fld>
            <a:endParaRPr lang="en-GB"/>
          </a:p>
        </p:txBody>
      </p:sp>
    </p:spTree>
    <p:extLst>
      <p:ext uri="{BB962C8B-B14F-4D97-AF65-F5344CB8AC3E}">
        <p14:creationId xmlns:p14="http://schemas.microsoft.com/office/powerpoint/2010/main" val="2286646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FA1CC47-A4CB-4EF3-901C-A84EFA6B8122}" type="datetimeFigureOut">
              <a:rPr lang="en-GB" smtClean="0"/>
              <a:t>29/01/2017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71C3F5-25BB-48A4-9654-A291F04A1F44}" type="slidenum">
              <a:rPr lang="en-GB" smtClean="0"/>
              <a:t>‹#›</a:t>
            </a:fld>
            <a:endParaRPr lang="en-GB"/>
          </a:p>
        </p:txBody>
      </p:sp>
    </p:spTree>
    <p:extLst>
      <p:ext uri="{BB962C8B-B14F-4D97-AF65-F5344CB8AC3E}">
        <p14:creationId xmlns:p14="http://schemas.microsoft.com/office/powerpoint/2010/main" val="3296292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FA1CC47-A4CB-4EF3-901C-A84EFA6B8122}" type="datetimeFigureOut">
              <a:rPr lang="en-GB" smtClean="0"/>
              <a:t>29/01/2017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C71C3F5-25BB-48A4-9654-A291F04A1F44}" type="slidenum">
              <a:rPr lang="en-GB" smtClean="0"/>
              <a:t>‹#›</a:t>
            </a:fld>
            <a:endParaRPr lang="en-GB"/>
          </a:p>
        </p:txBody>
      </p:sp>
    </p:spTree>
    <p:extLst>
      <p:ext uri="{BB962C8B-B14F-4D97-AF65-F5344CB8AC3E}">
        <p14:creationId xmlns:p14="http://schemas.microsoft.com/office/powerpoint/2010/main" val="295563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FA1CC47-A4CB-4EF3-901C-A84EFA6B8122}" type="datetimeFigureOut">
              <a:rPr lang="en-GB" smtClean="0"/>
              <a:t>29/01/2017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C71C3F5-25BB-48A4-9654-A291F04A1F44}" type="slidenum">
              <a:rPr lang="en-GB" smtClean="0"/>
              <a:t>‹#›</a:t>
            </a:fld>
            <a:endParaRPr lang="en-GB"/>
          </a:p>
        </p:txBody>
      </p:sp>
    </p:spTree>
    <p:extLst>
      <p:ext uri="{BB962C8B-B14F-4D97-AF65-F5344CB8AC3E}">
        <p14:creationId xmlns:p14="http://schemas.microsoft.com/office/powerpoint/2010/main" val="248433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A1CC47-A4CB-4EF3-901C-A84EFA6B8122}" type="datetimeFigureOut">
              <a:rPr lang="en-GB" smtClean="0"/>
              <a:t>29/01/2017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C71C3F5-25BB-48A4-9654-A291F04A1F44}" type="slidenum">
              <a:rPr lang="en-GB" smtClean="0"/>
              <a:t>‹#›</a:t>
            </a:fld>
            <a:endParaRPr lang="en-GB"/>
          </a:p>
        </p:txBody>
      </p:sp>
    </p:spTree>
    <p:extLst>
      <p:ext uri="{BB962C8B-B14F-4D97-AF65-F5344CB8AC3E}">
        <p14:creationId xmlns:p14="http://schemas.microsoft.com/office/powerpoint/2010/main" val="3508383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A1CC47-A4CB-4EF3-901C-A84EFA6B8122}" type="datetimeFigureOut">
              <a:rPr lang="en-GB" smtClean="0"/>
              <a:t>29/01/2017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71C3F5-25BB-48A4-9654-A291F04A1F44}" type="slidenum">
              <a:rPr lang="en-GB" smtClean="0"/>
              <a:t>‹#›</a:t>
            </a:fld>
            <a:endParaRPr lang="en-GB"/>
          </a:p>
        </p:txBody>
      </p:sp>
    </p:spTree>
    <p:extLst>
      <p:ext uri="{BB962C8B-B14F-4D97-AF65-F5344CB8AC3E}">
        <p14:creationId xmlns:p14="http://schemas.microsoft.com/office/powerpoint/2010/main" val="1326326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A1CC47-A4CB-4EF3-901C-A84EFA6B8122}" type="datetimeFigureOut">
              <a:rPr lang="en-GB" smtClean="0"/>
              <a:t>29/01/2017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71C3F5-25BB-48A4-9654-A291F04A1F44}" type="slidenum">
              <a:rPr lang="en-GB" smtClean="0"/>
              <a:t>‹#›</a:t>
            </a:fld>
            <a:endParaRPr lang="en-GB"/>
          </a:p>
        </p:txBody>
      </p:sp>
    </p:spTree>
    <p:extLst>
      <p:ext uri="{BB962C8B-B14F-4D97-AF65-F5344CB8AC3E}">
        <p14:creationId xmlns:p14="http://schemas.microsoft.com/office/powerpoint/2010/main" val="3216291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FA1CC47-A4CB-4EF3-901C-A84EFA6B8122}"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71C3F5-25BB-48A4-9654-A291F04A1F44}" type="slidenum">
              <a:rPr lang="en-GB" smtClean="0"/>
              <a:t>‹#›</a:t>
            </a:fld>
            <a:endParaRPr lang="en-GB"/>
          </a:p>
        </p:txBody>
      </p:sp>
    </p:spTree>
    <p:extLst>
      <p:ext uri="{BB962C8B-B14F-4D97-AF65-F5344CB8AC3E}">
        <p14:creationId xmlns:p14="http://schemas.microsoft.com/office/powerpoint/2010/main" val="345584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FA1CC47-A4CB-4EF3-901C-A84EFA6B8122}"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71C3F5-25BB-48A4-9654-A291F04A1F44}" type="slidenum">
              <a:rPr lang="en-GB" smtClean="0"/>
              <a:t>‹#›</a:t>
            </a:fld>
            <a:endParaRPr lang="en-GB"/>
          </a:p>
        </p:txBody>
      </p:sp>
    </p:spTree>
    <p:extLst>
      <p:ext uri="{BB962C8B-B14F-4D97-AF65-F5344CB8AC3E}">
        <p14:creationId xmlns:p14="http://schemas.microsoft.com/office/powerpoint/2010/main" val="3503591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A1CC47-A4CB-4EF3-901C-A84EFA6B8122}" type="datetimeFigureOut">
              <a:rPr lang="en-GB" smtClean="0"/>
              <a:t>29/01/2017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71C3F5-25BB-48A4-9654-A291F04A1F44}" type="slidenum">
              <a:rPr lang="en-GB" smtClean="0"/>
              <a:t>‹#›</a:t>
            </a:fld>
            <a:endParaRPr lang="en-GB"/>
          </a:p>
        </p:txBody>
      </p:sp>
    </p:spTree>
    <p:extLst>
      <p:ext uri="{BB962C8B-B14F-4D97-AF65-F5344CB8AC3E}">
        <p14:creationId xmlns:p14="http://schemas.microsoft.com/office/powerpoint/2010/main" val="37965638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Approaches in psychology: Posters</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b="1" dirty="0" smtClean="0"/>
              <a:t>Origins of psychology: </a:t>
            </a:r>
            <a:r>
              <a:rPr lang="en-GB" dirty="0" smtClean="0"/>
              <a:t>Wundt, introspection and the emergence of psychology as a science.</a:t>
            </a:r>
          </a:p>
          <a:p>
            <a:pPr marL="0" indent="0">
              <a:buNone/>
            </a:pPr>
            <a:r>
              <a:rPr lang="en-GB" dirty="0" smtClean="0"/>
              <a:t>The basic assumptions of the following approaches:</a:t>
            </a:r>
          </a:p>
          <a:p>
            <a:pPr marL="0" indent="0">
              <a:buNone/>
            </a:pPr>
            <a:r>
              <a:rPr lang="en-GB" b="1" dirty="0" smtClean="0"/>
              <a:t>Learning approaches: </a:t>
            </a:r>
            <a:r>
              <a:rPr lang="en-GB" dirty="0" smtClean="0"/>
              <a:t>the behaviourist approach, including classical conditioning and Pavlov’s research, operant conditioning, types of reinforcement and Skinner’s research; social learning theory including imitation, identification, modelling, vicarious reinforcement, the role of mediational processes and Bandura’s research.</a:t>
            </a:r>
          </a:p>
          <a:p>
            <a:pPr marL="0" indent="0">
              <a:buNone/>
            </a:pPr>
            <a:r>
              <a:rPr lang="en-GB" b="1" dirty="0" smtClean="0"/>
              <a:t>The cognitive approach: </a:t>
            </a:r>
            <a:r>
              <a:rPr lang="en-GB" dirty="0" smtClean="0"/>
              <a:t>the study of internal mental processes, the role of schema, the use of theoretical and computer models to explain and make inferences about mental processes. The emergence of cognitive neuroscience.</a:t>
            </a:r>
          </a:p>
          <a:p>
            <a:pPr marL="0" indent="0">
              <a:buNone/>
            </a:pPr>
            <a:r>
              <a:rPr lang="en-GB" b="1" dirty="0" smtClean="0"/>
              <a:t>The biological approach: </a:t>
            </a:r>
            <a:r>
              <a:rPr lang="en-GB" dirty="0" smtClean="0"/>
              <a:t>the influence of genes, biological structures and neurochemistry on behaviour. Genotype and phenotype, genetic basis of behaviour, evolution and behaviour.</a:t>
            </a:r>
          </a:p>
          <a:p>
            <a:pPr marL="0" indent="0">
              <a:buNone/>
            </a:pPr>
            <a:r>
              <a:rPr lang="en-GB" b="1" dirty="0" smtClean="0"/>
              <a:t>The psychodynamic approach: </a:t>
            </a:r>
            <a:r>
              <a:rPr lang="en-GB" dirty="0" smtClean="0"/>
              <a:t>the role of the unconscious, the structure of personality, that is ID, ego and superego, defence mechanisms including repression, denial and displacement, psychosexual stages.</a:t>
            </a:r>
          </a:p>
          <a:p>
            <a:pPr marL="0" indent="0">
              <a:buNone/>
            </a:pPr>
            <a:r>
              <a:rPr lang="en-GB" b="1" dirty="0" smtClean="0"/>
              <a:t>Humanistic psychology: </a:t>
            </a:r>
            <a:r>
              <a:rPr lang="en-GB" dirty="0" smtClean="0"/>
              <a:t>free will, self-actualisation and Maslow’s hierarchy of needs, focus on the self, congruence, the role of conditions of worth. The influence on counselling psychology.</a:t>
            </a:r>
          </a:p>
          <a:p>
            <a:pPr marL="0" indent="0">
              <a:buNone/>
            </a:pPr>
            <a:r>
              <a:rPr lang="en-GB" dirty="0" smtClean="0"/>
              <a:t>Comparison of approaches.</a:t>
            </a:r>
            <a:endParaRPr lang="en-GB" dirty="0"/>
          </a:p>
        </p:txBody>
      </p:sp>
    </p:spTree>
    <p:extLst>
      <p:ext uri="{BB962C8B-B14F-4D97-AF65-F5344CB8AC3E}">
        <p14:creationId xmlns:p14="http://schemas.microsoft.com/office/powerpoint/2010/main" val="37433851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Origins of psychology</a:t>
            </a:r>
            <a:endParaRPr lang="en-GB" dirty="0"/>
          </a:p>
        </p:txBody>
      </p:sp>
      <p:sp>
        <p:nvSpPr>
          <p:cNvPr id="3" name="Content Placeholder 2"/>
          <p:cNvSpPr>
            <a:spLocks noGrp="1"/>
          </p:cNvSpPr>
          <p:nvPr>
            <p:ph idx="1"/>
          </p:nvPr>
        </p:nvSpPr>
        <p:spPr>
          <a:xfrm>
            <a:off x="838200" y="1825624"/>
            <a:ext cx="8840372" cy="4814327"/>
          </a:xfrm>
        </p:spPr>
        <p:txBody>
          <a:bodyPr>
            <a:normAutofit/>
          </a:bodyPr>
          <a:lstStyle/>
          <a:p>
            <a:pPr marL="0" indent="0">
              <a:buNone/>
            </a:pPr>
            <a:r>
              <a:rPr lang="en-GB" dirty="0" smtClean="0"/>
              <a:t>Wundt:</a:t>
            </a:r>
          </a:p>
          <a:p>
            <a:r>
              <a:rPr lang="en-GB" sz="1400" dirty="0"/>
              <a:t>Wundt </a:t>
            </a:r>
            <a:r>
              <a:rPr lang="en-GB" sz="1400" dirty="0" smtClean="0"/>
              <a:t>stressed </a:t>
            </a:r>
            <a:r>
              <a:rPr lang="en-GB" sz="1400" dirty="0"/>
              <a:t>the use of experimental methods drawn from the natural sciences</a:t>
            </a:r>
            <a:r>
              <a:rPr lang="en-GB" sz="1400" dirty="0" smtClean="0"/>
              <a:t>.</a:t>
            </a:r>
          </a:p>
          <a:p>
            <a:r>
              <a:rPr lang="en-GB" sz="1400" dirty="0"/>
              <a:t>in 1879, he established the first psychological laboratory in the world, and two years later he founded the first journal of psychology, </a:t>
            </a:r>
            <a:r>
              <a:rPr lang="en-GB" sz="1400" i="1" dirty="0" err="1"/>
              <a:t>Philosophische</a:t>
            </a:r>
            <a:r>
              <a:rPr lang="en-GB" sz="1400" i="1" dirty="0"/>
              <a:t> </a:t>
            </a:r>
            <a:r>
              <a:rPr lang="en-GB" sz="1400" i="1" dirty="0" err="1"/>
              <a:t>Studien</a:t>
            </a:r>
            <a:r>
              <a:rPr lang="en-GB" sz="1400" dirty="0"/>
              <a:t> (“Philosophical Studies</a:t>
            </a:r>
            <a:r>
              <a:rPr lang="en-GB" sz="1400" dirty="0" smtClean="0"/>
              <a:t>”).</a:t>
            </a:r>
          </a:p>
          <a:p>
            <a:r>
              <a:rPr lang="en-GB" sz="1400" dirty="0"/>
              <a:t>Wundt wanted to study the structure of the human mind (using introspection). Wundt believed in reductionism. That is, he believed consciousness could be broken down (or reduced) to its basic elements without sacrificing any of the properties of the </a:t>
            </a:r>
            <a:r>
              <a:rPr lang="en-GB" sz="1400" dirty="0" smtClean="0"/>
              <a:t>whole.</a:t>
            </a:r>
          </a:p>
          <a:p>
            <a:r>
              <a:rPr lang="en-GB" sz="1400" dirty="0" smtClean="0"/>
              <a:t>Wundt </a:t>
            </a:r>
            <a:r>
              <a:rPr lang="en-GB" sz="1400" dirty="0"/>
              <a:t>argued that conscious mental states could be scientifically studied using introspection. Wundt’s introspection was not a causal affair, but a highly practiced form of self-examination. He trained psychology students to make observations that were biased by personal interpretation or previous experience, and used the results to develop a theory of conscious thought.</a:t>
            </a:r>
          </a:p>
          <a:p>
            <a:r>
              <a:rPr lang="en-GB" sz="1400" dirty="0"/>
              <a:t>Therefore, one way Wundt contributed to the development of psychology was to do his research in carefully controlled conditions, i.e. experimental methods. This encouraged other researchers such as the </a:t>
            </a:r>
            <a:r>
              <a:rPr lang="en-GB" sz="1400" dirty="0" smtClean="0"/>
              <a:t>behaviourists </a:t>
            </a:r>
            <a:r>
              <a:rPr lang="en-GB" sz="1400" dirty="0"/>
              <a:t>to follow the same experimental approach and be more scientific. However, today psychologists (e.g. Skinner) argue that introspection was not really scientific even if the methods used to introspect were.  Skinner claims the results of introspection are subjective and cannot be verified because only observable </a:t>
            </a:r>
            <a:r>
              <a:rPr lang="en-GB" sz="1400" dirty="0" smtClean="0"/>
              <a:t>behaviour </a:t>
            </a:r>
            <a:r>
              <a:rPr lang="en-GB" sz="1400" dirty="0"/>
              <a:t>can be objectively measured.</a:t>
            </a:r>
          </a:p>
          <a:p>
            <a:r>
              <a:rPr lang="en-GB" sz="1400" dirty="0"/>
              <a:t>Wundt concentrated on three areas of mental functioning; thoughts, images and feelings. These are the basic areas studied today in cognitive psychology.  This means that the study of perceptual processes can be traced back to Wundt.  Wundt’s work stimulated interest in cognitive psychology.</a:t>
            </a:r>
          </a:p>
          <a:p>
            <a:endParaRPr lang="en-GB" sz="1400" dirty="0" smtClean="0"/>
          </a:p>
          <a:p>
            <a:pPr marL="0" indent="0">
              <a:buNone/>
            </a:pPr>
            <a:endParaRPr lang="en-GB" dirty="0"/>
          </a:p>
        </p:txBody>
      </p:sp>
      <p:pic>
        <p:nvPicPr>
          <p:cNvPr id="1026" name="Picture 2" descr="https://media1.britannica.com/eb-media/80/158380-004-C33DB15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69082" y="0"/>
            <a:ext cx="2822917" cy="3053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79690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Origins of psychology</a:t>
            </a:r>
            <a:endParaRPr lang="en-GB" dirty="0"/>
          </a:p>
        </p:txBody>
      </p:sp>
      <p:sp>
        <p:nvSpPr>
          <p:cNvPr id="3" name="Content Placeholder 2"/>
          <p:cNvSpPr>
            <a:spLocks noGrp="1"/>
          </p:cNvSpPr>
          <p:nvPr>
            <p:ph idx="1"/>
          </p:nvPr>
        </p:nvSpPr>
        <p:spPr/>
        <p:txBody>
          <a:bodyPr/>
          <a:lstStyle/>
          <a:p>
            <a:pPr marL="0" indent="0">
              <a:buNone/>
            </a:pPr>
            <a:r>
              <a:rPr lang="en-GB" dirty="0" smtClean="0"/>
              <a:t>Introspection</a:t>
            </a:r>
          </a:p>
          <a:p>
            <a:pPr marL="0" indent="0">
              <a:buNone/>
            </a:pPr>
            <a:r>
              <a:rPr lang="en-GB" dirty="0" smtClean="0"/>
              <a:t>The </a:t>
            </a:r>
            <a:r>
              <a:rPr lang="en-GB" dirty="0"/>
              <a:t>examination or observation of one's own mental and emotional processes</a:t>
            </a:r>
            <a:r>
              <a:rPr lang="en-GB" dirty="0" smtClean="0"/>
              <a:t>.</a:t>
            </a:r>
          </a:p>
          <a:p>
            <a:pPr marL="0" indent="0">
              <a:buNone/>
            </a:pPr>
            <a:r>
              <a:rPr lang="en-GB" dirty="0" smtClean="0"/>
              <a:t>Wundt used controlled experimental methods using introspection.</a:t>
            </a:r>
          </a:p>
          <a:p>
            <a:pPr marL="0" indent="0">
              <a:buNone/>
            </a:pPr>
            <a:r>
              <a:rPr lang="en-GB" dirty="0"/>
              <a:t> The term </a:t>
            </a:r>
            <a:r>
              <a:rPr lang="en-GB" b="1" dirty="0"/>
              <a:t>introspection</a:t>
            </a:r>
            <a:r>
              <a:rPr lang="en-GB" dirty="0"/>
              <a:t> is also used to describe a research technique that was first developed by psychologist Wilhelm Wundt. Also known as experimental self-observation, Wundt's technique involved training people to carefully and objectively as possible </a:t>
            </a:r>
            <a:r>
              <a:rPr lang="en-GB" dirty="0" err="1"/>
              <a:t>analyze</a:t>
            </a:r>
            <a:r>
              <a:rPr lang="en-GB" dirty="0"/>
              <a:t> the content of their own thoughts.</a:t>
            </a:r>
          </a:p>
        </p:txBody>
      </p:sp>
    </p:spTree>
    <p:extLst>
      <p:ext uri="{BB962C8B-B14F-4D97-AF65-F5344CB8AC3E}">
        <p14:creationId xmlns:p14="http://schemas.microsoft.com/office/powerpoint/2010/main" val="10915952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Origins of psychology</a:t>
            </a:r>
            <a:endParaRPr lang="en-GB" dirty="0"/>
          </a:p>
        </p:txBody>
      </p:sp>
      <p:sp>
        <p:nvSpPr>
          <p:cNvPr id="3" name="Content Placeholder 2"/>
          <p:cNvSpPr>
            <a:spLocks noGrp="1"/>
          </p:cNvSpPr>
          <p:nvPr>
            <p:ph idx="1"/>
          </p:nvPr>
        </p:nvSpPr>
        <p:spPr>
          <a:xfrm>
            <a:off x="838200" y="1825625"/>
            <a:ext cx="10515600" cy="3899926"/>
          </a:xfrm>
        </p:spPr>
        <p:txBody>
          <a:bodyPr>
            <a:normAutofit/>
          </a:bodyPr>
          <a:lstStyle/>
          <a:p>
            <a:pPr marL="0" indent="0">
              <a:buNone/>
            </a:pPr>
            <a:r>
              <a:rPr lang="en-GB" sz="1400" dirty="0" smtClean="0"/>
              <a:t>Emergence of psychology as </a:t>
            </a:r>
            <a:r>
              <a:rPr lang="en-GB" sz="1400" smtClean="0"/>
              <a:t>a science</a:t>
            </a:r>
            <a:endParaRPr lang="en-GB" sz="1400" dirty="0" smtClean="0"/>
          </a:p>
          <a:p>
            <a:r>
              <a:rPr lang="en-GB" sz="1400" dirty="0"/>
              <a:t>Science uses an empirical approach. Empiricism (founded by John Locke) states that the only source of knowledge comes through our senses – e.g. sight, hearing etc.</a:t>
            </a:r>
          </a:p>
          <a:p>
            <a:r>
              <a:rPr lang="en-GB" sz="1400" dirty="0"/>
              <a:t>This was in contrast to the existing view that knowledge could be gained solely through the powers of reason and logical argument (known as rationalism).  Thus, empiricism is the view that all knowledge is based on, or may come from experience</a:t>
            </a:r>
            <a:r>
              <a:rPr lang="en-GB" sz="1400" dirty="0" smtClean="0"/>
              <a:t>.</a:t>
            </a:r>
          </a:p>
          <a:p>
            <a:r>
              <a:rPr lang="en-GB" sz="1400" dirty="0" smtClean="0"/>
              <a:t>The nature of scientific inquiry may be thought of at two levels:</a:t>
            </a:r>
          </a:p>
          <a:p>
            <a:pPr marL="0" indent="0">
              <a:buNone/>
            </a:pPr>
            <a:r>
              <a:rPr lang="en-GB" sz="1400" dirty="0" smtClean="0"/>
              <a:t>1. that to do with theory and the foundation of hypotheses.</a:t>
            </a:r>
          </a:p>
          <a:p>
            <a:pPr marL="0" indent="0">
              <a:buNone/>
            </a:pPr>
            <a:r>
              <a:rPr lang="en-GB" sz="1400" dirty="0" smtClean="0"/>
              <a:t>2. and actual empirical methods of inquiry (i.e. experiments, observations)</a:t>
            </a:r>
            <a:endParaRPr lang="en-GB" sz="1400" dirty="0"/>
          </a:p>
          <a:p>
            <a:pPr marL="0" indent="0">
              <a:buNone/>
            </a:pPr>
            <a:r>
              <a:rPr lang="en-GB" sz="1400" dirty="0" err="1"/>
              <a:t>Wilheim</a:t>
            </a:r>
            <a:r>
              <a:rPr lang="en-GB" sz="1400" dirty="0"/>
              <a:t> Wundt developed the first psychology lab in 1879.  Introspection was used, but systematically (i.e. methodologically). It was really a place from which to start thinking about how to employ scientific methods to investigate </a:t>
            </a:r>
            <a:r>
              <a:rPr lang="en-GB" sz="1400" dirty="0" err="1"/>
              <a:t>behavior</a:t>
            </a:r>
            <a:r>
              <a:rPr lang="en-GB" sz="1400" dirty="0"/>
              <a:t>.</a:t>
            </a:r>
            <a:br>
              <a:rPr lang="en-GB" sz="1400" dirty="0"/>
            </a:br>
            <a:endParaRPr lang="en-GB" sz="1400" dirty="0"/>
          </a:p>
          <a:p>
            <a:pPr marL="0" indent="0">
              <a:buNone/>
            </a:pPr>
            <a:r>
              <a:rPr lang="en-GB" sz="1400" dirty="0"/>
              <a:t>The classic movement in psychology to adopt these strategies were the </a:t>
            </a:r>
            <a:r>
              <a:rPr lang="en-GB" sz="1400" dirty="0" smtClean="0"/>
              <a:t>behaviourists, </a:t>
            </a:r>
            <a:r>
              <a:rPr lang="en-GB" sz="1400" dirty="0"/>
              <a:t>who were renowned for their reliance on controlled laboratory experiment and rejection of any unseen or subconscious forces as causes of </a:t>
            </a:r>
            <a:r>
              <a:rPr lang="en-GB" sz="1400" dirty="0" smtClean="0"/>
              <a:t>behaviour.</a:t>
            </a:r>
            <a:r>
              <a:rPr lang="en-GB" sz="1400" dirty="0"/>
              <a:t>  And later, the cognitive psychologists adopted this rigorous (i.e. careful), scientific, lab based approach too.</a:t>
            </a:r>
          </a:p>
          <a:p>
            <a:pPr marL="0" indent="0">
              <a:buNone/>
            </a:pPr>
            <a:endParaRPr lang="en-GB" dirty="0"/>
          </a:p>
        </p:txBody>
      </p:sp>
    </p:spTree>
    <p:extLst>
      <p:ext uri="{BB962C8B-B14F-4D97-AF65-F5344CB8AC3E}">
        <p14:creationId xmlns:p14="http://schemas.microsoft.com/office/powerpoint/2010/main" val="41250060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a science	</a:t>
            </a:r>
            <a:endParaRPr lang="en-GB" dirty="0"/>
          </a:p>
        </p:txBody>
      </p:sp>
      <p:sp>
        <p:nvSpPr>
          <p:cNvPr id="3" name="Content Placeholder 2"/>
          <p:cNvSpPr>
            <a:spLocks noGrp="1"/>
          </p:cNvSpPr>
          <p:nvPr>
            <p:ph idx="1"/>
          </p:nvPr>
        </p:nvSpPr>
        <p:spPr/>
        <p:txBody>
          <a:bodyPr/>
          <a:lstStyle/>
          <a:p>
            <a:r>
              <a:rPr lang="en-GB" dirty="0" smtClean="0"/>
              <a:t>Write 5 things that make science a science!</a:t>
            </a:r>
            <a:endParaRPr lang="en-GB" dirty="0"/>
          </a:p>
        </p:txBody>
      </p:sp>
    </p:spTree>
    <p:extLst>
      <p:ext uri="{BB962C8B-B14F-4D97-AF65-F5344CB8AC3E}">
        <p14:creationId xmlns:p14="http://schemas.microsoft.com/office/powerpoint/2010/main" val="28124108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00967"/>
          </a:xfrm>
        </p:spPr>
        <p:txBody>
          <a:bodyPr/>
          <a:lstStyle/>
          <a:p>
            <a:r>
              <a:rPr lang="en-GB" dirty="0" smtClean="0"/>
              <a:t>Science</a:t>
            </a:r>
            <a:endParaRPr lang="en-GB" dirty="0"/>
          </a:p>
        </p:txBody>
      </p:sp>
      <p:sp>
        <p:nvSpPr>
          <p:cNvPr id="3" name="Content Placeholder 2"/>
          <p:cNvSpPr>
            <a:spLocks noGrp="1"/>
          </p:cNvSpPr>
          <p:nvPr>
            <p:ph idx="1"/>
          </p:nvPr>
        </p:nvSpPr>
        <p:spPr>
          <a:xfrm>
            <a:off x="838200" y="1266092"/>
            <a:ext cx="10515600" cy="4910871"/>
          </a:xfrm>
        </p:spPr>
        <p:txBody>
          <a:bodyPr>
            <a:normAutofit/>
          </a:bodyPr>
          <a:lstStyle/>
          <a:p>
            <a:r>
              <a:rPr lang="en-GB" sz="1600" dirty="0"/>
              <a:t>Empirical Evidence</a:t>
            </a:r>
          </a:p>
          <a:p>
            <a:pPr marL="0" indent="0">
              <a:buNone/>
            </a:pPr>
            <a:r>
              <a:rPr lang="en-GB" sz="1400" dirty="0" smtClean="0"/>
              <a:t>Refers </a:t>
            </a:r>
            <a:r>
              <a:rPr lang="en-GB" sz="1400" dirty="0"/>
              <a:t>to data being collected through direct observation or experiment.</a:t>
            </a:r>
            <a:br>
              <a:rPr lang="en-GB" sz="1400" dirty="0"/>
            </a:br>
            <a:r>
              <a:rPr lang="en-GB" sz="1400" dirty="0" smtClean="0"/>
              <a:t>Empirical </a:t>
            </a:r>
            <a:r>
              <a:rPr lang="en-GB" sz="1400" dirty="0"/>
              <a:t>evidence does not rely on argument or belief.</a:t>
            </a:r>
            <a:br>
              <a:rPr lang="en-GB" sz="1400" dirty="0"/>
            </a:br>
            <a:r>
              <a:rPr lang="en-GB" sz="1400" dirty="0" smtClean="0"/>
              <a:t>Instead</a:t>
            </a:r>
            <a:r>
              <a:rPr lang="en-GB" sz="1400" dirty="0"/>
              <a:t>, experiments and observations are carried out carefully and reported in detail so that other investigators can repeat and attempt to verify the work.</a:t>
            </a:r>
          </a:p>
          <a:p>
            <a:r>
              <a:rPr lang="en-GB" sz="1600" dirty="0"/>
              <a:t>Objectivity</a:t>
            </a:r>
          </a:p>
          <a:p>
            <a:pPr marL="0" indent="0">
              <a:buNone/>
            </a:pPr>
            <a:r>
              <a:rPr lang="en-GB" sz="1500" dirty="0" smtClean="0"/>
              <a:t>Researchers </a:t>
            </a:r>
            <a:r>
              <a:rPr lang="en-GB" sz="1500" dirty="0"/>
              <a:t>should remain totally value free when studying; they should try to remain totally unbiased in their investigations. I.e. Researchers are not influenced by personal feelings and experiences.</a:t>
            </a:r>
            <a:br>
              <a:rPr lang="en-GB" sz="1500" dirty="0"/>
            </a:br>
            <a:r>
              <a:rPr lang="en-GB" sz="1500" dirty="0" smtClean="0"/>
              <a:t>Objectivity </a:t>
            </a:r>
            <a:r>
              <a:rPr lang="en-GB" sz="1500" dirty="0"/>
              <a:t>means that all sources of bias are minimized and that personal or subjective ideas are eliminated. The pursuit of science implies that the facts will speak for themselves, even if they turn out to be different from what the investigator hoped.</a:t>
            </a:r>
          </a:p>
          <a:p>
            <a:r>
              <a:rPr lang="en-GB" sz="1600" dirty="0"/>
              <a:t>Control</a:t>
            </a:r>
          </a:p>
          <a:p>
            <a:pPr marL="0" indent="0">
              <a:buNone/>
            </a:pPr>
            <a:r>
              <a:rPr lang="en-GB" sz="1400" dirty="0" smtClean="0"/>
              <a:t>All </a:t>
            </a:r>
            <a:r>
              <a:rPr lang="en-GB" sz="1400" dirty="0"/>
              <a:t>extraneous variables need to be controlled in order to be able to establish cause (IV) and effect (DV).</a:t>
            </a:r>
          </a:p>
          <a:p>
            <a:r>
              <a:rPr lang="en-GB" sz="1600" dirty="0"/>
              <a:t>Hypothesis </a:t>
            </a:r>
            <a:r>
              <a:rPr lang="en-GB" sz="1600" dirty="0" smtClean="0"/>
              <a:t>testing</a:t>
            </a:r>
          </a:p>
          <a:p>
            <a:pPr marL="0" indent="0">
              <a:buNone/>
            </a:pPr>
            <a:r>
              <a:rPr lang="en-GB" sz="1500" dirty="0" smtClean="0"/>
              <a:t>E.g</a:t>
            </a:r>
            <a:r>
              <a:rPr lang="en-GB" sz="1500" dirty="0"/>
              <a:t>. a statement made at the beginning of an investigation that serves as a prediction and is derived from a theory. There are different types of hypotheses (null and alternative), which need to be stated in a form that can be tested (i.e. operationalized and unambiguous</a:t>
            </a:r>
            <a:r>
              <a:rPr lang="en-GB" sz="1500" dirty="0" smtClean="0"/>
              <a:t>).</a:t>
            </a:r>
            <a:endParaRPr lang="en-GB" sz="1500" dirty="0"/>
          </a:p>
        </p:txBody>
      </p:sp>
    </p:spTree>
    <p:extLst>
      <p:ext uri="{BB962C8B-B14F-4D97-AF65-F5344CB8AC3E}">
        <p14:creationId xmlns:p14="http://schemas.microsoft.com/office/powerpoint/2010/main" val="23081543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Science</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Replication</a:t>
            </a:r>
          </a:p>
          <a:p>
            <a:pPr marL="0" indent="0">
              <a:buNone/>
            </a:pPr>
            <a:r>
              <a:rPr lang="en-GB" dirty="0" smtClean="0"/>
              <a:t>This refers to whether a particular method and finding can be repeated with different/same people and/or on different occasions, to see if the results are similar.</a:t>
            </a:r>
            <a:br>
              <a:rPr lang="en-GB" dirty="0" smtClean="0"/>
            </a:br>
            <a:r>
              <a:rPr lang="en-GB" dirty="0" smtClean="0"/>
              <a:t>If a dramatic discovery is reported, but it cannot be replicated by other scientists it will not be accepted.</a:t>
            </a:r>
            <a:br>
              <a:rPr lang="en-GB" dirty="0" smtClean="0"/>
            </a:br>
            <a:r>
              <a:rPr lang="en-GB" dirty="0" smtClean="0"/>
              <a:t>If we get the same results over and over again under the same conditions, we can be sure of their accuracy beyond reasonable doubt.</a:t>
            </a:r>
            <a:br>
              <a:rPr lang="en-GB" dirty="0" smtClean="0"/>
            </a:br>
            <a:r>
              <a:rPr lang="en-GB" dirty="0" smtClean="0"/>
              <a:t>This gives us confidence that the results are reliable and can be used to build up a body of knowledge or a theory: vital in establishing a scientific theory.</a:t>
            </a:r>
          </a:p>
          <a:p>
            <a:r>
              <a:rPr lang="en-GB" dirty="0"/>
              <a:t>Predictability</a:t>
            </a:r>
          </a:p>
          <a:p>
            <a:pPr marL="0" indent="0">
              <a:buNone/>
            </a:pPr>
            <a:r>
              <a:rPr lang="en-GB" dirty="0" smtClean="0"/>
              <a:t>We </a:t>
            </a:r>
            <a:r>
              <a:rPr lang="en-GB" dirty="0"/>
              <a:t>should be aiming to be able to predict future </a:t>
            </a:r>
            <a:r>
              <a:rPr lang="en-GB" dirty="0" err="1"/>
              <a:t>behavior</a:t>
            </a:r>
            <a:r>
              <a:rPr lang="en-GB" dirty="0"/>
              <a:t> from the findings of our research.</a:t>
            </a:r>
          </a:p>
          <a:p>
            <a:pPr marL="0" indent="0">
              <a:buNone/>
            </a:pPr>
            <a:endParaRPr lang="en-GB" dirty="0" smtClean="0"/>
          </a:p>
          <a:p>
            <a:endParaRPr lang="en-GB" dirty="0" smtClean="0"/>
          </a:p>
          <a:p>
            <a:pPr marL="0" indent="0">
              <a:buNone/>
            </a:pPr>
            <a:endParaRPr lang="en-GB" dirty="0"/>
          </a:p>
        </p:txBody>
      </p:sp>
    </p:spTree>
    <p:extLst>
      <p:ext uri="{BB962C8B-B14F-4D97-AF65-F5344CB8AC3E}">
        <p14:creationId xmlns:p14="http://schemas.microsoft.com/office/powerpoint/2010/main" val="24549512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GB" b="1" dirty="0"/>
              <a:t>Origins of psychology: </a:t>
            </a:r>
            <a:r>
              <a:rPr lang="en-GB" dirty="0"/>
              <a:t>Wundt, introspection and the emergence of psychology as a science.</a:t>
            </a:r>
          </a:p>
          <a:p>
            <a:endParaRPr lang="en-GB" dirty="0"/>
          </a:p>
        </p:txBody>
      </p:sp>
    </p:spTree>
    <p:extLst>
      <p:ext uri="{BB962C8B-B14F-4D97-AF65-F5344CB8AC3E}">
        <p14:creationId xmlns:p14="http://schemas.microsoft.com/office/powerpoint/2010/main" val="25217672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422</Words>
  <Application>Microsoft Office PowerPoint</Application>
  <PresentationFormat>Widescreen</PresentationFormat>
  <Paragraphs>49</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Approaches in psychology: Posters</vt:lpstr>
      <vt:lpstr>Origins of psychology</vt:lpstr>
      <vt:lpstr>Origins of psychology</vt:lpstr>
      <vt:lpstr>Origins of psychology</vt:lpstr>
      <vt:lpstr>What is a science </vt:lpstr>
      <vt:lpstr>Science</vt:lpstr>
      <vt:lpstr>Science</vt:lpstr>
      <vt:lpstr>PowerPoint Presentation</vt:lpstr>
    </vt:vector>
  </TitlesOfParts>
  <Company>Mount Kelly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Approaches in psychology: Posters</dc:title>
  <dc:creator>Stanyer, Richard  (Staff)</dc:creator>
  <cp:lastModifiedBy>Stanyer, Richard  (Staff)</cp:lastModifiedBy>
  <cp:revision>1</cp:revision>
  <dcterms:created xsi:type="dcterms:W3CDTF">2017-01-29T15:18:39Z</dcterms:created>
  <dcterms:modified xsi:type="dcterms:W3CDTF">2017-01-29T15:20:46Z</dcterms:modified>
</cp:coreProperties>
</file>