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74" d="100"/>
          <a:sy n="74" d="100"/>
        </p:scale>
        <p:origin x="56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00C2A19-B6F4-4A43-ABAE-71B48115243A}" type="datetimeFigureOut">
              <a:rPr lang="en-GB" smtClean="0"/>
              <a:t>29/01/2017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09AF854-7781-41AC-A5A2-057E805D6C7B}" type="slidenum">
              <a:rPr lang="en-GB" smtClean="0"/>
              <a:t>‹#›</a:t>
            </a:fld>
            <a:endParaRPr lang="en-GB"/>
          </a:p>
        </p:txBody>
      </p:sp>
    </p:spTree>
    <p:extLst>
      <p:ext uri="{BB962C8B-B14F-4D97-AF65-F5344CB8AC3E}">
        <p14:creationId xmlns:p14="http://schemas.microsoft.com/office/powerpoint/2010/main" val="642913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00C2A19-B6F4-4A43-ABAE-71B48115243A}" type="datetimeFigureOut">
              <a:rPr lang="en-GB" smtClean="0"/>
              <a:t>29/01/2017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09AF854-7781-41AC-A5A2-057E805D6C7B}" type="slidenum">
              <a:rPr lang="en-GB" smtClean="0"/>
              <a:t>‹#›</a:t>
            </a:fld>
            <a:endParaRPr lang="en-GB"/>
          </a:p>
        </p:txBody>
      </p:sp>
    </p:spTree>
    <p:extLst>
      <p:ext uri="{BB962C8B-B14F-4D97-AF65-F5344CB8AC3E}">
        <p14:creationId xmlns:p14="http://schemas.microsoft.com/office/powerpoint/2010/main" val="1900377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0C2A19-B6F4-4A43-ABAE-71B48115243A}" type="datetimeFigureOut">
              <a:rPr lang="en-GB" smtClean="0"/>
              <a:t>29/01/2017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09AF854-7781-41AC-A5A2-057E805D6C7B}" type="slidenum">
              <a:rPr lang="en-GB" smtClean="0"/>
              <a:t>‹#›</a:t>
            </a:fld>
            <a:endParaRPr lang="en-GB"/>
          </a:p>
        </p:txBody>
      </p:sp>
    </p:spTree>
    <p:extLst>
      <p:ext uri="{BB962C8B-B14F-4D97-AF65-F5344CB8AC3E}">
        <p14:creationId xmlns:p14="http://schemas.microsoft.com/office/powerpoint/2010/main" val="1095889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00C2A19-B6F4-4A43-ABAE-71B48115243A}" type="datetimeFigureOut">
              <a:rPr lang="en-GB" smtClean="0"/>
              <a:t>29/01/2017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09AF854-7781-41AC-A5A2-057E805D6C7B}" type="slidenum">
              <a:rPr lang="en-GB" smtClean="0"/>
              <a:t>‹#›</a:t>
            </a:fld>
            <a:endParaRPr lang="en-GB"/>
          </a:p>
        </p:txBody>
      </p:sp>
    </p:spTree>
    <p:extLst>
      <p:ext uri="{BB962C8B-B14F-4D97-AF65-F5344CB8AC3E}">
        <p14:creationId xmlns:p14="http://schemas.microsoft.com/office/powerpoint/2010/main" val="241690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00C2A19-B6F4-4A43-ABAE-71B48115243A}" type="datetimeFigureOut">
              <a:rPr lang="en-GB" smtClean="0"/>
              <a:t>29/01/2017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09AF854-7781-41AC-A5A2-057E805D6C7B}" type="slidenum">
              <a:rPr lang="en-GB" smtClean="0"/>
              <a:t>‹#›</a:t>
            </a:fld>
            <a:endParaRPr lang="en-GB"/>
          </a:p>
        </p:txBody>
      </p:sp>
    </p:spTree>
    <p:extLst>
      <p:ext uri="{BB962C8B-B14F-4D97-AF65-F5344CB8AC3E}">
        <p14:creationId xmlns:p14="http://schemas.microsoft.com/office/powerpoint/2010/main" val="300073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00C2A19-B6F4-4A43-ABAE-71B48115243A}" type="datetimeFigureOut">
              <a:rPr lang="en-GB" smtClean="0"/>
              <a:t>29/01/2017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9AF854-7781-41AC-A5A2-057E805D6C7B}" type="slidenum">
              <a:rPr lang="en-GB" smtClean="0"/>
              <a:t>‹#›</a:t>
            </a:fld>
            <a:endParaRPr lang="en-GB"/>
          </a:p>
        </p:txBody>
      </p:sp>
    </p:spTree>
    <p:extLst>
      <p:ext uri="{BB962C8B-B14F-4D97-AF65-F5344CB8AC3E}">
        <p14:creationId xmlns:p14="http://schemas.microsoft.com/office/powerpoint/2010/main" val="1435301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0C2A19-B6F4-4A43-ABAE-71B48115243A}" type="datetimeFigureOut">
              <a:rPr lang="en-GB" smtClean="0"/>
              <a:t>29/01/2017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09AF854-7781-41AC-A5A2-057E805D6C7B}" type="slidenum">
              <a:rPr lang="en-GB" smtClean="0"/>
              <a:t>‹#›</a:t>
            </a:fld>
            <a:endParaRPr lang="en-GB"/>
          </a:p>
        </p:txBody>
      </p:sp>
    </p:spTree>
    <p:extLst>
      <p:ext uri="{BB962C8B-B14F-4D97-AF65-F5344CB8AC3E}">
        <p14:creationId xmlns:p14="http://schemas.microsoft.com/office/powerpoint/2010/main" val="8500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0C2A19-B6F4-4A43-ABAE-71B48115243A}" type="datetimeFigureOut">
              <a:rPr lang="en-GB" smtClean="0"/>
              <a:t>29/01/2017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09AF854-7781-41AC-A5A2-057E805D6C7B}" type="slidenum">
              <a:rPr lang="en-GB" smtClean="0"/>
              <a:t>‹#›</a:t>
            </a:fld>
            <a:endParaRPr lang="en-GB"/>
          </a:p>
        </p:txBody>
      </p:sp>
    </p:spTree>
    <p:extLst>
      <p:ext uri="{BB962C8B-B14F-4D97-AF65-F5344CB8AC3E}">
        <p14:creationId xmlns:p14="http://schemas.microsoft.com/office/powerpoint/2010/main" val="1242640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0C2A19-B6F4-4A43-ABAE-71B48115243A}" type="datetimeFigureOut">
              <a:rPr lang="en-GB" smtClean="0"/>
              <a:t>29/01/2017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09AF854-7781-41AC-A5A2-057E805D6C7B}" type="slidenum">
              <a:rPr lang="en-GB" smtClean="0"/>
              <a:t>‹#›</a:t>
            </a:fld>
            <a:endParaRPr lang="en-GB"/>
          </a:p>
        </p:txBody>
      </p:sp>
    </p:spTree>
    <p:extLst>
      <p:ext uri="{BB962C8B-B14F-4D97-AF65-F5344CB8AC3E}">
        <p14:creationId xmlns:p14="http://schemas.microsoft.com/office/powerpoint/2010/main" val="27437049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00C2A19-B6F4-4A43-ABAE-71B48115243A}" type="datetimeFigureOut">
              <a:rPr lang="en-GB" smtClean="0"/>
              <a:t>29/01/2017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09AF854-7781-41AC-A5A2-057E805D6C7B}" type="slidenum">
              <a:rPr lang="en-GB" smtClean="0"/>
              <a:t>‹#›</a:t>
            </a:fld>
            <a:endParaRPr lang="en-GB"/>
          </a:p>
        </p:txBody>
      </p:sp>
    </p:spTree>
    <p:extLst>
      <p:ext uri="{BB962C8B-B14F-4D97-AF65-F5344CB8AC3E}">
        <p14:creationId xmlns:p14="http://schemas.microsoft.com/office/powerpoint/2010/main" val="825598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00C2A19-B6F4-4A43-ABAE-71B48115243A}" type="datetimeFigureOut">
              <a:rPr lang="en-GB" smtClean="0"/>
              <a:t>29/01/2017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09AF854-7781-41AC-A5A2-057E805D6C7B}" type="slidenum">
              <a:rPr lang="en-GB" smtClean="0"/>
              <a:t>‹#›</a:t>
            </a:fld>
            <a:endParaRPr lang="en-GB"/>
          </a:p>
        </p:txBody>
      </p:sp>
    </p:spTree>
    <p:extLst>
      <p:ext uri="{BB962C8B-B14F-4D97-AF65-F5344CB8AC3E}">
        <p14:creationId xmlns:p14="http://schemas.microsoft.com/office/powerpoint/2010/main" val="2765364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0C2A19-B6F4-4A43-ABAE-71B48115243A}" type="datetimeFigureOut">
              <a:rPr lang="en-GB" smtClean="0"/>
              <a:t>29/01/2017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9AF854-7781-41AC-A5A2-057E805D6C7B}" type="slidenum">
              <a:rPr lang="en-GB" smtClean="0"/>
              <a:t>‹#›</a:t>
            </a:fld>
            <a:endParaRPr lang="en-GB"/>
          </a:p>
        </p:txBody>
      </p:sp>
    </p:spTree>
    <p:extLst>
      <p:ext uri="{BB962C8B-B14F-4D97-AF65-F5344CB8AC3E}">
        <p14:creationId xmlns:p14="http://schemas.microsoft.com/office/powerpoint/2010/main" val="266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oobPWORatPU&amp;list=PLWFd7gvk1qVLKJMxnF5LOFCfMrTYGYY4w&amp;index=12" TargetMode="External"/><Relationship Id="rId2" Type="http://schemas.openxmlformats.org/officeDocument/2006/relationships/hyperlink" Target="http://theinkblot.com/index.ht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Approaches in psychology: Posters</a:t>
            </a:r>
            <a:endParaRPr lang="en-GB" dirty="0"/>
          </a:p>
        </p:txBody>
      </p:sp>
      <p:sp>
        <p:nvSpPr>
          <p:cNvPr id="3" name="Content Placeholder 2"/>
          <p:cNvSpPr>
            <a:spLocks noGrp="1"/>
          </p:cNvSpPr>
          <p:nvPr>
            <p:ph idx="1"/>
          </p:nvPr>
        </p:nvSpPr>
        <p:spPr/>
        <p:txBody>
          <a:bodyPr>
            <a:normAutofit fontScale="62500" lnSpcReduction="20000"/>
          </a:bodyPr>
          <a:lstStyle/>
          <a:p>
            <a:pPr marL="0" indent="0">
              <a:buNone/>
            </a:pPr>
            <a:r>
              <a:rPr lang="en-GB" b="1" dirty="0" smtClean="0"/>
              <a:t>Origins of psychology: </a:t>
            </a:r>
            <a:r>
              <a:rPr lang="en-GB" dirty="0" smtClean="0"/>
              <a:t>Wundt, introspection and the emergence of psychology as a science.</a:t>
            </a:r>
          </a:p>
          <a:p>
            <a:pPr marL="0" indent="0">
              <a:buNone/>
            </a:pPr>
            <a:r>
              <a:rPr lang="en-GB" dirty="0" smtClean="0"/>
              <a:t>The basic assumptions of the following approaches:</a:t>
            </a:r>
          </a:p>
          <a:p>
            <a:pPr marL="0" indent="0">
              <a:buNone/>
            </a:pPr>
            <a:r>
              <a:rPr lang="en-GB" b="1" dirty="0" smtClean="0"/>
              <a:t>Learning approaches: </a:t>
            </a:r>
            <a:r>
              <a:rPr lang="en-GB" dirty="0" smtClean="0"/>
              <a:t>the behaviourist approach, including classical conditioning and Pavlov’s research, operant conditioning, types of reinforcement and Skinner’s research; social learning theory including imitation, identification, modelling, vicarious reinforcement, the role of mediational processes and Bandura’s research.</a:t>
            </a:r>
          </a:p>
          <a:p>
            <a:pPr marL="0" indent="0">
              <a:buNone/>
            </a:pPr>
            <a:r>
              <a:rPr lang="en-GB" b="1" dirty="0" smtClean="0"/>
              <a:t>The cognitive approach: </a:t>
            </a:r>
            <a:r>
              <a:rPr lang="en-GB" dirty="0" smtClean="0"/>
              <a:t>the study of internal mental processes, the role of schema, the use of theoretical and computer models to explain and make inferences about mental processes. The emergence of cognitive neuroscience.</a:t>
            </a:r>
          </a:p>
          <a:p>
            <a:pPr marL="0" indent="0">
              <a:buNone/>
            </a:pPr>
            <a:r>
              <a:rPr lang="en-GB" b="1" dirty="0" smtClean="0"/>
              <a:t>The biological approach: </a:t>
            </a:r>
            <a:r>
              <a:rPr lang="en-GB" dirty="0" smtClean="0"/>
              <a:t>the influence of genes, biological structures and neurochemistry on behaviour. Genotype and phenotype, genetic basis of behaviour, evolution and behaviour.</a:t>
            </a:r>
          </a:p>
          <a:p>
            <a:pPr marL="0" indent="0">
              <a:buNone/>
            </a:pPr>
            <a:r>
              <a:rPr lang="en-GB" b="1" dirty="0" smtClean="0">
                <a:solidFill>
                  <a:srgbClr val="FF0000"/>
                </a:solidFill>
              </a:rPr>
              <a:t>The psychodynamic approach: </a:t>
            </a:r>
            <a:r>
              <a:rPr lang="en-GB" dirty="0" smtClean="0">
                <a:solidFill>
                  <a:srgbClr val="FF0000"/>
                </a:solidFill>
              </a:rPr>
              <a:t>the role of the unconscious, the structure of personality, that is ID, ego and superego, defence mechanisms including repression, denial and displacement, psychosexual stages.</a:t>
            </a:r>
          </a:p>
          <a:p>
            <a:pPr marL="0" indent="0">
              <a:buNone/>
            </a:pPr>
            <a:r>
              <a:rPr lang="en-GB" b="1" dirty="0" smtClean="0"/>
              <a:t>Humanistic psychology: </a:t>
            </a:r>
            <a:r>
              <a:rPr lang="en-GB" dirty="0" smtClean="0"/>
              <a:t>free will, self-actualisation and Maslow’s hierarchy of needs, focus on the self, congruence, the role of conditions of worth. The influence on counselling psychology.</a:t>
            </a:r>
          </a:p>
          <a:p>
            <a:pPr marL="0" indent="0">
              <a:buNone/>
            </a:pPr>
            <a:r>
              <a:rPr lang="en-GB" dirty="0" smtClean="0"/>
              <a:t>Comparison of approaches.</a:t>
            </a:r>
            <a:endParaRPr lang="en-GB" dirty="0"/>
          </a:p>
        </p:txBody>
      </p:sp>
    </p:spTree>
    <p:extLst>
      <p:ext uri="{BB962C8B-B14F-4D97-AF65-F5344CB8AC3E}">
        <p14:creationId xmlns:p14="http://schemas.microsoft.com/office/powerpoint/2010/main" val="5288330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psychodynamic approach</a:t>
            </a:r>
            <a:endParaRPr lang="en-GB" dirty="0"/>
          </a:p>
        </p:txBody>
      </p:sp>
      <p:sp>
        <p:nvSpPr>
          <p:cNvPr id="3" name="Content Placeholder 2"/>
          <p:cNvSpPr>
            <a:spLocks noGrp="1"/>
          </p:cNvSpPr>
          <p:nvPr>
            <p:ph idx="1"/>
          </p:nvPr>
        </p:nvSpPr>
        <p:spPr/>
        <p:txBody>
          <a:bodyPr/>
          <a:lstStyle/>
          <a:p>
            <a:r>
              <a:rPr lang="en-GB" dirty="0"/>
              <a:t>T</a:t>
            </a:r>
            <a:r>
              <a:rPr lang="en-GB" dirty="0" smtClean="0"/>
              <a:t>he role of the unconscious, the structure of personality, that is ID, ego and superego, defence mechanisms including repression, denial and displacement, psychosexual stages.</a:t>
            </a:r>
          </a:p>
          <a:p>
            <a:endParaRPr lang="en-GB" dirty="0"/>
          </a:p>
        </p:txBody>
      </p:sp>
    </p:spTree>
    <p:extLst>
      <p:ext uri="{BB962C8B-B14F-4D97-AF65-F5344CB8AC3E}">
        <p14:creationId xmlns:p14="http://schemas.microsoft.com/office/powerpoint/2010/main" val="15435058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Psychodynamic</a:t>
            </a:r>
            <a:endParaRPr lang="en-GB" dirty="0"/>
          </a:p>
        </p:txBody>
      </p:sp>
      <p:sp>
        <p:nvSpPr>
          <p:cNvPr id="3" name="Content Placeholder 2"/>
          <p:cNvSpPr>
            <a:spLocks noGrp="1"/>
          </p:cNvSpPr>
          <p:nvPr>
            <p:ph idx="1"/>
          </p:nvPr>
        </p:nvSpPr>
        <p:spPr/>
        <p:txBody>
          <a:bodyPr>
            <a:normAutofit lnSpcReduction="10000"/>
          </a:bodyPr>
          <a:lstStyle/>
          <a:p>
            <a:r>
              <a:rPr lang="en-GB" dirty="0"/>
              <a:t>Main assumption is that abnormality is a result of unresolved unconscious conflicts originating from childhood experiences: </a:t>
            </a:r>
          </a:p>
          <a:p>
            <a:r>
              <a:rPr lang="en-GB" dirty="0"/>
              <a:t>Fixation at one or more of the psychosexual stages of development – oral, anal, phallic, latent, genital e.g. fixation at oral stage could lead to eating disorders </a:t>
            </a:r>
          </a:p>
          <a:p>
            <a:r>
              <a:rPr lang="en-GB" dirty="0"/>
              <a:t>An imbalance between the 3 parts of the mind – id, ego and superego – e.g. if superego is too strong, the person may suffer anxiety disorders</a:t>
            </a:r>
          </a:p>
          <a:p>
            <a:r>
              <a:rPr lang="en-GB" dirty="0"/>
              <a:t>Overuse of ego defence mechanisms – denial, repression, reaction formation, etc. e.g. overuse of denial could lead to a break from reality (schizophrenia) </a:t>
            </a:r>
          </a:p>
          <a:p>
            <a:endParaRPr lang="en-GB" dirty="0"/>
          </a:p>
        </p:txBody>
      </p:sp>
    </p:spTree>
    <p:extLst>
      <p:ext uri="{BB962C8B-B14F-4D97-AF65-F5344CB8AC3E}">
        <p14:creationId xmlns:p14="http://schemas.microsoft.com/office/powerpoint/2010/main" val="6703122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188640"/>
            <a:ext cx="8229600" cy="1143000"/>
          </a:xfrm>
        </p:spPr>
        <p:txBody>
          <a:bodyPr/>
          <a:lstStyle/>
          <a:p>
            <a:r>
              <a:rPr lang="en-GB" smtClean="0"/>
              <a:t>Freud (Notes</a:t>
            </a:r>
            <a:r>
              <a:rPr lang="en-GB" dirty="0" smtClean="0"/>
              <a:t>)</a:t>
            </a:r>
            <a:endParaRPr lang="en-GB" dirty="0"/>
          </a:p>
        </p:txBody>
      </p:sp>
      <p:sp>
        <p:nvSpPr>
          <p:cNvPr id="3" name="Content Placeholder 2"/>
          <p:cNvSpPr>
            <a:spLocks noGrp="1"/>
          </p:cNvSpPr>
          <p:nvPr>
            <p:ph idx="1"/>
          </p:nvPr>
        </p:nvSpPr>
        <p:spPr>
          <a:xfrm>
            <a:off x="1847528" y="1124744"/>
            <a:ext cx="5400600" cy="5328592"/>
          </a:xfrm>
        </p:spPr>
        <p:txBody>
          <a:bodyPr>
            <a:normAutofit fontScale="92500" lnSpcReduction="20000"/>
          </a:bodyPr>
          <a:lstStyle/>
          <a:p>
            <a:r>
              <a:rPr lang="en-GB" dirty="0" smtClean="0"/>
              <a:t>ID: </a:t>
            </a:r>
            <a:r>
              <a:rPr lang="en-GB" sz="2000" dirty="0"/>
              <a:t>The id demands immediate satisfaction and when this happens we experience pleasure, when it is denied we experience ‘</a:t>
            </a:r>
            <a:r>
              <a:rPr lang="en-GB" sz="2000" dirty="0" err="1"/>
              <a:t>unpleasure</a:t>
            </a:r>
            <a:r>
              <a:rPr lang="en-GB" sz="2000" dirty="0"/>
              <a:t>’ or pain. The id is not affected by reality, logic or the everyday world.</a:t>
            </a:r>
          </a:p>
          <a:p>
            <a:r>
              <a:rPr lang="en-GB" dirty="0" smtClean="0"/>
              <a:t>Ego: </a:t>
            </a:r>
            <a:r>
              <a:rPr lang="en-GB" sz="2000" dirty="0"/>
              <a:t>The ego develops in order to mediate between the unrealistic id and the external real world. It is the decision making component of personality. Ideally the ego works by reason whereas the id is chaotic and totally unreasonable.</a:t>
            </a:r>
          </a:p>
          <a:p>
            <a:r>
              <a:rPr lang="en-GB" dirty="0" smtClean="0"/>
              <a:t>Superego: </a:t>
            </a:r>
            <a:r>
              <a:rPr lang="en-GB" sz="2000" dirty="0"/>
              <a:t>The superego incorporates the values and morals of society which are learned from one's parents and others. It develops around the age of 3 – 5 during the phallic stage of psychosexual development.</a:t>
            </a:r>
          </a:p>
          <a:p>
            <a:r>
              <a:rPr lang="en-GB" sz="2000" dirty="0"/>
              <a:t>The superego's function is to control the id's impulses, especially those which society forbids, such as sex and aggression. It also has the function of persuading the ego to turn to moralistic goals rather than simply realistic ones and to strive for perfection.</a:t>
            </a:r>
          </a:p>
          <a:p>
            <a:endParaRPr lang="en-GB" dirty="0"/>
          </a:p>
          <a:p>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8128" y="980728"/>
            <a:ext cx="2667000" cy="32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4112" y="4365105"/>
            <a:ext cx="3238500" cy="2371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992182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Psychosexual Development (No Notes)</a:t>
            </a:r>
            <a:endParaRPr lang="en-GB"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63552" y="1484785"/>
            <a:ext cx="7848872" cy="48004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27924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78692" y="1600201"/>
            <a:ext cx="6034617"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80894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Little Hans</a:t>
            </a:r>
            <a:endParaRPr lang="en-GB" dirty="0"/>
          </a:p>
        </p:txBody>
      </p:sp>
      <p:sp>
        <p:nvSpPr>
          <p:cNvPr id="3" name="Content Placeholder 2"/>
          <p:cNvSpPr>
            <a:spLocks noGrp="1"/>
          </p:cNvSpPr>
          <p:nvPr>
            <p:ph idx="1"/>
          </p:nvPr>
        </p:nvSpPr>
        <p:spPr/>
        <p:txBody>
          <a:bodyPr/>
          <a:lstStyle/>
          <a:p>
            <a:r>
              <a:rPr lang="en-GB" dirty="0" smtClean="0"/>
              <a:t>Prep: look up little Hans</a:t>
            </a:r>
            <a:endParaRPr lang="en-GB" dirty="0"/>
          </a:p>
        </p:txBody>
      </p:sp>
    </p:spTree>
    <p:extLst>
      <p:ext uri="{BB962C8B-B14F-4D97-AF65-F5344CB8AC3E}">
        <p14:creationId xmlns:p14="http://schemas.microsoft.com/office/powerpoint/2010/main" val="26058381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Evaluation of the psychoanalytic </a:t>
            </a:r>
            <a:r>
              <a:rPr lang="en-GB" dirty="0" smtClean="0"/>
              <a:t>model</a:t>
            </a:r>
            <a:endParaRPr lang="en-GB" dirty="0"/>
          </a:p>
        </p:txBody>
      </p:sp>
      <p:sp>
        <p:nvSpPr>
          <p:cNvPr id="3" name="Content Placeholder 2"/>
          <p:cNvSpPr>
            <a:spLocks noGrp="1"/>
          </p:cNvSpPr>
          <p:nvPr>
            <p:ph idx="1"/>
          </p:nvPr>
        </p:nvSpPr>
        <p:spPr/>
        <p:txBody>
          <a:bodyPr>
            <a:normAutofit fontScale="47500" lnSpcReduction="20000"/>
          </a:bodyPr>
          <a:lstStyle/>
          <a:p>
            <a:pPr marL="0" indent="0">
              <a:buNone/>
            </a:pPr>
            <a:r>
              <a:rPr lang="en-GB" dirty="0" smtClean="0"/>
              <a:t>Strengths</a:t>
            </a:r>
          </a:p>
          <a:p>
            <a:pPr marL="0" indent="0">
              <a:buNone/>
            </a:pPr>
            <a:r>
              <a:rPr lang="en-GB" dirty="0" smtClean="0"/>
              <a:t>The </a:t>
            </a:r>
            <a:r>
              <a:rPr lang="en-GB" dirty="0" err="1"/>
              <a:t>psychodymamic</a:t>
            </a:r>
            <a:r>
              <a:rPr lang="en-GB" dirty="0"/>
              <a:t> model has a number of strengths which account for its enduring popularity:</a:t>
            </a:r>
          </a:p>
          <a:p>
            <a:r>
              <a:rPr lang="en-GB" dirty="0"/>
              <a:t>Many observations of psychodynamic therapists appear to be borne out in everyday life, e.g., defence mechanisms</a:t>
            </a:r>
          </a:p>
          <a:p>
            <a:r>
              <a:rPr lang="en-GB" dirty="0"/>
              <a:t>Many people with psychological disturbances do recollect childhood traumas</a:t>
            </a:r>
          </a:p>
          <a:p>
            <a:r>
              <a:rPr lang="en-GB" dirty="0"/>
              <a:t>Freudian theory provides a comprehensive framework to describe human personality</a:t>
            </a:r>
          </a:p>
          <a:p>
            <a:r>
              <a:rPr lang="en-GB" dirty="0"/>
              <a:t>Freud ‘</a:t>
            </a:r>
            <a:r>
              <a:rPr lang="en-GB" dirty="0" err="1"/>
              <a:t>rehumanised</a:t>
            </a:r>
            <a:r>
              <a:rPr lang="en-GB" dirty="0"/>
              <a:t>’ the distressed, making their suffering more comprehensible to the rest of society</a:t>
            </a:r>
          </a:p>
          <a:p>
            <a:r>
              <a:rPr lang="en-GB" dirty="0"/>
              <a:t>By developing a method of treatment, Freud encouraged a more optimistic view regarding psychological distress. Mental illness could, in some cases at least, be treated!</a:t>
            </a:r>
          </a:p>
          <a:p>
            <a:pPr marL="0" indent="0">
              <a:buNone/>
            </a:pPr>
            <a:endParaRPr lang="en-GB" dirty="0" smtClean="0"/>
          </a:p>
          <a:p>
            <a:pPr marL="0" indent="0">
              <a:buNone/>
            </a:pPr>
            <a:endParaRPr lang="en-GB" dirty="0"/>
          </a:p>
          <a:p>
            <a:pPr marL="0" indent="0">
              <a:buNone/>
            </a:pPr>
            <a:r>
              <a:rPr lang="en-GB" dirty="0" smtClean="0"/>
              <a:t>Weaknesses </a:t>
            </a:r>
            <a:r>
              <a:rPr lang="en-GB" dirty="0"/>
              <a:t>of the psychoanalytic model are:</a:t>
            </a:r>
          </a:p>
          <a:p>
            <a:r>
              <a:rPr lang="en-GB" dirty="0"/>
              <a:t>The tendency to ignore the patient’s current problems by focusing on past conflicts (though this is not true of many later versions of psychoanalysis)</a:t>
            </a:r>
          </a:p>
          <a:p>
            <a:r>
              <a:rPr lang="en-GB" dirty="0"/>
              <a:t>A lack of scientific evidence concerning major theoretical assumptions</a:t>
            </a:r>
          </a:p>
          <a:p>
            <a:r>
              <a:rPr lang="en-GB" dirty="0"/>
              <a:t>As the source of many of the conflicts are often parents, there is a tendency to give a lot of responsibility to parents for the psychological health of their children</a:t>
            </a:r>
          </a:p>
          <a:p>
            <a:r>
              <a:rPr lang="en-GB" dirty="0"/>
              <a:t>Psychodynamic theory underestimates the role of situation and context, and overemphasises internal instincts and </a:t>
            </a:r>
            <a:r>
              <a:rPr lang="en-GB" dirty="0" smtClean="0"/>
              <a:t>conflicts </a:t>
            </a:r>
            <a:endParaRPr lang="en-GB" dirty="0"/>
          </a:p>
        </p:txBody>
      </p:sp>
    </p:spTree>
    <p:extLst>
      <p:ext uri="{BB962C8B-B14F-4D97-AF65-F5344CB8AC3E}">
        <p14:creationId xmlns:p14="http://schemas.microsoft.com/office/powerpoint/2010/main" val="36585013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normAutofit/>
          </a:bodyPr>
          <a:lstStyle/>
          <a:p>
            <a:r>
              <a:rPr lang="en-GB" dirty="0"/>
              <a:t>Outline key features of the psychodynamic approach to </a:t>
            </a:r>
            <a:r>
              <a:rPr lang="en-GB" dirty="0">
                <a:solidFill>
                  <a:srgbClr val="FF0000"/>
                </a:solidFill>
              </a:rPr>
              <a:t>psychopathology</a:t>
            </a:r>
            <a:r>
              <a:rPr lang="en-GB" dirty="0" smtClean="0"/>
              <a:t>.</a:t>
            </a:r>
          </a:p>
          <a:p>
            <a:endParaRPr lang="en-GB" dirty="0"/>
          </a:p>
          <a:p>
            <a:endParaRPr lang="en-GB" dirty="0" smtClean="0"/>
          </a:p>
          <a:p>
            <a:endParaRPr lang="en-GB" dirty="0"/>
          </a:p>
          <a:p>
            <a:r>
              <a:rPr lang="en-GB" dirty="0">
                <a:solidFill>
                  <a:srgbClr val="FF0000"/>
                </a:solidFill>
              </a:rPr>
              <a:t>Psychopathology is a term which refers to either the study of mental illness or mental distress or the manifestation of behaviours and experiences which may be indicative of mental illness or psychological impairment.</a:t>
            </a:r>
            <a:endParaRPr lang="en-GB" dirty="0" smtClean="0">
              <a:solidFill>
                <a:srgbClr val="FF0000"/>
              </a:solidFill>
            </a:endParaRPr>
          </a:p>
          <a:p>
            <a:endParaRPr lang="en-GB" dirty="0"/>
          </a:p>
          <a:p>
            <a:endParaRPr lang="en-GB" dirty="0"/>
          </a:p>
        </p:txBody>
      </p:sp>
    </p:spTree>
    <p:extLst>
      <p:ext uri="{BB962C8B-B14F-4D97-AF65-F5344CB8AC3E}">
        <p14:creationId xmlns:p14="http://schemas.microsoft.com/office/powerpoint/2010/main" val="14754971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Answer</a:t>
            </a:r>
            <a:endParaRPr lang="en-GB" dirty="0"/>
          </a:p>
        </p:txBody>
      </p:sp>
      <p:sp>
        <p:nvSpPr>
          <p:cNvPr id="3" name="Content Placeholder 2"/>
          <p:cNvSpPr>
            <a:spLocks noGrp="1"/>
          </p:cNvSpPr>
          <p:nvPr>
            <p:ph idx="1"/>
          </p:nvPr>
        </p:nvSpPr>
        <p:spPr/>
        <p:txBody>
          <a:bodyPr>
            <a:normAutofit/>
          </a:bodyPr>
          <a:lstStyle/>
          <a:p>
            <a:pPr marL="0" indent="0">
              <a:buNone/>
            </a:pPr>
            <a:r>
              <a:rPr lang="en-GB" dirty="0"/>
              <a:t>Key features include: • Role of the unconscious • Structure of the mind: id, ego, superego • Psychosexual stages of development • Use of defence mechanisms • Early childhood experiences affecting adult behaviour. Breadth/depth trade off; candidates may offer several features in less detail or a few features but in more detail. </a:t>
            </a:r>
            <a:endParaRPr lang="en-GB" dirty="0" smtClean="0"/>
          </a:p>
          <a:p>
            <a:pPr marL="0" indent="0">
              <a:buNone/>
            </a:pPr>
            <a:r>
              <a:rPr lang="en-GB" dirty="0" smtClean="0"/>
              <a:t>Must relate to </a:t>
            </a:r>
            <a:r>
              <a:rPr lang="en-GB" dirty="0"/>
              <a:t> </a:t>
            </a:r>
            <a:r>
              <a:rPr lang="en-GB" u="sng" dirty="0"/>
              <a:t>mental disorders</a:t>
            </a:r>
            <a:endParaRPr lang="en-GB" dirty="0"/>
          </a:p>
        </p:txBody>
      </p:sp>
    </p:spTree>
    <p:extLst>
      <p:ext uri="{BB962C8B-B14F-4D97-AF65-F5344CB8AC3E}">
        <p14:creationId xmlns:p14="http://schemas.microsoft.com/office/powerpoint/2010/main" val="24969430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Psychodynamic Approach </a:t>
            </a:r>
            <a:r>
              <a:rPr lang="en-GB" dirty="0" smtClean="0"/>
              <a:t>Assumptions</a:t>
            </a:r>
            <a:endParaRPr lang="en-GB" dirty="0"/>
          </a:p>
        </p:txBody>
      </p:sp>
      <p:sp>
        <p:nvSpPr>
          <p:cNvPr id="3" name="Content Placeholder 2"/>
          <p:cNvSpPr>
            <a:spLocks noGrp="1"/>
          </p:cNvSpPr>
          <p:nvPr>
            <p:ph idx="1"/>
          </p:nvPr>
        </p:nvSpPr>
        <p:spPr/>
        <p:txBody>
          <a:bodyPr>
            <a:normAutofit fontScale="77500" lnSpcReduction="20000"/>
          </a:bodyPr>
          <a:lstStyle/>
          <a:p>
            <a:r>
              <a:rPr lang="en-GB" dirty="0" smtClean="0"/>
              <a:t>Our behaviour </a:t>
            </a:r>
            <a:r>
              <a:rPr lang="en-GB" dirty="0"/>
              <a:t>and feelings are powerfully affected by unconscious motives.</a:t>
            </a:r>
          </a:p>
          <a:p>
            <a:r>
              <a:rPr lang="en-GB" dirty="0" smtClean="0"/>
              <a:t>Our behaviour </a:t>
            </a:r>
            <a:r>
              <a:rPr lang="en-GB" dirty="0"/>
              <a:t>and feelings as adults (including psychological problems) are rooted in our childhood experiences.</a:t>
            </a:r>
          </a:p>
          <a:p>
            <a:r>
              <a:rPr lang="en-GB" dirty="0" smtClean="0"/>
              <a:t>All behaviour </a:t>
            </a:r>
            <a:r>
              <a:rPr lang="en-GB" dirty="0"/>
              <a:t>has a cause (usually unconscious), even slips of the tongue. Therefore all </a:t>
            </a:r>
            <a:r>
              <a:rPr lang="en-GB" dirty="0" smtClean="0"/>
              <a:t>behaviour </a:t>
            </a:r>
            <a:r>
              <a:rPr lang="en-GB" dirty="0"/>
              <a:t>is determined.</a:t>
            </a:r>
          </a:p>
          <a:p>
            <a:r>
              <a:rPr lang="en-GB" dirty="0" smtClean="0"/>
              <a:t>Personality </a:t>
            </a:r>
            <a:r>
              <a:rPr lang="en-GB" dirty="0"/>
              <a:t>is made up of three parts (i.e. tripartite): the id, ego and super-ego.</a:t>
            </a:r>
          </a:p>
          <a:p>
            <a:r>
              <a:rPr lang="en-GB" dirty="0" smtClean="0"/>
              <a:t>Behaviour </a:t>
            </a:r>
            <a:r>
              <a:rPr lang="en-GB" dirty="0"/>
              <a:t>is motivated by two instinctual drives: Eros (the sex drive &amp; life instinct) and Thanatos (the aggressive drive &amp; death instinct). Both these drives come from the “id”.</a:t>
            </a:r>
          </a:p>
          <a:p>
            <a:r>
              <a:rPr lang="en-GB" dirty="0" smtClean="0"/>
              <a:t>Parts </a:t>
            </a:r>
            <a:r>
              <a:rPr lang="en-GB" dirty="0"/>
              <a:t>of the unconscious mind (the id and superego) are in constant conflict with the conscious part of the mind (the ego). This conflict creates anxiety, which could be dealt with by the ego’s use of defence mechanisms.</a:t>
            </a:r>
          </a:p>
          <a:p>
            <a:r>
              <a:rPr lang="en-GB" dirty="0" smtClean="0"/>
              <a:t>Personality</a:t>
            </a:r>
            <a:r>
              <a:rPr lang="en-GB" dirty="0"/>
              <a:t> is shaped as the drives are modified by different conflicts at different times in childhood (during psychosexual development</a:t>
            </a:r>
            <a:r>
              <a:rPr lang="en-GB" dirty="0" smtClean="0"/>
              <a:t>).</a:t>
            </a:r>
            <a:r>
              <a:rPr lang="en-GB" dirty="0"/>
              <a:t/>
            </a:r>
            <a:br>
              <a:rPr lang="en-GB" dirty="0"/>
            </a:br>
            <a:endParaRPr lang="en-GB" dirty="0"/>
          </a:p>
        </p:txBody>
      </p:sp>
    </p:spTree>
    <p:extLst>
      <p:ext uri="{BB962C8B-B14F-4D97-AF65-F5344CB8AC3E}">
        <p14:creationId xmlns:p14="http://schemas.microsoft.com/office/powerpoint/2010/main" val="31285168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Psychodynamic </a:t>
            </a:r>
            <a:r>
              <a:rPr lang="en-GB" dirty="0" smtClean="0"/>
              <a:t>Therapies</a:t>
            </a:r>
            <a:endParaRPr lang="en-GB" dirty="0"/>
          </a:p>
        </p:txBody>
      </p:sp>
      <p:sp>
        <p:nvSpPr>
          <p:cNvPr id="3" name="Content Placeholder 2"/>
          <p:cNvSpPr>
            <a:spLocks noGrp="1"/>
          </p:cNvSpPr>
          <p:nvPr>
            <p:ph idx="1"/>
          </p:nvPr>
        </p:nvSpPr>
        <p:spPr/>
        <p:txBody>
          <a:bodyPr>
            <a:normAutofit fontScale="55000" lnSpcReduction="20000"/>
          </a:bodyPr>
          <a:lstStyle/>
          <a:p>
            <a:pPr marL="0" indent="0">
              <a:buNone/>
            </a:pPr>
            <a:r>
              <a:rPr lang="en-GB" dirty="0" smtClean="0"/>
              <a:t>Psychoanalysis </a:t>
            </a:r>
            <a:r>
              <a:rPr lang="en-GB" dirty="0"/>
              <a:t>involves a range of techniques that aims to </a:t>
            </a:r>
            <a:r>
              <a:rPr lang="en-GB" u="sng" dirty="0"/>
              <a:t>bring material from the unconscious into the conscious. </a:t>
            </a:r>
            <a:endParaRPr lang="en-GB" u="sng" dirty="0" smtClean="0"/>
          </a:p>
          <a:p>
            <a:endParaRPr lang="en-GB" dirty="0"/>
          </a:p>
          <a:p>
            <a:r>
              <a:rPr lang="en-GB" dirty="0" smtClean="0"/>
              <a:t>Free </a:t>
            </a:r>
            <a:r>
              <a:rPr lang="en-GB" dirty="0"/>
              <a:t>Association</a:t>
            </a:r>
          </a:p>
          <a:p>
            <a:pPr lvl="1"/>
            <a:r>
              <a:rPr lang="en-GB" dirty="0"/>
              <a:t>The client is encouraged to express anything that comes into their mind and follow any associations that occur to them. The client must not censor the material, defence mechanisms will be lowered. The therapist identifies key themes from the free association to </a:t>
            </a:r>
            <a:r>
              <a:rPr lang="en-GB" dirty="0" err="1"/>
              <a:t>analyze</a:t>
            </a:r>
            <a:r>
              <a:rPr lang="en-GB" dirty="0"/>
              <a:t> later.</a:t>
            </a:r>
          </a:p>
          <a:p>
            <a:r>
              <a:rPr lang="en-GB" dirty="0"/>
              <a:t>Dream Analysis</a:t>
            </a:r>
          </a:p>
          <a:p>
            <a:pPr lvl="1"/>
            <a:r>
              <a:rPr lang="en-GB" dirty="0"/>
              <a:t>"Dream are the royal road to the unconscious."</a:t>
            </a:r>
          </a:p>
          <a:p>
            <a:pPr lvl="1"/>
            <a:r>
              <a:rPr lang="en-GB" dirty="0"/>
              <a:t>During dreams the barriers to the unconscious are lifted.</a:t>
            </a:r>
          </a:p>
          <a:p>
            <a:pPr lvl="1"/>
            <a:r>
              <a:rPr lang="en-GB" dirty="0"/>
              <a:t>By analysing the dreams they can find out what is in your unconscious.</a:t>
            </a:r>
          </a:p>
          <a:p>
            <a:pPr lvl="1"/>
            <a:r>
              <a:rPr lang="en-GB" dirty="0"/>
              <a:t>Themes are identified and </a:t>
            </a:r>
            <a:r>
              <a:rPr lang="en-GB" dirty="0" err="1"/>
              <a:t>uncoded</a:t>
            </a:r>
            <a:r>
              <a:rPr lang="en-GB" dirty="0"/>
              <a:t>.</a:t>
            </a:r>
          </a:p>
          <a:p>
            <a:pPr lvl="1"/>
            <a:r>
              <a:rPr lang="en-GB" dirty="0"/>
              <a:t>Obvious content - Manifest content.</a:t>
            </a:r>
          </a:p>
          <a:p>
            <a:pPr lvl="1"/>
            <a:r>
              <a:rPr lang="en-GB" dirty="0"/>
              <a:t>Actual meaning lies beneath this - Latent content.</a:t>
            </a:r>
          </a:p>
          <a:p>
            <a:pPr lvl="1"/>
            <a:r>
              <a:rPr lang="en-GB" dirty="0" err="1"/>
              <a:t>Dreamwork</a:t>
            </a:r>
            <a:r>
              <a:rPr lang="en-GB" dirty="0"/>
              <a:t> to the process that turns latent into obvious</a:t>
            </a:r>
            <a:r>
              <a:rPr lang="en-GB" dirty="0" smtClean="0"/>
              <a:t>.</a:t>
            </a:r>
          </a:p>
          <a:p>
            <a:pPr lvl="1"/>
            <a:endParaRPr lang="en-GB" dirty="0"/>
          </a:p>
          <a:p>
            <a:pPr lvl="1"/>
            <a:r>
              <a:rPr lang="pt-BR" dirty="0"/>
              <a:t>R o r s c h a c h  T e s </a:t>
            </a:r>
            <a:r>
              <a:rPr lang="pt-BR" dirty="0" smtClean="0"/>
              <a:t>t </a:t>
            </a:r>
            <a:r>
              <a:rPr lang="en-GB" dirty="0" smtClean="0">
                <a:hlinkClick r:id="rId2"/>
              </a:rPr>
              <a:t>Ink Blots</a:t>
            </a:r>
            <a:r>
              <a:rPr lang="en-GB" dirty="0" smtClean="0"/>
              <a:t> is </a:t>
            </a:r>
            <a:r>
              <a:rPr lang="en-GB" dirty="0"/>
              <a:t>a type of projective </a:t>
            </a:r>
            <a:r>
              <a:rPr lang="en-GB" dirty="0" smtClean="0"/>
              <a:t>test.</a:t>
            </a:r>
          </a:p>
          <a:p>
            <a:pPr lvl="1"/>
            <a:endParaRPr lang="en-GB" dirty="0"/>
          </a:p>
          <a:p>
            <a:pPr lvl="1"/>
            <a:r>
              <a:rPr lang="en-GB" dirty="0" smtClean="0">
                <a:hlinkClick r:id="rId3"/>
              </a:rPr>
              <a:t>Link</a:t>
            </a:r>
            <a:endParaRPr lang="en-GB" dirty="0"/>
          </a:p>
        </p:txBody>
      </p:sp>
    </p:spTree>
    <p:extLst>
      <p:ext uri="{BB962C8B-B14F-4D97-AF65-F5344CB8AC3E}">
        <p14:creationId xmlns:p14="http://schemas.microsoft.com/office/powerpoint/2010/main" val="22070488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102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1991" t="30764" r="5920" b="11074"/>
          <a:stretch/>
        </p:blipFill>
        <p:spPr bwMode="auto">
          <a:xfrm>
            <a:off x="1524001" y="1"/>
            <a:ext cx="9248735"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347790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Evaluation</a:t>
            </a:r>
            <a:endParaRPr lang="en-GB" dirty="0"/>
          </a:p>
        </p:txBody>
      </p:sp>
      <p:sp>
        <p:nvSpPr>
          <p:cNvPr id="3" name="Content Placeholder 2"/>
          <p:cNvSpPr>
            <a:spLocks noGrp="1"/>
          </p:cNvSpPr>
          <p:nvPr>
            <p:ph idx="1"/>
          </p:nvPr>
        </p:nvSpPr>
        <p:spPr/>
        <p:txBody>
          <a:bodyPr>
            <a:normAutofit fontScale="92500" lnSpcReduction="20000"/>
          </a:bodyPr>
          <a:lstStyle/>
          <a:p>
            <a:pPr>
              <a:lnSpc>
                <a:spcPct val="80000"/>
              </a:lnSpc>
              <a:buBlip>
                <a:blip r:embed="rId2"/>
              </a:buBlip>
            </a:pPr>
            <a:r>
              <a:rPr lang="en-GB" altLang="en-US" dirty="0"/>
              <a:t>Hugely influential – many psychodynamic terms are in everyday use and Freud was the first to suggest ‘talking therapy’ – the basis for modern counselling</a:t>
            </a:r>
          </a:p>
          <a:p>
            <a:pPr>
              <a:lnSpc>
                <a:spcPct val="80000"/>
              </a:lnSpc>
              <a:buBlip>
                <a:blip r:embed="rId3"/>
              </a:buBlip>
            </a:pPr>
            <a:r>
              <a:rPr lang="en-GB" altLang="en-US" dirty="0"/>
              <a:t>Doesn’t consider the role of adult experiences in abnormality e.g. divorce, bereavement, etc.</a:t>
            </a:r>
          </a:p>
          <a:p>
            <a:pPr>
              <a:lnSpc>
                <a:spcPct val="80000"/>
              </a:lnSpc>
              <a:buBlip>
                <a:blip r:embed="rId3"/>
              </a:buBlip>
            </a:pPr>
            <a:r>
              <a:rPr lang="en-GB" altLang="en-US" dirty="0"/>
              <a:t>Based on case studies – may not be </a:t>
            </a:r>
            <a:r>
              <a:rPr lang="en-GB" altLang="en-US" dirty="0" err="1"/>
              <a:t>generalisable</a:t>
            </a:r>
            <a:r>
              <a:rPr lang="en-GB" altLang="en-US" dirty="0"/>
              <a:t> to general population</a:t>
            </a:r>
          </a:p>
          <a:p>
            <a:pPr>
              <a:lnSpc>
                <a:spcPct val="80000"/>
              </a:lnSpc>
              <a:buBlip>
                <a:blip r:embed="rId3"/>
              </a:buBlip>
            </a:pPr>
            <a:r>
              <a:rPr lang="en-GB" altLang="en-US" dirty="0"/>
              <a:t>Blames parents for mental illness – consequences of their child rearing practices e.g. potty training </a:t>
            </a:r>
          </a:p>
          <a:p>
            <a:pPr>
              <a:lnSpc>
                <a:spcPct val="80000"/>
              </a:lnSpc>
              <a:buBlip>
                <a:blip r:embed="rId3"/>
              </a:buBlip>
            </a:pPr>
            <a:r>
              <a:rPr lang="en-GB" altLang="en-US" dirty="0"/>
              <a:t>Case studies use retrospective self report data – P’s may not be truthful/may not remember accurately</a:t>
            </a:r>
          </a:p>
          <a:p>
            <a:pPr>
              <a:lnSpc>
                <a:spcPct val="80000"/>
              </a:lnSpc>
              <a:buBlip>
                <a:blip r:embed="rId3"/>
              </a:buBlip>
            </a:pPr>
            <a:r>
              <a:rPr lang="en-GB" altLang="en-US" dirty="0"/>
              <a:t>Criticised as being unscientific because much of the theory is impossible to measure (not observable) </a:t>
            </a:r>
          </a:p>
          <a:p>
            <a:pPr>
              <a:lnSpc>
                <a:spcPct val="80000"/>
              </a:lnSpc>
              <a:buBlip>
                <a:blip r:embed="rId3"/>
              </a:buBlip>
            </a:pPr>
            <a:r>
              <a:rPr lang="en-GB" altLang="en-US" dirty="0"/>
              <a:t>Often accused of being deterministic because it suggests that we have no control over our adult life – it is predetermined by childhood experiences </a:t>
            </a:r>
          </a:p>
          <a:p>
            <a:endParaRPr lang="en-GB" dirty="0"/>
          </a:p>
        </p:txBody>
      </p:sp>
    </p:spTree>
    <p:extLst>
      <p:ext uri="{BB962C8B-B14F-4D97-AF65-F5344CB8AC3E}">
        <p14:creationId xmlns:p14="http://schemas.microsoft.com/office/powerpoint/2010/main" val="17876709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pPr marL="0" indent="0">
              <a:buNone/>
            </a:pPr>
            <a:r>
              <a:rPr lang="en-GB" dirty="0"/>
              <a:t>Psychoanalysis is a beneficial therapy for some people. However, as with all therapies, it has limitations. Evaluate psychoanalysis as a therapy</a:t>
            </a:r>
          </a:p>
        </p:txBody>
      </p:sp>
    </p:spTree>
    <p:extLst>
      <p:ext uri="{BB962C8B-B14F-4D97-AF65-F5344CB8AC3E}">
        <p14:creationId xmlns:p14="http://schemas.microsoft.com/office/powerpoint/2010/main" val="8222015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a:bodyPr>
          <a:lstStyle/>
          <a:p>
            <a:r>
              <a:rPr lang="en-GB" dirty="0"/>
              <a:t>The evaluation might consider: </a:t>
            </a:r>
            <a:endParaRPr lang="en-GB" dirty="0" smtClean="0"/>
          </a:p>
          <a:p>
            <a:pPr lvl="1"/>
            <a:r>
              <a:rPr lang="en-GB" dirty="0" smtClean="0"/>
              <a:t>Therapy </a:t>
            </a:r>
            <a:r>
              <a:rPr lang="en-GB" dirty="0"/>
              <a:t>is very time-consuming and is unlikely to provide answers quickly. </a:t>
            </a:r>
            <a:endParaRPr lang="en-GB" dirty="0" smtClean="0"/>
          </a:p>
          <a:p>
            <a:pPr lvl="1"/>
            <a:r>
              <a:rPr lang="en-GB" dirty="0" smtClean="0"/>
              <a:t>People </a:t>
            </a:r>
            <a:r>
              <a:rPr lang="en-GB" dirty="0"/>
              <a:t>must be prepared to invest a lot of time and money into the therapy; they must be motivated. </a:t>
            </a:r>
            <a:endParaRPr lang="en-GB" dirty="0" smtClean="0"/>
          </a:p>
          <a:p>
            <a:pPr lvl="1"/>
            <a:r>
              <a:rPr lang="en-GB" dirty="0" smtClean="0"/>
              <a:t>They </a:t>
            </a:r>
            <a:r>
              <a:rPr lang="en-GB" dirty="0"/>
              <a:t>might discover some painful and unpleasant memories that had been repressed, which causes them more distress. </a:t>
            </a:r>
            <a:endParaRPr lang="en-GB" dirty="0" smtClean="0"/>
          </a:p>
          <a:p>
            <a:pPr lvl="1"/>
            <a:r>
              <a:rPr lang="en-GB" dirty="0" smtClean="0"/>
              <a:t>This </a:t>
            </a:r>
            <a:r>
              <a:rPr lang="en-GB" dirty="0"/>
              <a:t>type of therapy does not work for all people and for all types of disorders. Evaluation which is focused on the psychodynamic approach can be credited as long as it is used to evaluate the therapy.</a:t>
            </a:r>
          </a:p>
        </p:txBody>
      </p:sp>
    </p:spTree>
    <p:extLst>
      <p:ext uri="{BB962C8B-B14F-4D97-AF65-F5344CB8AC3E}">
        <p14:creationId xmlns:p14="http://schemas.microsoft.com/office/powerpoint/2010/main" val="13108537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normAutofit/>
          </a:bodyPr>
          <a:lstStyle/>
          <a:p>
            <a:pPr marL="0" indent="0">
              <a:buNone/>
            </a:pPr>
            <a:r>
              <a:rPr lang="en-GB" dirty="0"/>
              <a:t>There are various types of psychological therapy for treating abnormality. </a:t>
            </a:r>
            <a:endParaRPr lang="en-GB" dirty="0" smtClean="0"/>
          </a:p>
          <a:p>
            <a:pPr lvl="1"/>
            <a:r>
              <a:rPr lang="en-GB" dirty="0" smtClean="0"/>
              <a:t>12 </a:t>
            </a:r>
            <a:r>
              <a:rPr lang="en-GB" dirty="0"/>
              <a:t>(a) Outline what is involved in psychoanalysis. </a:t>
            </a:r>
          </a:p>
        </p:txBody>
      </p:sp>
    </p:spTree>
    <p:extLst>
      <p:ext uri="{BB962C8B-B14F-4D97-AF65-F5344CB8AC3E}">
        <p14:creationId xmlns:p14="http://schemas.microsoft.com/office/powerpoint/2010/main" val="24069776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lstStyle/>
          <a:p>
            <a:r>
              <a:rPr lang="en-GB" dirty="0"/>
              <a:t>Psychoanalysis involves a range of techniques that aims to bring material from the unconscious into the conscious. These could include free association, dream analysis and projective tests. </a:t>
            </a:r>
          </a:p>
        </p:txBody>
      </p:sp>
    </p:spTree>
    <p:extLst>
      <p:ext uri="{BB962C8B-B14F-4D97-AF65-F5344CB8AC3E}">
        <p14:creationId xmlns:p14="http://schemas.microsoft.com/office/powerpoint/2010/main" val="38631462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a:t>Outline two techniques used in </a:t>
            </a:r>
            <a:r>
              <a:rPr lang="en-GB" dirty="0" smtClean="0"/>
              <a:t>psychoanalysis. 4</a:t>
            </a:r>
            <a:endParaRPr lang="en-GB" dirty="0"/>
          </a:p>
          <a:p>
            <a:endParaRPr lang="en-GB" dirty="0"/>
          </a:p>
        </p:txBody>
      </p:sp>
    </p:spTree>
    <p:extLst>
      <p:ext uri="{BB962C8B-B14F-4D97-AF65-F5344CB8AC3E}">
        <p14:creationId xmlns:p14="http://schemas.microsoft.com/office/powerpoint/2010/main" val="27155258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a:bodyPr>
          <a:lstStyle/>
          <a:p>
            <a:pPr marL="0" indent="0">
              <a:buNone/>
            </a:pPr>
            <a:r>
              <a:rPr lang="en-GB" dirty="0"/>
              <a:t>Psychoanalysis involves a range of techniques that aims to bring material from the unconscious into the conscious. These could include free association, dream analysis and projective tests</a:t>
            </a:r>
            <a:r>
              <a:rPr lang="en-GB" dirty="0" smtClean="0"/>
              <a:t>. However</a:t>
            </a:r>
            <a:r>
              <a:rPr lang="en-GB" dirty="0"/>
              <a:t>, examiners should be mindful that psychoanalysis is a broad term and can include a wide range of different techniques. Students must offer two different techniques; they do not have to be outlined in equal detail. If only one technique, maximum 2 marks.</a:t>
            </a:r>
          </a:p>
        </p:txBody>
      </p:sp>
    </p:spTree>
    <p:extLst>
      <p:ext uri="{BB962C8B-B14F-4D97-AF65-F5344CB8AC3E}">
        <p14:creationId xmlns:p14="http://schemas.microsoft.com/office/powerpoint/2010/main" val="233483009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1349</Words>
  <Application>Microsoft Office PowerPoint</Application>
  <PresentationFormat>Widescreen</PresentationFormat>
  <Paragraphs>98</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Approaches in psychology: Posters</vt:lpstr>
      <vt:lpstr>The psychodynamic approach</vt:lpstr>
      <vt:lpstr>Psychodynamic</vt:lpstr>
      <vt:lpstr>Freud (Notes)</vt:lpstr>
      <vt:lpstr>Psychosexual Development (No Notes)</vt:lpstr>
      <vt:lpstr>PowerPoint Presentation</vt:lpstr>
      <vt:lpstr>Little Hans</vt:lpstr>
      <vt:lpstr>Evaluation of the psychoanalytic model</vt:lpstr>
      <vt:lpstr>Question</vt:lpstr>
      <vt:lpstr>Answer</vt:lpstr>
      <vt:lpstr>Psychodynamic Approach Assumptions</vt:lpstr>
      <vt:lpstr>Psychodynamic Therapies</vt:lpstr>
      <vt:lpstr>PowerPoint Presentation</vt:lpstr>
      <vt:lpstr>Evaluation</vt:lpstr>
      <vt:lpstr>Question</vt:lpstr>
      <vt:lpstr>Answer</vt:lpstr>
      <vt:lpstr>Question</vt:lpstr>
      <vt:lpstr>Answer</vt:lpstr>
      <vt:lpstr>Question</vt:lpstr>
      <vt:lpstr>Answer</vt:lpstr>
    </vt:vector>
  </TitlesOfParts>
  <Company>Mount Kelly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Approaches in psychology: Posters</dc:title>
  <dc:creator>Stanyer, Richard  (Staff)</dc:creator>
  <cp:lastModifiedBy>Stanyer, Richard  (Staff)</cp:lastModifiedBy>
  <cp:revision>1</cp:revision>
  <dcterms:created xsi:type="dcterms:W3CDTF">2017-01-29T15:25:34Z</dcterms:created>
  <dcterms:modified xsi:type="dcterms:W3CDTF">2017-01-29T15:26:13Z</dcterms:modified>
</cp:coreProperties>
</file>