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BFB1014-BDC0-4357-AD23-6D4552C673A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2958862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FB1014-BDC0-4357-AD23-6D4552C673A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1723437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FB1014-BDC0-4357-AD23-6D4552C673A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2892573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BFB1014-BDC0-4357-AD23-6D4552C673A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143165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BFB1014-BDC0-4357-AD23-6D4552C673AC}"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106996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BFB1014-BDC0-4357-AD23-6D4552C673AC}"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3516669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B1014-BDC0-4357-AD23-6D4552C673AC}"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236564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FB1014-BDC0-4357-AD23-6D4552C673A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271190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FB1014-BDC0-4357-AD23-6D4552C673A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144830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FB1014-BDC0-4357-AD23-6D4552C673A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2000509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FB1014-BDC0-4357-AD23-6D4552C673A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0BB065-82E7-47C8-87BB-F5F26CBEDA3D}" type="slidenum">
              <a:rPr lang="en-GB" smtClean="0"/>
              <a:t>‹#›</a:t>
            </a:fld>
            <a:endParaRPr lang="en-GB"/>
          </a:p>
        </p:txBody>
      </p:sp>
    </p:spTree>
    <p:extLst>
      <p:ext uri="{BB962C8B-B14F-4D97-AF65-F5344CB8AC3E}">
        <p14:creationId xmlns:p14="http://schemas.microsoft.com/office/powerpoint/2010/main" val="1746228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FB1014-BDC0-4357-AD23-6D4552C673AC}"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BB065-82E7-47C8-87BB-F5F26CBEDA3D}" type="slidenum">
              <a:rPr lang="en-GB" smtClean="0"/>
              <a:t>‹#›</a:t>
            </a:fld>
            <a:endParaRPr lang="en-GB"/>
          </a:p>
        </p:txBody>
      </p:sp>
    </p:spTree>
    <p:extLst>
      <p:ext uri="{BB962C8B-B14F-4D97-AF65-F5344CB8AC3E}">
        <p14:creationId xmlns:p14="http://schemas.microsoft.com/office/powerpoint/2010/main" val="221179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solidFill>
                  <a:srgbClr val="FF0000"/>
                </a:solidFill>
              </a:rPr>
              <a:t>Learning approaches: </a:t>
            </a:r>
            <a:r>
              <a:rPr lang="en-GB" dirty="0" smtClean="0">
                <a:solidFill>
                  <a:srgbClr val="FF0000"/>
                </a:solidFill>
              </a:rPr>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674199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Learning approaches:</a:t>
            </a:r>
            <a:r>
              <a:rPr lang="en-GB" dirty="0"/>
              <a:t> </a:t>
            </a:r>
            <a:r>
              <a:rPr lang="en-GB" dirty="0" smtClean="0"/>
              <a:t>The behaviourist approach </a:t>
            </a:r>
            <a:endParaRPr lang="en-GB" dirty="0"/>
          </a:p>
        </p:txBody>
      </p:sp>
      <p:sp>
        <p:nvSpPr>
          <p:cNvPr id="3" name="Content Placeholder 2"/>
          <p:cNvSpPr>
            <a:spLocks noGrp="1"/>
          </p:cNvSpPr>
          <p:nvPr>
            <p:ph idx="1"/>
          </p:nvPr>
        </p:nvSpPr>
        <p:spPr/>
        <p:txBody>
          <a:bodyPr/>
          <a:lstStyle/>
          <a:p>
            <a:pPr marL="0" indent="0">
              <a:buNone/>
            </a:pPr>
            <a:r>
              <a:rPr lang="en-GB" dirty="0"/>
              <a:t>C</a:t>
            </a:r>
            <a:r>
              <a:rPr lang="en-GB" dirty="0" smtClean="0"/>
              <a:t>lassical conditioning and Pavlov’s research</a:t>
            </a:r>
            <a:r>
              <a:rPr lang="en-GB" dirty="0"/>
              <a:t>:</a:t>
            </a:r>
            <a:r>
              <a:rPr lang="en-GB" dirty="0" smtClean="0"/>
              <a:t> </a:t>
            </a:r>
          </a:p>
          <a:p>
            <a:pPr marL="0" indent="0">
              <a:buNone/>
            </a:pPr>
            <a:r>
              <a:rPr lang="en-GB" dirty="0" smtClean="0"/>
              <a:t/>
            </a:r>
            <a:br>
              <a:rPr lang="en-GB" dirty="0" smtClean="0"/>
            </a:br>
            <a:endParaRPr lang="en-GB" dirty="0"/>
          </a:p>
        </p:txBody>
      </p:sp>
      <p:pic>
        <p:nvPicPr>
          <p:cNvPr id="3074" name="Picture 2" descr="Image result for Classical conditioning and Pavlov’s re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71" y="2610644"/>
            <a:ext cx="6160819" cy="344557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860323" y="2652640"/>
            <a:ext cx="3493477" cy="2308324"/>
          </a:xfrm>
          <a:prstGeom prst="rect">
            <a:avLst/>
          </a:prstGeom>
        </p:spPr>
        <p:txBody>
          <a:bodyPr wrap="square">
            <a:spAutoFit/>
          </a:bodyPr>
          <a:lstStyle/>
          <a:p>
            <a:r>
              <a:rPr lang="en-GB" dirty="0" smtClean="0"/>
              <a:t>Pavlov (1902) started from the idea that there are some things that a dog does not need to learn. For example, dogs don’t learn to salivate whenever they see food. This reflex is ‘hard wired’ into the dog. In behaviourist terms, it is an unconditioned response</a:t>
            </a:r>
            <a:endParaRPr lang="en-GB" dirty="0"/>
          </a:p>
        </p:txBody>
      </p:sp>
    </p:spTree>
    <p:extLst>
      <p:ext uri="{BB962C8B-B14F-4D97-AF65-F5344CB8AC3E}">
        <p14:creationId xmlns:p14="http://schemas.microsoft.com/office/powerpoint/2010/main" val="2252608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a:t>
            </a:r>
            <a:r>
              <a:rPr lang="en-GB" dirty="0" smtClean="0"/>
              <a:t>perant conditioning, types of reinforcement and Skinner’s research</a:t>
            </a:r>
            <a:endParaRPr lang="en-GB" dirty="0"/>
          </a:p>
        </p:txBody>
      </p:sp>
      <p:sp>
        <p:nvSpPr>
          <p:cNvPr id="3" name="Content Placeholder 2"/>
          <p:cNvSpPr>
            <a:spLocks noGrp="1"/>
          </p:cNvSpPr>
          <p:nvPr>
            <p:ph idx="1"/>
          </p:nvPr>
        </p:nvSpPr>
        <p:spPr/>
        <p:txBody>
          <a:bodyPr>
            <a:normAutofit fontScale="77500" lnSpcReduction="20000"/>
          </a:bodyPr>
          <a:lstStyle/>
          <a:p>
            <a:r>
              <a:rPr lang="en-GB" b="1" cap="all" dirty="0"/>
              <a:t>POSITIVE AND NEGATIVE REINFORCERS</a:t>
            </a:r>
          </a:p>
          <a:p>
            <a:r>
              <a:rPr lang="en-GB" dirty="0" smtClean="0"/>
              <a:t>Positive </a:t>
            </a:r>
            <a:r>
              <a:rPr lang="en-GB" dirty="0" err="1"/>
              <a:t>reinforcers</a:t>
            </a:r>
            <a:r>
              <a:rPr lang="en-GB" dirty="0"/>
              <a:t> are </a:t>
            </a:r>
            <a:r>
              <a:rPr lang="en-GB" dirty="0" smtClean="0"/>
              <a:t>favourable </a:t>
            </a:r>
            <a:r>
              <a:rPr lang="en-GB" dirty="0"/>
              <a:t>events or outcomes that are given to the individual after the desired </a:t>
            </a:r>
            <a:r>
              <a:rPr lang="en-GB" dirty="0" smtClean="0"/>
              <a:t>behaviour. </a:t>
            </a:r>
            <a:r>
              <a:rPr lang="en-GB" dirty="0"/>
              <a:t>This may come in the form of praise, rewards, etc.</a:t>
            </a:r>
          </a:p>
          <a:p>
            <a:r>
              <a:rPr lang="en-GB" dirty="0"/>
              <a:t>Negative </a:t>
            </a:r>
            <a:r>
              <a:rPr lang="en-GB" dirty="0" err="1"/>
              <a:t>reinforcers</a:t>
            </a:r>
            <a:r>
              <a:rPr lang="en-GB" dirty="0"/>
              <a:t> typically are characterized by the removal of an undesired or unpleasant outcome after the desired </a:t>
            </a:r>
            <a:r>
              <a:rPr lang="en-GB" dirty="0" smtClean="0"/>
              <a:t>behaviour. </a:t>
            </a:r>
            <a:r>
              <a:rPr lang="en-GB" dirty="0"/>
              <a:t>A response is strengthened as something considered negative is removed.</a:t>
            </a:r>
          </a:p>
          <a:p>
            <a:r>
              <a:rPr lang="en-GB" dirty="0"/>
              <a:t>The goal in both of these cases of reinforcement is for the </a:t>
            </a:r>
            <a:r>
              <a:rPr lang="en-GB" dirty="0" smtClean="0"/>
              <a:t>behaviour </a:t>
            </a:r>
            <a:r>
              <a:rPr lang="en-GB" dirty="0"/>
              <a:t>to increase</a:t>
            </a:r>
            <a:r>
              <a:rPr lang="en-GB" dirty="0" smtClean="0"/>
              <a:t>.</a:t>
            </a:r>
          </a:p>
          <a:p>
            <a:r>
              <a:rPr lang="en-GB" b="1" dirty="0"/>
              <a:t>The following are some examples of positive reinforcement:</a:t>
            </a:r>
            <a:endParaRPr lang="en-GB" dirty="0"/>
          </a:p>
          <a:p>
            <a:r>
              <a:rPr lang="en-GB" dirty="0"/>
              <a:t>A mother gives her son praise (positive stimulus) for doing homework </a:t>
            </a:r>
            <a:r>
              <a:rPr lang="en-GB" dirty="0" smtClean="0"/>
              <a:t>(behaviour).</a:t>
            </a:r>
            <a:endParaRPr lang="en-GB" dirty="0"/>
          </a:p>
          <a:p>
            <a:r>
              <a:rPr lang="en-GB" dirty="0"/>
              <a:t>The little boy receives </a:t>
            </a:r>
            <a:r>
              <a:rPr lang="en-GB" dirty="0" smtClean="0"/>
              <a:t>£5.00 </a:t>
            </a:r>
            <a:r>
              <a:rPr lang="en-GB" dirty="0"/>
              <a:t>(positive stimulus) for every A he earns on his </a:t>
            </a:r>
            <a:r>
              <a:rPr lang="en-GB" dirty="0" smtClean="0"/>
              <a:t>report (behaviour).</a:t>
            </a:r>
            <a:endParaRPr lang="en-GB" dirty="0"/>
          </a:p>
          <a:p>
            <a:r>
              <a:rPr lang="en-GB" dirty="0"/>
              <a:t>A father gives his daughter candy (positive stimulus) for cleaning up toys </a:t>
            </a:r>
            <a:r>
              <a:rPr lang="en-GB" dirty="0" smtClean="0"/>
              <a:t>(behaviour).</a:t>
            </a:r>
            <a:endParaRPr lang="en-GB" dirty="0"/>
          </a:p>
          <a:p>
            <a:endParaRPr lang="en-GB" dirty="0"/>
          </a:p>
          <a:p>
            <a:endParaRPr lang="en-GB" dirty="0"/>
          </a:p>
        </p:txBody>
      </p:sp>
    </p:spTree>
    <p:extLst>
      <p:ext uri="{BB962C8B-B14F-4D97-AF65-F5344CB8AC3E}">
        <p14:creationId xmlns:p14="http://schemas.microsoft.com/office/powerpoint/2010/main" val="10097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Operant part 2: </a:t>
            </a:r>
            <a:r>
              <a:rPr lang="en-GB" b="1" cap="all" dirty="0" smtClean="0"/>
              <a:t>POSITIVE AND NEGATIVE PUNISHMENT</a:t>
            </a:r>
            <a:br>
              <a:rPr lang="en-GB" b="1" cap="all" dirty="0" smtClean="0"/>
            </a:br>
            <a:endParaRPr lang="en-GB" dirty="0"/>
          </a:p>
        </p:txBody>
      </p:sp>
      <p:sp>
        <p:nvSpPr>
          <p:cNvPr id="3" name="Content Placeholder 2"/>
          <p:cNvSpPr>
            <a:spLocks noGrp="1"/>
          </p:cNvSpPr>
          <p:nvPr>
            <p:ph idx="1"/>
          </p:nvPr>
        </p:nvSpPr>
        <p:spPr/>
        <p:txBody>
          <a:bodyPr>
            <a:normAutofit fontScale="55000" lnSpcReduction="20000"/>
          </a:bodyPr>
          <a:lstStyle/>
          <a:p>
            <a:r>
              <a:rPr lang="en-GB" b="1" dirty="0"/>
              <a:t>What is Positive Punishment?</a:t>
            </a:r>
          </a:p>
          <a:p>
            <a:r>
              <a:rPr lang="en-GB" dirty="0"/>
              <a:t>Positive punishment works by </a:t>
            </a:r>
            <a:r>
              <a:rPr lang="en-GB" i="1" dirty="0"/>
              <a:t>presenting</a:t>
            </a:r>
            <a:r>
              <a:rPr lang="en-GB" dirty="0"/>
              <a:t> a negative consequence after an undesired </a:t>
            </a:r>
            <a:r>
              <a:rPr lang="en-GB" dirty="0" smtClean="0"/>
              <a:t>behaviour </a:t>
            </a:r>
            <a:r>
              <a:rPr lang="en-GB" dirty="0"/>
              <a:t>is exhibited, making the </a:t>
            </a:r>
            <a:r>
              <a:rPr lang="en-GB" dirty="0" smtClean="0"/>
              <a:t>behaviour </a:t>
            </a:r>
            <a:r>
              <a:rPr lang="en-GB" dirty="0"/>
              <a:t>less likely to happen in the future. The following are some examples of positive punishment:</a:t>
            </a:r>
          </a:p>
          <a:p>
            <a:r>
              <a:rPr lang="en-GB" dirty="0"/>
              <a:t>A child picks his nose during class </a:t>
            </a:r>
            <a:r>
              <a:rPr lang="en-GB" dirty="0" smtClean="0"/>
              <a:t>(behaviour) </a:t>
            </a:r>
            <a:r>
              <a:rPr lang="en-GB" dirty="0"/>
              <a:t>and the teacher reprimands him (negative stimulus) in front of his classmates.</a:t>
            </a:r>
          </a:p>
          <a:p>
            <a:r>
              <a:rPr lang="en-GB" dirty="0"/>
              <a:t>A child grabs a toy from another child </a:t>
            </a:r>
            <a:r>
              <a:rPr lang="en-GB" dirty="0" smtClean="0"/>
              <a:t>(behaviour) </a:t>
            </a:r>
            <a:r>
              <a:rPr lang="en-GB" dirty="0"/>
              <a:t>and is sent to time out (negative stimulus)</a:t>
            </a:r>
          </a:p>
          <a:p>
            <a:r>
              <a:rPr lang="en-GB" b="1" dirty="0"/>
              <a:t>What is Negative Punishment?</a:t>
            </a:r>
          </a:p>
          <a:p>
            <a:r>
              <a:rPr lang="en-GB" dirty="0"/>
              <a:t>Negative punishment happens when a certain desired stimulus is </a:t>
            </a:r>
            <a:r>
              <a:rPr lang="en-GB" i="1" dirty="0"/>
              <a:t>removed</a:t>
            </a:r>
            <a:r>
              <a:rPr lang="en-GB" dirty="0"/>
              <a:t> after a particular undesired </a:t>
            </a:r>
            <a:r>
              <a:rPr lang="en-GB" dirty="0" smtClean="0"/>
              <a:t>behaviour </a:t>
            </a:r>
            <a:r>
              <a:rPr lang="en-GB" dirty="0"/>
              <a:t>is exhibited, resulting in the </a:t>
            </a:r>
            <a:r>
              <a:rPr lang="en-GB" dirty="0" smtClean="0"/>
              <a:t>behaviour </a:t>
            </a:r>
            <a:r>
              <a:rPr lang="en-GB" dirty="0"/>
              <a:t>happening less often in the future.</a:t>
            </a:r>
          </a:p>
          <a:p>
            <a:r>
              <a:rPr lang="en-GB" b="1" dirty="0"/>
              <a:t>The following are some examples of negative punishment:</a:t>
            </a:r>
            <a:endParaRPr lang="en-GB" dirty="0"/>
          </a:p>
          <a:p>
            <a:r>
              <a:rPr lang="en-GB" dirty="0"/>
              <a:t>For a child that really enjoys a specific class, such as gym or music classes at school, negative punishment can happen if they are removed from that class (desired stimulus) and sent to the </a:t>
            </a:r>
            <a:r>
              <a:rPr lang="en-GB" dirty="0" smtClean="0"/>
              <a:t>Head’s </a:t>
            </a:r>
            <a:r>
              <a:rPr lang="en-GB" dirty="0"/>
              <a:t>office because they were acting out/misbehaving </a:t>
            </a:r>
            <a:r>
              <a:rPr lang="en-GB" dirty="0" smtClean="0"/>
              <a:t>(behaviour).</a:t>
            </a:r>
            <a:endParaRPr lang="en-GB" dirty="0"/>
          </a:p>
          <a:p>
            <a:r>
              <a:rPr lang="en-GB" dirty="0"/>
              <a:t>If a child does not follow directions or acts inappropriately </a:t>
            </a:r>
            <a:r>
              <a:rPr lang="en-GB" dirty="0" smtClean="0"/>
              <a:t>(behaviour), </a:t>
            </a:r>
            <a:r>
              <a:rPr lang="en-GB" dirty="0"/>
              <a:t>he loses a token for good </a:t>
            </a:r>
            <a:r>
              <a:rPr lang="en-GB" dirty="0" smtClean="0"/>
              <a:t>behaviour </a:t>
            </a:r>
            <a:r>
              <a:rPr lang="en-GB" dirty="0"/>
              <a:t>(desired stimulus) that can later be cashed in for a prize.</a:t>
            </a:r>
          </a:p>
          <a:p>
            <a:r>
              <a:rPr lang="en-GB" dirty="0"/>
              <a:t>Siblings get in a fight </a:t>
            </a:r>
            <a:r>
              <a:rPr lang="en-GB" dirty="0" smtClean="0"/>
              <a:t>(behaviour) </a:t>
            </a:r>
            <a:r>
              <a:rPr lang="en-GB" dirty="0"/>
              <a:t>over who gets to go first in a game or who gets to play with a new toy, the parent takes the game/toy away (desired stimulus</a:t>
            </a:r>
            <a:r>
              <a:rPr lang="en-GB" dirty="0" smtClean="0"/>
              <a:t>).</a:t>
            </a:r>
          </a:p>
        </p:txBody>
      </p:sp>
    </p:spTree>
    <p:extLst>
      <p:ext uri="{BB962C8B-B14F-4D97-AF65-F5344CB8AC3E}">
        <p14:creationId xmlns:p14="http://schemas.microsoft.com/office/powerpoint/2010/main" val="4061382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cap="all" dirty="0" smtClean="0"/>
              <a:t/>
            </a:r>
            <a:br>
              <a:rPr lang="en-GB" b="1" cap="all" dirty="0" smtClean="0"/>
            </a:br>
            <a:endParaRPr lang="en-GB" dirty="0"/>
          </a:p>
        </p:txBody>
      </p:sp>
      <p:sp>
        <p:nvSpPr>
          <p:cNvPr id="3" name="Content Placeholder 2"/>
          <p:cNvSpPr>
            <a:spLocks noGrp="1"/>
          </p:cNvSpPr>
          <p:nvPr>
            <p:ph idx="1"/>
          </p:nvPr>
        </p:nvSpPr>
        <p:spPr/>
        <p:txBody>
          <a:bodyPr>
            <a:normAutofit/>
          </a:bodyPr>
          <a:lstStyle/>
          <a:p>
            <a:r>
              <a:rPr lang="en-GB" dirty="0"/>
              <a:t>In behaviourism positive and negative </a:t>
            </a:r>
            <a:r>
              <a:rPr lang="en-GB" dirty="0" err="1"/>
              <a:t>dont</a:t>
            </a:r>
            <a:r>
              <a:rPr lang="en-GB" dirty="0"/>
              <a:t> mean good and bad.</a:t>
            </a:r>
          </a:p>
          <a:p>
            <a:r>
              <a:rPr lang="en-GB" dirty="0"/>
              <a:t>Positive means +</a:t>
            </a:r>
          </a:p>
          <a:p>
            <a:r>
              <a:rPr lang="en-GB" dirty="0"/>
              <a:t>Negative means –</a:t>
            </a:r>
          </a:p>
          <a:p>
            <a:endParaRPr lang="en-GB" dirty="0"/>
          </a:p>
          <a:p>
            <a:r>
              <a:rPr lang="en-GB" dirty="0"/>
              <a:t>Think of it as positive (+) – positive always refers to adding something, in this case u are adding in a spank.</a:t>
            </a:r>
          </a:p>
          <a:p>
            <a:endParaRPr lang="en-GB" dirty="0"/>
          </a:p>
          <a:p>
            <a:r>
              <a:rPr lang="en-GB" dirty="0"/>
              <a:t>think of negative (-) – negative always refers to taking away something, in this case taking away a cell phone</a:t>
            </a:r>
          </a:p>
          <a:p>
            <a:endParaRPr lang="en-GB" dirty="0" smtClean="0"/>
          </a:p>
        </p:txBody>
      </p:sp>
    </p:spTree>
    <p:extLst>
      <p:ext uri="{BB962C8B-B14F-4D97-AF65-F5344CB8AC3E}">
        <p14:creationId xmlns:p14="http://schemas.microsoft.com/office/powerpoint/2010/main" val="4084386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Example game:</a:t>
            </a:r>
          </a:p>
        </p:txBody>
      </p:sp>
      <p:sp>
        <p:nvSpPr>
          <p:cNvPr id="4" name="Content Placeholder 2"/>
          <p:cNvSpPr>
            <a:spLocks noGrp="1"/>
          </p:cNvSpPr>
          <p:nvPr>
            <p:ph idx="1"/>
          </p:nvPr>
        </p:nvSpPr>
        <p:spPr>
          <a:noFill/>
        </p:spPr>
        <p:txBody>
          <a:bodyPr/>
          <a:lstStyle/>
          <a:p>
            <a:r>
              <a:rPr lang="en-GB" dirty="0"/>
              <a:t>If I take away your cell phone because you were texting in class, that is a negative consequence. </a:t>
            </a:r>
            <a:endParaRPr lang="en-GB" dirty="0" smtClean="0"/>
          </a:p>
          <a:p>
            <a:r>
              <a:rPr lang="en-GB" dirty="0" smtClean="0"/>
              <a:t>It </a:t>
            </a:r>
            <a:r>
              <a:rPr lang="en-GB" dirty="0"/>
              <a:t>is also a removal, so it is negative punishment. </a:t>
            </a:r>
            <a:endParaRPr lang="en-GB" dirty="0" smtClean="0"/>
          </a:p>
          <a:p>
            <a:endParaRPr lang="en-GB" dirty="0"/>
          </a:p>
          <a:p>
            <a:r>
              <a:rPr lang="en-GB" dirty="0" smtClean="0"/>
              <a:t>After </a:t>
            </a:r>
            <a:r>
              <a:rPr lang="en-GB" dirty="0"/>
              <a:t>the child acts out or does something wrong (undesired </a:t>
            </a:r>
            <a:r>
              <a:rPr lang="en-GB" dirty="0" smtClean="0"/>
              <a:t>behaviour), </a:t>
            </a:r>
            <a:r>
              <a:rPr lang="en-GB" dirty="0"/>
              <a:t>the caregiver spanks (adds a negative consequence) the child, this makes the </a:t>
            </a:r>
            <a:r>
              <a:rPr lang="en-GB" dirty="0" smtClean="0"/>
              <a:t>behaviour </a:t>
            </a:r>
            <a:r>
              <a:rPr lang="en-GB" dirty="0"/>
              <a:t>less likely to happen</a:t>
            </a:r>
            <a:r>
              <a:rPr lang="en-GB" dirty="0" smtClean="0"/>
              <a:t>.</a:t>
            </a:r>
            <a:r>
              <a:rPr lang="en-GB" dirty="0"/>
              <a:t> </a:t>
            </a:r>
            <a:endParaRPr lang="en-GB" dirty="0" smtClean="0"/>
          </a:p>
          <a:p>
            <a:r>
              <a:rPr lang="en-GB" dirty="0" smtClean="0"/>
              <a:t>Spanking </a:t>
            </a:r>
            <a:r>
              <a:rPr lang="en-GB" dirty="0"/>
              <a:t>a child would be </a:t>
            </a:r>
            <a:r>
              <a:rPr lang="en-GB" dirty="0" smtClean="0"/>
              <a:t>considered </a:t>
            </a:r>
            <a:r>
              <a:rPr lang="en-GB" dirty="0"/>
              <a:t>positive punishment. </a:t>
            </a:r>
          </a:p>
        </p:txBody>
      </p:sp>
    </p:spTree>
    <p:extLst>
      <p:ext uri="{BB962C8B-B14F-4D97-AF65-F5344CB8AC3E}">
        <p14:creationId xmlns:p14="http://schemas.microsoft.com/office/powerpoint/2010/main" val="117202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learning theory </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What do you think?</a:t>
            </a:r>
          </a:p>
          <a:p>
            <a:r>
              <a:rPr lang="en-GB" dirty="0" smtClean="0"/>
              <a:t>Bandura and the bobo doll.</a:t>
            </a:r>
          </a:p>
          <a:p>
            <a:endParaRPr lang="en-GB" dirty="0"/>
          </a:p>
          <a:p>
            <a:r>
              <a:rPr lang="en-GB" dirty="0" smtClean="0"/>
              <a:t>Bandura explained:</a:t>
            </a:r>
          </a:p>
          <a:p>
            <a:pPr marL="0" indent="0">
              <a:buNone/>
            </a:pPr>
            <a:r>
              <a:rPr lang="en-GB" dirty="0" smtClean="0"/>
              <a:t>"Learning would be exceedingly laborious, not to mention hazardous, if people had to rely solely on the effects of their own actions to inform them what to do. Fortunately, most human behaviour is learned observationally through modelling: from observing others one forms an idea of how new behaviours are performed, and on later occasions this coded information serves as a guide for action."</a:t>
            </a:r>
          </a:p>
          <a:p>
            <a:pPr marL="0" indent="0">
              <a:buNone/>
            </a:pPr>
            <a:r>
              <a:rPr lang="en-GB" dirty="0" smtClean="0"/>
              <a:t>Albert Bandura, Social Learning Theory, 1977</a:t>
            </a:r>
            <a:endParaRPr lang="en-GB" dirty="0"/>
          </a:p>
        </p:txBody>
      </p:sp>
    </p:spTree>
    <p:extLst>
      <p:ext uri="{BB962C8B-B14F-4D97-AF65-F5344CB8AC3E}">
        <p14:creationId xmlns:p14="http://schemas.microsoft.com/office/powerpoint/2010/main" val="304156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Spot the word. Imitation, identification, modelling, Vicarious reinforcement.</a:t>
            </a:r>
            <a:endParaRPr lang="en-GB" dirty="0"/>
          </a:p>
        </p:txBody>
      </p:sp>
      <p:sp>
        <p:nvSpPr>
          <p:cNvPr id="3" name="Content Placeholder 2"/>
          <p:cNvSpPr>
            <a:spLocks noGrp="1"/>
          </p:cNvSpPr>
          <p:nvPr>
            <p:ph idx="1"/>
          </p:nvPr>
        </p:nvSpPr>
        <p:spPr>
          <a:xfrm>
            <a:off x="838200" y="1825624"/>
            <a:ext cx="10515600" cy="4561107"/>
          </a:xfrm>
        </p:spPr>
        <p:txBody>
          <a:bodyPr>
            <a:normAutofit fontScale="77500" lnSpcReduction="20000"/>
          </a:bodyPr>
          <a:lstStyle/>
          <a:p>
            <a:pPr marL="0" indent="0">
              <a:buNone/>
            </a:pPr>
            <a:r>
              <a:rPr lang="en-GB" dirty="0" smtClean="0"/>
              <a:t>Observational learning involves a number of cognitive and behavioural processes. In order to learn the behaviour of another, the person must first pay attention to what the other person (called a model) is doing. They must then encode and form a memory of the behaviour the model performs. At a later time, this memory must be translated back into a behaviour so that the observer may imitate it. In order to imitate the behaviour effectively the observer may need to practise it. Whether or not the observer actually makes use of the behaviour they have learned depends on whether they are motivated to do so. The observer’s motivation may be affected by several factors, principally, whether they believe that reinforcement is available if they imitate. Their beliefs may be influenced by the consequences of their past behaviour (as in behaviourism) but also by the observed consequences of the model’s behaviour. If the model is observed to be reinforced for their actions, then imitation becomes more likely, assuming that the observer values the </a:t>
            </a:r>
            <a:r>
              <a:rPr lang="en-GB" dirty="0" err="1" smtClean="0"/>
              <a:t>reinforcer</a:t>
            </a:r>
            <a:r>
              <a:rPr lang="en-GB" dirty="0" smtClean="0"/>
              <a:t> that the model was observed to get. Conversely, if the model is observed to be punished then imitation becomes less likely (these processes are called vicarious reinforcement and punishment). A number of factors besides reinforcement and punishment influence whether a particular person is likely to be selected as a model and imitated. Models are more likely to be imitated if the observer perceives them to be similar to themselves (Identification). Imitation is also more likely when the model has high status and is attractive and when the observer has low self-esteem. </a:t>
            </a:r>
          </a:p>
          <a:p>
            <a:endParaRPr lang="en-GB" dirty="0"/>
          </a:p>
        </p:txBody>
      </p:sp>
    </p:spTree>
    <p:extLst>
      <p:ext uri="{BB962C8B-B14F-4D97-AF65-F5344CB8AC3E}">
        <p14:creationId xmlns:p14="http://schemas.microsoft.com/office/powerpoint/2010/main" val="1420049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a:t>
            </a:r>
            <a:r>
              <a:rPr lang="en-GB" dirty="0" smtClean="0"/>
              <a:t>he role of mediational processes and Bandura’s research.</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SLT </a:t>
            </a:r>
            <a:r>
              <a:rPr lang="en-GB" dirty="0"/>
              <a:t>is often described as the ‘bridge’ between traditional learning theory (</a:t>
            </a:r>
            <a:r>
              <a:rPr lang="en-GB" dirty="0" err="1"/>
              <a:t>ie</a:t>
            </a:r>
            <a:r>
              <a:rPr lang="en-GB" dirty="0"/>
              <a:t>. behaviourism) and the cognitive approach. This is because it focuses on how mental (cognitive) factors are involved in learning.</a:t>
            </a:r>
          </a:p>
          <a:p>
            <a:r>
              <a:rPr lang="en-GB" dirty="0"/>
              <a:t>Unlike </a:t>
            </a:r>
            <a:r>
              <a:rPr lang="en-GB" dirty="0" smtClean="0"/>
              <a:t>Skinner, </a:t>
            </a:r>
            <a:r>
              <a:rPr lang="en-GB" dirty="0"/>
              <a:t>Bandura (1977) believes that humans are active information processors and think about the relationship between their </a:t>
            </a:r>
            <a:r>
              <a:rPr lang="en-GB" dirty="0" smtClean="0"/>
              <a:t>behaviour </a:t>
            </a:r>
            <a:r>
              <a:rPr lang="en-GB" dirty="0"/>
              <a:t>and its consequences. Observational learning could not occur unless cognitive processes were at work. These mental factors mediate (i.e. intervene) in the learning process to determine whether a new response is acquired.</a:t>
            </a:r>
          </a:p>
          <a:p>
            <a:r>
              <a:rPr lang="en-GB" dirty="0"/>
              <a:t>Therefore, individuals do not automatically observe the behaviour of a model and imitate it. There is some thought prior to imitation and this consideration is called mediational processes. This occurs between observing the behaviour (stimulus) and imitating it or not (response)</a:t>
            </a:r>
          </a:p>
          <a:p>
            <a:endParaRPr lang="en-GB" dirty="0"/>
          </a:p>
        </p:txBody>
      </p:sp>
    </p:spTree>
    <p:extLst>
      <p:ext uri="{BB962C8B-B14F-4D97-AF65-F5344CB8AC3E}">
        <p14:creationId xmlns:p14="http://schemas.microsoft.com/office/powerpoint/2010/main" val="2474676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There are four mediational processes proposed by Bandura:</a:t>
            </a:r>
            <a:endParaRPr lang="en-GB" dirty="0"/>
          </a:p>
        </p:txBody>
      </p:sp>
      <p:sp>
        <p:nvSpPr>
          <p:cNvPr id="3" name="Content Placeholder 2"/>
          <p:cNvSpPr>
            <a:spLocks noGrp="1"/>
          </p:cNvSpPr>
          <p:nvPr>
            <p:ph idx="1"/>
          </p:nvPr>
        </p:nvSpPr>
        <p:spPr/>
        <p:txBody>
          <a:bodyPr>
            <a:normAutofit fontScale="55000" lnSpcReduction="20000"/>
          </a:bodyPr>
          <a:lstStyle/>
          <a:p>
            <a:r>
              <a:rPr lang="en-GB" b="1" dirty="0" smtClean="0"/>
              <a:t>Attention</a:t>
            </a:r>
            <a:r>
              <a:rPr lang="en-GB" dirty="0"/>
              <a:t>: The extent to which we are exposed/notice the behaviour. For a behaviour to be imitated it has to grab our attention. We observe many behaviours on a daily basis and many of these are not noteworthy. Attention is therefore extremely important in whether a behaviour has an influence in others imitating it.</a:t>
            </a:r>
          </a:p>
          <a:p>
            <a:r>
              <a:rPr lang="en-GB" b="1" dirty="0"/>
              <a:t>Retention</a:t>
            </a:r>
            <a:r>
              <a:rPr lang="en-GB" dirty="0"/>
              <a:t>: How well the behaviour is remembered. The behaviour may be noticed, but is it not always remembered which obviously prevents imitation. It is important therefore that a memory of the behaviour is formed to be performed later by the observer.</a:t>
            </a:r>
          </a:p>
          <a:p>
            <a:r>
              <a:rPr lang="en-GB" dirty="0"/>
              <a:t>Much of social learning is not immediate so this process is especially vital in those cases. Even if the behaviour is reproduced shortly after seeing it, there needs to be a memory to refer to.</a:t>
            </a:r>
          </a:p>
          <a:p>
            <a:r>
              <a:rPr lang="en-GB" b="1" dirty="0"/>
              <a:t>Reproduction</a:t>
            </a:r>
            <a:r>
              <a:rPr lang="en-GB" dirty="0"/>
              <a:t>: This is the ability to perform the </a:t>
            </a:r>
            <a:r>
              <a:rPr lang="en-GB" dirty="0" err="1"/>
              <a:t>behavior</a:t>
            </a:r>
            <a:r>
              <a:rPr lang="en-GB" dirty="0"/>
              <a:t> that the model has just demonstrated. We see much behaviour on a daily basis that we would like to be able to imitate but that this not always possible. We are limited by our physical ability and for that reason, even if we wish to reproduce the behaviour, we cannot.</a:t>
            </a:r>
          </a:p>
          <a:p>
            <a:r>
              <a:rPr lang="en-GB" dirty="0"/>
              <a:t>This influences our decisions whether to try and imitate it or not. Imagine the scenario of a 90-year-old-lady who struggles to walk watching Dancing on Ice. She may appreciate that the skill is a desirable one, but she will not attempt to imitate it because she physically cannot do it.</a:t>
            </a:r>
          </a:p>
          <a:p>
            <a:r>
              <a:rPr lang="en-GB" b="1" dirty="0"/>
              <a:t>Motivation</a:t>
            </a:r>
            <a:r>
              <a:rPr lang="en-GB" dirty="0"/>
              <a:t>: The will to perform the behaviour. The rewards and punishment that follow a behaviour will be considered by the observer. If the perceived rewards outweighs the perceived costs (if there are any) then the behaviour will be more likely to be imitated by the observer. If the vicarious reinforcement is not seen to be important enough to the observer then they will not imitate the behaviour</a:t>
            </a:r>
          </a:p>
          <a:p>
            <a:endParaRPr lang="en-GB" dirty="0"/>
          </a:p>
        </p:txBody>
      </p:sp>
    </p:spTree>
    <p:extLst>
      <p:ext uri="{BB962C8B-B14F-4D97-AF65-F5344CB8AC3E}">
        <p14:creationId xmlns:p14="http://schemas.microsoft.com/office/powerpoint/2010/main" val="2043801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1315</Words>
  <Application>Microsoft Office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Approaches in psychology: Posters</vt:lpstr>
      <vt:lpstr>Learning approaches: The behaviourist approach </vt:lpstr>
      <vt:lpstr>Operant conditioning, types of reinforcement and Skinner’s research</vt:lpstr>
      <vt:lpstr>Operant part 2: POSITIVE AND NEGATIVE PUNISHMENT </vt:lpstr>
      <vt:lpstr> </vt:lpstr>
      <vt:lpstr>Example game:</vt:lpstr>
      <vt:lpstr>social learning theory </vt:lpstr>
      <vt:lpstr>Spot the word. Imitation, identification, modelling, Vicarious reinforcement.</vt:lpstr>
      <vt:lpstr>The role of mediational processes and Bandura’s research.</vt:lpstr>
      <vt:lpstr>There are four mediational processes proposed by Bandura:</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in psychology: Posters</dc:title>
  <dc:creator>Stanyer, Richard  (Staff)</dc:creator>
  <cp:lastModifiedBy>Stanyer, Richard  (Staff)</cp:lastModifiedBy>
  <cp:revision>1</cp:revision>
  <dcterms:created xsi:type="dcterms:W3CDTF">2017-01-29T15:18:45Z</dcterms:created>
  <dcterms:modified xsi:type="dcterms:W3CDTF">2017-01-29T15:22:01Z</dcterms:modified>
</cp:coreProperties>
</file>