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343" r:id="rId3"/>
    <p:sldId id="344" r:id="rId4"/>
    <p:sldId id="345" r:id="rId5"/>
    <p:sldId id="346" r:id="rId6"/>
    <p:sldId id="347" r:id="rId7"/>
    <p:sldId id="353" r:id="rId8"/>
    <p:sldId id="348" r:id="rId9"/>
    <p:sldId id="349" r:id="rId10"/>
    <p:sldId id="350" r:id="rId11"/>
    <p:sldId id="354" r:id="rId12"/>
    <p:sldId id="351" r:id="rId13"/>
    <p:sldId id="292" r:id="rId14"/>
    <p:sldId id="352" r:id="rId15"/>
    <p:sldId id="355" r:id="rId16"/>
    <p:sldId id="356" r:id="rId17"/>
    <p:sldId id="357" r:id="rId18"/>
    <p:sldId id="358" r:id="rId19"/>
    <p:sldId id="359" r:id="rId20"/>
    <p:sldId id="360" r:id="rId21"/>
    <p:sldId id="362" r:id="rId22"/>
    <p:sldId id="361" r:id="rId23"/>
    <p:sldId id="363" r:id="rId24"/>
    <p:sldId id="364" r:id="rId25"/>
    <p:sldId id="36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46" d="100"/>
          <a:sy n="46" d="100"/>
        </p:scale>
        <p:origin x="76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3FACA4-3DAD-48E9-9AFC-453492365FF5}" type="datetimeFigureOut">
              <a:rPr lang="en-GB" smtClean="0"/>
              <a:t>06/02/2019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237A7-D36E-4280-BF9B-60E922F2044E}" type="slidenum">
              <a:rPr lang="en-GB" smtClean="0"/>
              <a:t>‹#›</a:t>
            </a:fld>
            <a:endParaRPr lang="en-GB"/>
          </a:p>
        </p:txBody>
      </p:sp>
    </p:spTree>
    <p:extLst>
      <p:ext uri="{BB962C8B-B14F-4D97-AF65-F5344CB8AC3E}">
        <p14:creationId xmlns:p14="http://schemas.microsoft.com/office/powerpoint/2010/main" val="747099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94354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80728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144822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55B0DD-C92B-4CC2-BAEC-9E7AE94E0265}" type="datetimeFigureOut">
              <a:rPr lang="en-GB" smtClean="0"/>
              <a:t>06/02/2019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47429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55B0DD-C92B-4CC2-BAEC-9E7AE94E0265}" type="datetimeFigureOut">
              <a:rPr lang="en-GB" smtClean="0"/>
              <a:t>06/02/2019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147180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55B0DD-C92B-4CC2-BAEC-9E7AE94E0265}" type="datetimeFigureOut">
              <a:rPr lang="en-GB" smtClean="0"/>
              <a:t>06/02/2019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79001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5B0DD-C92B-4CC2-BAEC-9E7AE94E0265}" type="datetimeFigureOut">
              <a:rPr lang="en-GB" smtClean="0"/>
              <a:t>06/02/2019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86463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B0DD-C92B-4CC2-BAEC-9E7AE94E0265}" type="datetimeFigureOut">
              <a:rPr lang="en-GB" smtClean="0"/>
              <a:t>06/02/2019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1059068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B0DD-C92B-4CC2-BAEC-9E7AE94E0265}" type="datetimeFigureOut">
              <a:rPr lang="en-GB" smtClean="0"/>
              <a:t>06/02/2019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44771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54313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400698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5B0DD-C92B-4CC2-BAEC-9E7AE94E0265}" type="datetimeFigureOut">
              <a:rPr lang="en-GB" smtClean="0"/>
              <a:t>06/02/2019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61569-21E3-4A58-9D45-366649D35A8F}" type="slidenum">
              <a:rPr lang="en-GB" smtClean="0"/>
              <a:t>‹#›</a:t>
            </a:fld>
            <a:endParaRPr lang="en-GB"/>
          </a:p>
        </p:txBody>
      </p:sp>
    </p:spTree>
    <p:extLst>
      <p:ext uri="{BB962C8B-B14F-4D97-AF65-F5344CB8AC3E}">
        <p14:creationId xmlns:p14="http://schemas.microsoft.com/office/powerpoint/2010/main" val="1686835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7YO89mT1FLs" TargetMode="External"/><Relationship Id="rId2" Type="http://schemas.openxmlformats.org/officeDocument/2006/relationships/hyperlink" Target="https://www.youtube.com/watch?v=zGrOdQTee9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and debates in psychology</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Gender and culture in psychology – universality and bias. Gender bias including </a:t>
            </a:r>
            <a:r>
              <a:rPr lang="en-GB" dirty="0" err="1" smtClean="0"/>
              <a:t>androcentrism</a:t>
            </a:r>
            <a:r>
              <a:rPr lang="en-GB" dirty="0" smtClean="0"/>
              <a:t> and  alpha and beta bias; cultural bias, including ethnocentrism and cultural relativism.</a:t>
            </a:r>
          </a:p>
          <a:p>
            <a:r>
              <a:rPr lang="en-GB" dirty="0" smtClean="0"/>
              <a:t>Free will and determinism: hard determinism and soft determinism; biological, environmental and psychic determinism. The scientific emphasis on causal explanations.</a:t>
            </a:r>
          </a:p>
          <a:p>
            <a:r>
              <a:rPr lang="en-GB" dirty="0" smtClean="0"/>
              <a:t>The nature-nurture debate: the relative importance of heredity and environment in determining behaviour; the interactionist approach.</a:t>
            </a:r>
          </a:p>
          <a:p>
            <a:r>
              <a:rPr lang="en-GB" dirty="0" smtClean="0"/>
              <a:t>Holism and reductionism: levels of explanation in psychology. Biological reductionism and environmental (stimulus-response) reductionism.</a:t>
            </a:r>
          </a:p>
          <a:p>
            <a:r>
              <a:rPr lang="en-GB" dirty="0" smtClean="0"/>
              <a:t>Idiographic and nomothetic approaches to psychological investigation.</a:t>
            </a:r>
          </a:p>
          <a:p>
            <a:r>
              <a:rPr lang="en-GB" dirty="0" smtClean="0"/>
              <a:t>Ethical implications of research studies and theory, including reference to social sensitivity.</a:t>
            </a:r>
            <a:endParaRPr lang="en-GB" dirty="0"/>
          </a:p>
        </p:txBody>
      </p:sp>
    </p:spTree>
    <p:extLst>
      <p:ext uri="{BB962C8B-B14F-4D97-AF65-F5344CB8AC3E}">
        <p14:creationId xmlns:p14="http://schemas.microsoft.com/office/powerpoint/2010/main" val="2560926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universality</a:t>
            </a:r>
          </a:p>
        </p:txBody>
      </p:sp>
      <p:sp>
        <p:nvSpPr>
          <p:cNvPr id="3" name="Content Placeholder 2"/>
          <p:cNvSpPr>
            <a:spLocks noGrp="1"/>
          </p:cNvSpPr>
          <p:nvPr>
            <p:ph idx="1"/>
          </p:nvPr>
        </p:nvSpPr>
        <p:spPr/>
        <p:txBody>
          <a:bodyPr>
            <a:normAutofit/>
          </a:bodyPr>
          <a:lstStyle/>
          <a:p>
            <a:pPr marL="0" indent="0">
              <a:buNone/>
            </a:pPr>
            <a:r>
              <a:rPr lang="en-GB" dirty="0"/>
              <a:t>T</a:t>
            </a:r>
            <a:r>
              <a:rPr lang="en-GB" dirty="0" smtClean="0"/>
              <a:t>he</a:t>
            </a:r>
            <a:r>
              <a:rPr lang="en-GB" dirty="0"/>
              <a:t> propensity to presume that one's personal traits and personality features, inclusive of outlooks and morals, are shared in the main social group or cultural </a:t>
            </a:r>
            <a:r>
              <a:rPr lang="en-GB" dirty="0" smtClean="0"/>
              <a:t>society.</a:t>
            </a:r>
          </a:p>
          <a:p>
            <a:pPr marL="0" indent="0">
              <a:buNone/>
            </a:pPr>
            <a:endParaRPr lang="en-GB" dirty="0"/>
          </a:p>
          <a:p>
            <a:pPr marL="0" indent="0">
              <a:buNone/>
            </a:pPr>
            <a:r>
              <a:rPr lang="en-GB" dirty="0" smtClean="0"/>
              <a:t>In regard to crowd </a:t>
            </a:r>
            <a:r>
              <a:rPr lang="en-GB" dirty="0"/>
              <a:t>environments, the propensity for people to presume that abnormal, uncommon actions are </a:t>
            </a:r>
            <a:r>
              <a:rPr lang="en-GB" dirty="0" err="1" smtClean="0"/>
              <a:t>permittable</a:t>
            </a:r>
            <a:r>
              <a:rPr lang="en-GB" dirty="0" smtClean="0"/>
              <a:t> </a:t>
            </a:r>
            <a:r>
              <a:rPr lang="en-GB" dirty="0"/>
              <a:t>since many other people in the environment or scenario are engaging in such </a:t>
            </a:r>
            <a:r>
              <a:rPr lang="en-GB" dirty="0" smtClean="0"/>
              <a:t>acts.</a:t>
            </a:r>
            <a:r>
              <a:rPr lang="en-GB" dirty="0"/>
              <a:t/>
            </a:r>
            <a:br>
              <a:rPr lang="en-GB" dirty="0"/>
            </a:br>
            <a:r>
              <a:rPr lang="en-GB" dirty="0"/>
              <a:t> </a:t>
            </a:r>
            <a:br>
              <a:rPr lang="en-GB" dirty="0"/>
            </a:br>
            <a:r>
              <a:rPr lang="en-GB" dirty="0"/>
              <a:t/>
            </a:r>
            <a:br>
              <a:rPr lang="en-GB" dirty="0"/>
            </a:br>
            <a:endParaRPr lang="en-GB" dirty="0"/>
          </a:p>
        </p:txBody>
      </p:sp>
    </p:spTree>
    <p:extLst>
      <p:ext uri="{BB962C8B-B14F-4D97-AF65-F5344CB8AC3E}">
        <p14:creationId xmlns:p14="http://schemas.microsoft.com/office/powerpoint/2010/main" val="2054959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Androcentrism</a:t>
            </a:r>
            <a:endParaRPr lang="en-GB" dirty="0"/>
          </a:p>
        </p:txBody>
      </p:sp>
      <p:sp>
        <p:nvSpPr>
          <p:cNvPr id="3" name="Content Placeholder 2"/>
          <p:cNvSpPr>
            <a:spLocks noGrp="1"/>
          </p:cNvSpPr>
          <p:nvPr>
            <p:ph idx="1"/>
          </p:nvPr>
        </p:nvSpPr>
        <p:spPr/>
        <p:txBody>
          <a:bodyPr/>
          <a:lstStyle/>
          <a:p>
            <a:r>
              <a:rPr lang="en-GB" b="1" dirty="0" err="1"/>
              <a:t>Androcentrism</a:t>
            </a:r>
            <a:r>
              <a:rPr lang="en-GB" dirty="0"/>
              <a:t> refers to perspectives concerned with masculinity or men to the exclusion of other perspectives</a:t>
            </a:r>
            <a:r>
              <a:rPr lang="en-GB" dirty="0" smtClean="0"/>
              <a:t>.</a:t>
            </a:r>
          </a:p>
          <a:p>
            <a:endParaRPr lang="en-GB" dirty="0"/>
          </a:p>
          <a:p>
            <a:r>
              <a:rPr lang="en-GB" dirty="0"/>
              <a:t>gynocentric</a:t>
            </a:r>
          </a:p>
        </p:txBody>
      </p:sp>
    </p:spTree>
    <p:extLst>
      <p:ext uri="{BB962C8B-B14F-4D97-AF65-F5344CB8AC3E}">
        <p14:creationId xmlns:p14="http://schemas.microsoft.com/office/powerpoint/2010/main" val="3725321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A </a:t>
            </a:r>
            <a:r>
              <a:rPr lang="en-GB" dirty="0"/>
              <a:t>Look at Androcentric </a:t>
            </a:r>
            <a:r>
              <a:rPr lang="en-GB" dirty="0" smtClean="0"/>
              <a:t>Bias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Tom </a:t>
            </a:r>
            <a:r>
              <a:rPr lang="en-GB" dirty="0"/>
              <a:t>is a researcher interested in studying romantic relationships. He conducts a study that asks each participant to rate characteristics he or she looks for when choosing a partner. </a:t>
            </a:r>
          </a:p>
          <a:p>
            <a:pPr marL="0" indent="0">
              <a:buNone/>
            </a:pPr>
            <a:r>
              <a:rPr lang="en-GB" dirty="0" smtClean="0"/>
              <a:t>Four </a:t>
            </a:r>
            <a:r>
              <a:rPr lang="en-GB" dirty="0"/>
              <a:t>hundred males and forty females complete Tom's study. He finds that seventy-five percent of the males chose physical appearance as the most important characteristic. The women were evenly split among their preferences - primarily finances, a family-oriented </a:t>
            </a:r>
            <a:r>
              <a:rPr lang="en-GB" dirty="0" err="1"/>
              <a:t>demeanor</a:t>
            </a:r>
            <a:r>
              <a:rPr lang="en-GB" dirty="0"/>
              <a:t> and emotional openness. In fact, thirty-three percent of the women selected each of the three on their questionnaires. Tom </a:t>
            </a:r>
            <a:r>
              <a:rPr lang="en-GB" dirty="0" err="1"/>
              <a:t>analyzes</a:t>
            </a:r>
            <a:r>
              <a:rPr lang="en-GB" dirty="0"/>
              <a:t> his research findings and concludes that when men and women choose a romantic partner, physical attraction is the most important factor. This is an example of </a:t>
            </a:r>
          </a:p>
        </p:txBody>
      </p:sp>
    </p:spTree>
    <p:extLst>
      <p:ext uri="{BB962C8B-B14F-4D97-AF65-F5344CB8AC3E}">
        <p14:creationId xmlns:p14="http://schemas.microsoft.com/office/powerpoint/2010/main" val="3901377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Alpha </a:t>
            </a:r>
            <a:r>
              <a:rPr lang="en-GB" dirty="0"/>
              <a:t>and beta bias</a:t>
            </a:r>
          </a:p>
        </p:txBody>
      </p:sp>
      <p:sp>
        <p:nvSpPr>
          <p:cNvPr id="3" name="Content Placeholder 2"/>
          <p:cNvSpPr>
            <a:spLocks noGrp="1"/>
          </p:cNvSpPr>
          <p:nvPr>
            <p:ph idx="1"/>
          </p:nvPr>
        </p:nvSpPr>
        <p:spPr/>
        <p:txBody>
          <a:bodyPr/>
          <a:lstStyle/>
          <a:p>
            <a:pPr marL="0" indent="0">
              <a:buNone/>
            </a:pPr>
            <a:r>
              <a:rPr lang="en-GB" b="1" dirty="0"/>
              <a:t>A</a:t>
            </a:r>
            <a:r>
              <a:rPr lang="en-GB" dirty="0"/>
              <a:t>lpha Bias = </a:t>
            </a:r>
            <a:r>
              <a:rPr lang="en-GB" b="1" dirty="0"/>
              <a:t>A</a:t>
            </a:r>
            <a:r>
              <a:rPr lang="en-GB" dirty="0"/>
              <a:t>re differences</a:t>
            </a:r>
            <a:br>
              <a:rPr lang="en-GB" dirty="0"/>
            </a:br>
            <a:r>
              <a:rPr lang="en-GB" b="1" dirty="0"/>
              <a:t>B</a:t>
            </a:r>
            <a:r>
              <a:rPr lang="en-GB" dirty="0"/>
              <a:t>eta Bias = </a:t>
            </a:r>
            <a:r>
              <a:rPr lang="en-GB" b="1" dirty="0"/>
              <a:t>B</a:t>
            </a:r>
            <a:r>
              <a:rPr lang="en-GB" dirty="0"/>
              <a:t>ull****** there are no </a:t>
            </a:r>
            <a:r>
              <a:rPr lang="en-GB" dirty="0" smtClean="0"/>
              <a:t>differences</a:t>
            </a:r>
          </a:p>
          <a:p>
            <a:pPr marL="0" indent="0">
              <a:buNone/>
            </a:pPr>
            <a:endParaRPr lang="en-GB" dirty="0"/>
          </a:p>
          <a:p>
            <a:pPr marL="0" indent="0">
              <a:buNone/>
            </a:pPr>
            <a:r>
              <a:rPr lang="en-GB" b="1" dirty="0"/>
              <a:t>Alpha bias</a:t>
            </a:r>
            <a:r>
              <a:rPr lang="en-GB" dirty="0"/>
              <a:t> – this occurs when the differences between men and women are exaggerated. </a:t>
            </a:r>
            <a:endParaRPr lang="en-GB" dirty="0" smtClean="0"/>
          </a:p>
          <a:p>
            <a:pPr marL="0" indent="0">
              <a:buNone/>
            </a:pPr>
            <a:r>
              <a:rPr lang="en-GB" b="1" dirty="0" smtClean="0"/>
              <a:t>Beta </a:t>
            </a:r>
            <a:r>
              <a:rPr lang="en-GB" b="1" dirty="0"/>
              <a:t>bias</a:t>
            </a:r>
            <a:r>
              <a:rPr lang="en-GB" dirty="0"/>
              <a:t> – this occurs when the differences between men and women are minimised.</a:t>
            </a: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5660360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Ethnocentrism</a:t>
            </a:r>
            <a:endParaRPr lang="en-GB" dirty="0"/>
          </a:p>
        </p:txBody>
      </p:sp>
      <p:sp>
        <p:nvSpPr>
          <p:cNvPr id="3" name="Content Placeholder 2"/>
          <p:cNvSpPr>
            <a:spLocks noGrp="1"/>
          </p:cNvSpPr>
          <p:nvPr>
            <p:ph idx="1"/>
          </p:nvPr>
        </p:nvSpPr>
        <p:spPr/>
        <p:txBody>
          <a:bodyPr/>
          <a:lstStyle/>
          <a:p>
            <a:pPr marL="0" indent="0">
              <a:buNone/>
            </a:pPr>
            <a:r>
              <a:rPr lang="en-GB" dirty="0" smtClean="0"/>
              <a:t>Evaluation </a:t>
            </a:r>
            <a:r>
              <a:rPr lang="en-GB" dirty="0"/>
              <a:t>of other cultures according to preconceptions originating in the standards and customs of one's own culture.</a:t>
            </a:r>
          </a:p>
        </p:txBody>
      </p:sp>
    </p:spTree>
    <p:extLst>
      <p:ext uri="{BB962C8B-B14F-4D97-AF65-F5344CB8AC3E}">
        <p14:creationId xmlns:p14="http://schemas.microsoft.com/office/powerpoint/2010/main" val="1409574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you see.</a:t>
            </a:r>
            <a:endParaRPr lang="en-GB" dirty="0"/>
          </a:p>
        </p:txBody>
      </p:sp>
      <p:pic>
        <p:nvPicPr>
          <p:cNvPr id="4" name="Content Placeholder 3"/>
          <p:cNvPicPr>
            <a:picLocks noGrp="1" noChangeAspect="1"/>
          </p:cNvPicPr>
          <p:nvPr>
            <p:ph idx="1"/>
          </p:nvPr>
        </p:nvPicPr>
        <p:blipFill rotWithShape="1">
          <a:blip r:embed="rId2"/>
          <a:srcRect l="34066" t="19311" r="21976" b="28597"/>
          <a:stretch/>
        </p:blipFill>
        <p:spPr>
          <a:xfrm>
            <a:off x="2730321" y="1490377"/>
            <a:ext cx="6490952" cy="4343753"/>
          </a:xfrm>
          <a:prstGeom prst="rect">
            <a:avLst/>
          </a:prstGeom>
        </p:spPr>
      </p:pic>
    </p:spTree>
    <p:extLst>
      <p:ext uri="{BB962C8B-B14F-4D97-AF65-F5344CB8AC3E}">
        <p14:creationId xmlns:p14="http://schemas.microsoft.com/office/powerpoint/2010/main" val="28250221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Cultural relativism</a:t>
            </a:r>
            <a:endParaRPr lang="en-GB" dirty="0"/>
          </a:p>
        </p:txBody>
      </p:sp>
      <p:sp>
        <p:nvSpPr>
          <p:cNvPr id="3" name="Content Placeholder 2"/>
          <p:cNvSpPr>
            <a:spLocks noGrp="1"/>
          </p:cNvSpPr>
          <p:nvPr>
            <p:ph idx="1"/>
          </p:nvPr>
        </p:nvSpPr>
        <p:spPr/>
        <p:txBody>
          <a:bodyPr/>
          <a:lstStyle/>
          <a:p>
            <a:pPr marL="0" indent="0">
              <a:buNone/>
            </a:pPr>
            <a:r>
              <a:rPr lang="en-GB" dirty="0" smtClean="0"/>
              <a:t>Is </a:t>
            </a:r>
            <a:r>
              <a:rPr lang="en-GB" dirty="0"/>
              <a:t>the principle that an individual's beliefs and activities should be understood by others in terms of that individual's own </a:t>
            </a:r>
            <a:r>
              <a:rPr lang="en-GB" b="1" dirty="0"/>
              <a:t>culture</a:t>
            </a:r>
            <a:r>
              <a:rPr lang="en-GB" dirty="0" smtClean="0"/>
              <a:t>.</a:t>
            </a:r>
          </a:p>
          <a:p>
            <a:pPr marL="0" indent="0">
              <a:buNone/>
            </a:pPr>
            <a:endParaRPr lang="en-GB" dirty="0"/>
          </a:p>
          <a:p>
            <a:pPr marL="0" indent="0">
              <a:buNone/>
            </a:pPr>
            <a:r>
              <a:rPr lang="en-GB" dirty="0" smtClean="0"/>
              <a:t>Perception – A cow is a bug. A window is a basket.</a:t>
            </a:r>
            <a:endParaRPr lang="en-GB" dirty="0"/>
          </a:p>
        </p:txBody>
      </p:sp>
    </p:spTree>
    <p:extLst>
      <p:ext uri="{BB962C8B-B14F-4D97-AF65-F5344CB8AC3E}">
        <p14:creationId xmlns:p14="http://schemas.microsoft.com/office/powerpoint/2010/main" val="3823489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will and determinism</a:t>
            </a:r>
          </a:p>
        </p:txBody>
      </p:sp>
      <p:sp>
        <p:nvSpPr>
          <p:cNvPr id="3" name="Content Placeholder 2"/>
          <p:cNvSpPr>
            <a:spLocks noGrp="1"/>
          </p:cNvSpPr>
          <p:nvPr>
            <p:ph idx="1"/>
          </p:nvPr>
        </p:nvSpPr>
        <p:spPr/>
        <p:txBody>
          <a:bodyPr/>
          <a:lstStyle/>
          <a:p>
            <a:pPr marL="0" indent="0">
              <a:buNone/>
            </a:pPr>
            <a:r>
              <a:rPr lang="en-GB" dirty="0"/>
              <a:t>Some approaches in psychology see the source of determinism as being outside the individual, a position known as environmental determinism. For example, Bandura (1961) showed that children with violent parents will in turn become violent parents through observation and </a:t>
            </a:r>
            <a:r>
              <a:rPr lang="en-GB" dirty="0" smtClean="0"/>
              <a:t>imitation.</a:t>
            </a:r>
          </a:p>
          <a:p>
            <a:pPr marL="0" indent="0">
              <a:buNone/>
            </a:pPr>
            <a:r>
              <a:rPr lang="en-GB" dirty="0" smtClean="0"/>
              <a:t>Behaviourist view?</a:t>
            </a:r>
          </a:p>
          <a:p>
            <a:pPr marL="0" indent="0">
              <a:buNone/>
            </a:pPr>
            <a:r>
              <a:rPr lang="en-GB" dirty="0" smtClean="0"/>
              <a:t>Biological View?</a:t>
            </a:r>
            <a:endParaRPr lang="en-GB" dirty="0"/>
          </a:p>
        </p:txBody>
      </p:sp>
    </p:spTree>
    <p:extLst>
      <p:ext uri="{BB962C8B-B14F-4D97-AF65-F5344CB8AC3E}">
        <p14:creationId xmlns:p14="http://schemas.microsoft.com/office/powerpoint/2010/main" val="45017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Free Will - Humanistic</a:t>
            </a:r>
            <a:endParaRPr lang="en-GB" dirty="0"/>
          </a:p>
        </p:txBody>
      </p:sp>
      <p:sp>
        <p:nvSpPr>
          <p:cNvPr id="3" name="Content Placeholder 2"/>
          <p:cNvSpPr>
            <a:spLocks noGrp="1"/>
          </p:cNvSpPr>
          <p:nvPr>
            <p:ph idx="1"/>
          </p:nvPr>
        </p:nvSpPr>
        <p:spPr/>
        <p:txBody>
          <a:bodyPr>
            <a:normAutofit lnSpcReduction="10000"/>
          </a:bodyPr>
          <a:lstStyle/>
          <a:p>
            <a:pPr marL="0" indent="0">
              <a:lnSpc>
                <a:spcPct val="150000"/>
              </a:lnSpc>
              <a:buNone/>
            </a:pPr>
            <a:r>
              <a:rPr lang="en-GB" dirty="0"/>
              <a:t>Cognitive psychologists are also inclined to attribute importance to free will, and adopt a soft determinism view. </a:t>
            </a:r>
            <a:r>
              <a:rPr lang="en-GB" smtClean="0"/>
              <a:t>However, </a:t>
            </a:r>
            <a:r>
              <a:rPr lang="en-GB" dirty="0"/>
              <a:t>whereas humanists are especially interested in our choice of ends (how each of us sees the road to self actualization) cognitive psychologists are more inclined to focus on the choice of means. In other words for them it is the rational processing of information which goes into the making of a decision which is their main interest.</a:t>
            </a:r>
          </a:p>
        </p:txBody>
      </p:sp>
    </p:spTree>
    <p:extLst>
      <p:ext uri="{BB962C8B-B14F-4D97-AF65-F5344CB8AC3E}">
        <p14:creationId xmlns:p14="http://schemas.microsoft.com/office/powerpoint/2010/main" val="1035410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Psychic determinism</a:t>
            </a:r>
            <a:endParaRPr lang="en-GB" dirty="0"/>
          </a:p>
        </p:txBody>
      </p:sp>
      <p:sp>
        <p:nvSpPr>
          <p:cNvPr id="3" name="Content Placeholder 2"/>
          <p:cNvSpPr>
            <a:spLocks noGrp="1"/>
          </p:cNvSpPr>
          <p:nvPr>
            <p:ph idx="1"/>
          </p:nvPr>
        </p:nvSpPr>
        <p:spPr/>
        <p:txBody>
          <a:bodyPr/>
          <a:lstStyle/>
          <a:p>
            <a:pPr marL="0" indent="0">
              <a:buNone/>
            </a:pPr>
            <a:r>
              <a:rPr lang="en-GB" b="1" dirty="0"/>
              <a:t>Psychic determinism</a:t>
            </a:r>
            <a:r>
              <a:rPr lang="en-GB" dirty="0"/>
              <a:t> is a type of determinism </a:t>
            </a:r>
            <a:r>
              <a:rPr lang="en-GB"/>
              <a:t>that </a:t>
            </a:r>
            <a:r>
              <a:rPr lang="en-GB" smtClean="0"/>
              <a:t>theorises </a:t>
            </a:r>
            <a:r>
              <a:rPr lang="en-GB" dirty="0"/>
              <a:t>that all mental processes are not spontaneous but are determined by the unconscious or </a:t>
            </a:r>
            <a:r>
              <a:rPr lang="en-GB" dirty="0" err="1"/>
              <a:t>preexisting</a:t>
            </a:r>
            <a:r>
              <a:rPr lang="en-GB" dirty="0"/>
              <a:t> mental complexes. It relies on the causality principle applied to </a:t>
            </a:r>
            <a:r>
              <a:rPr lang="en-GB" b="1" dirty="0" smtClean="0"/>
              <a:t>psychic </a:t>
            </a:r>
            <a:r>
              <a:rPr lang="en-GB" dirty="0" smtClean="0"/>
              <a:t>occurrences </a:t>
            </a:r>
            <a:r>
              <a:rPr lang="en-GB" dirty="0"/>
              <a:t>in which nothing happens by chance or by accidental arbitrary ways</a:t>
            </a:r>
            <a:r>
              <a:rPr lang="en-GB" dirty="0" smtClean="0"/>
              <a:t>.</a:t>
            </a:r>
          </a:p>
          <a:p>
            <a:pPr marL="0" indent="0">
              <a:buNone/>
            </a:pPr>
            <a:endParaRPr lang="en-GB" dirty="0"/>
          </a:p>
          <a:p>
            <a:pPr marL="0" indent="0">
              <a:buNone/>
            </a:pPr>
            <a:r>
              <a:rPr lang="en-GB" dirty="0" smtClean="0">
                <a:solidFill>
                  <a:srgbClr val="FF0000"/>
                </a:solidFill>
              </a:rPr>
              <a:t>WHO</a:t>
            </a:r>
            <a:endParaRPr lang="en-GB" dirty="0">
              <a:solidFill>
                <a:srgbClr val="FF0000"/>
              </a:solidFill>
            </a:endParaRPr>
          </a:p>
        </p:txBody>
      </p:sp>
    </p:spTree>
    <p:extLst>
      <p:ext uri="{BB962C8B-B14F-4D97-AF65-F5344CB8AC3E}">
        <p14:creationId xmlns:p14="http://schemas.microsoft.com/office/powerpoint/2010/main" val="3095369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 through</a:t>
            </a:r>
            <a:endParaRPr lang="en-GB" dirty="0"/>
          </a:p>
        </p:txBody>
      </p:sp>
      <p:sp>
        <p:nvSpPr>
          <p:cNvPr id="3" name="Content Placeholder 2"/>
          <p:cNvSpPr>
            <a:spLocks noGrp="1"/>
          </p:cNvSpPr>
          <p:nvPr>
            <p:ph idx="1"/>
          </p:nvPr>
        </p:nvSpPr>
        <p:spPr/>
        <p:txBody>
          <a:bodyPr>
            <a:normAutofit fontScale="62500" lnSpcReduction="20000"/>
          </a:bodyPr>
          <a:lstStyle/>
          <a:p>
            <a:r>
              <a:rPr lang="en-GB" dirty="0"/>
              <a:t>Psychologists who take the free will view suggest that determinism removes freedom and dignity, and devalues human </a:t>
            </a:r>
            <a:r>
              <a:rPr lang="en-GB" dirty="0" smtClean="0"/>
              <a:t>behaviour. </a:t>
            </a:r>
            <a:r>
              <a:rPr lang="en-GB" dirty="0"/>
              <a:t>By creating general laws of </a:t>
            </a:r>
            <a:r>
              <a:rPr lang="en-GB" dirty="0" smtClean="0"/>
              <a:t>behaviour, </a:t>
            </a:r>
            <a:r>
              <a:rPr lang="en-GB" dirty="0"/>
              <a:t>deterministic psychology underestimates the uniqueness of human beings and their freedom to choose their own destiny.</a:t>
            </a:r>
          </a:p>
          <a:p>
            <a:r>
              <a:rPr lang="en-GB" dirty="0"/>
              <a:t>There are important implications for taking either side in this debate. Deterministic explanations for </a:t>
            </a:r>
            <a:r>
              <a:rPr lang="en-GB" dirty="0" smtClean="0"/>
              <a:t>behaviour </a:t>
            </a:r>
            <a:r>
              <a:rPr lang="en-GB" dirty="0"/>
              <a:t>reduce individual responsibility. A person arrested for a violent attack for example might plead that they were not responsible for their </a:t>
            </a:r>
            <a:r>
              <a:rPr lang="en-GB" dirty="0" smtClean="0"/>
              <a:t>behaviour </a:t>
            </a:r>
            <a:r>
              <a:rPr lang="en-GB" dirty="0"/>
              <a:t>– it was due to their upbringing, a bang on the head they received earlier in life, recent relationship stresses, or a psychiatric problem. In other words, their </a:t>
            </a:r>
            <a:r>
              <a:rPr lang="en-GB" dirty="0" smtClean="0"/>
              <a:t>behaviour </a:t>
            </a:r>
            <a:r>
              <a:rPr lang="en-GB" dirty="0"/>
              <a:t>was determined.</a:t>
            </a:r>
          </a:p>
          <a:p>
            <a:r>
              <a:rPr lang="en-GB" dirty="0"/>
              <a:t>The deterministic approach also has important implications for psychology as a science. Scientists are interested in discovering laws which can then be used to predict events. This is very easy to see in physics, chemistry and biology. As a science, psychology attempts the same thing – to develop laws, but this time to predict </a:t>
            </a:r>
            <a:r>
              <a:rPr lang="en-GB" dirty="0" smtClean="0"/>
              <a:t>behaviour </a:t>
            </a:r>
            <a:r>
              <a:rPr lang="en-GB" dirty="0"/>
              <a:t>If we argue against determinism, we are in effect rejecting the scientific approach to explaining </a:t>
            </a:r>
            <a:r>
              <a:rPr lang="en-GB" dirty="0" smtClean="0"/>
              <a:t>behaviour</a:t>
            </a:r>
            <a:endParaRPr lang="en-GB" dirty="0"/>
          </a:p>
          <a:p>
            <a:r>
              <a:rPr lang="en-GB" dirty="0"/>
              <a:t>Clearly, a pure deterministic or free will approach does not seem appropriate when studying human </a:t>
            </a:r>
            <a:r>
              <a:rPr lang="en-GB" dirty="0" smtClean="0"/>
              <a:t>behaviour </a:t>
            </a:r>
            <a:r>
              <a:rPr lang="en-GB" dirty="0"/>
              <a:t>Most psychologists use the concept of free will to express the idea that </a:t>
            </a:r>
            <a:r>
              <a:rPr lang="en-GB" dirty="0" smtClean="0"/>
              <a:t>behaviour </a:t>
            </a:r>
            <a:r>
              <a:rPr lang="en-GB" dirty="0"/>
              <a:t>is not a passive reaction to forces, but that individuals actively respond to internal and external forces.</a:t>
            </a:r>
          </a:p>
          <a:p>
            <a:r>
              <a:rPr lang="en-GB" dirty="0"/>
              <a:t>The term </a:t>
            </a:r>
            <a:r>
              <a:rPr lang="en-GB" i="1" dirty="0"/>
              <a:t>soft determinism</a:t>
            </a:r>
            <a:r>
              <a:rPr lang="en-GB" dirty="0"/>
              <a:t> is often used to describe this position, whereby people do have a choice, but their </a:t>
            </a:r>
            <a:r>
              <a:rPr lang="en-GB" dirty="0" smtClean="0"/>
              <a:t>behaviour </a:t>
            </a:r>
            <a:r>
              <a:rPr lang="en-GB" dirty="0"/>
              <a:t>is always subject to some form of biological or environmental pressure.</a:t>
            </a:r>
          </a:p>
          <a:p>
            <a:pPr marL="0" indent="0">
              <a:buNone/>
            </a:pPr>
            <a:endParaRPr lang="en-GB" dirty="0"/>
          </a:p>
        </p:txBody>
      </p:sp>
    </p:spTree>
    <p:extLst>
      <p:ext uri="{BB962C8B-B14F-4D97-AF65-F5344CB8AC3E}">
        <p14:creationId xmlns:p14="http://schemas.microsoft.com/office/powerpoint/2010/main" val="2889682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term </a:t>
            </a:r>
            <a:r>
              <a:rPr lang="en-GB" i="1" dirty="0"/>
              <a:t>soft determinism</a:t>
            </a:r>
            <a:r>
              <a:rPr lang="en-GB" dirty="0"/>
              <a:t> is often used to describe this position, whereby people do have a choice, but their </a:t>
            </a:r>
            <a:r>
              <a:rPr lang="en-GB" dirty="0" smtClean="0"/>
              <a:t>behaviour </a:t>
            </a:r>
            <a:r>
              <a:rPr lang="en-GB" dirty="0"/>
              <a:t>is always subject to some form of biological or environmental pressure.</a:t>
            </a:r>
          </a:p>
        </p:txBody>
      </p:sp>
    </p:spTree>
    <p:extLst>
      <p:ext uri="{BB962C8B-B14F-4D97-AF65-F5344CB8AC3E}">
        <p14:creationId xmlns:p14="http://schemas.microsoft.com/office/powerpoint/2010/main" val="1636985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scientific emphasis on </a:t>
            </a:r>
            <a:r>
              <a:rPr lang="en-GB" dirty="0" smtClean="0"/>
              <a:t>causal explanations</a:t>
            </a:r>
            <a:r>
              <a:rPr lang="en-GB" dirty="0"/>
              <a:t>.</a:t>
            </a:r>
          </a:p>
        </p:txBody>
      </p:sp>
      <p:sp>
        <p:nvSpPr>
          <p:cNvPr id="3" name="Content Placeholder 2"/>
          <p:cNvSpPr>
            <a:spLocks noGrp="1"/>
          </p:cNvSpPr>
          <p:nvPr>
            <p:ph idx="1"/>
          </p:nvPr>
        </p:nvSpPr>
        <p:spPr/>
        <p:txBody>
          <a:bodyPr/>
          <a:lstStyle/>
          <a:p>
            <a:r>
              <a:rPr lang="en-GB" dirty="0" smtClean="0"/>
              <a:t>IS?</a:t>
            </a:r>
            <a:endParaRPr lang="en-GB" dirty="0"/>
          </a:p>
        </p:txBody>
      </p:sp>
    </p:spTree>
    <p:extLst>
      <p:ext uri="{BB962C8B-B14F-4D97-AF65-F5344CB8AC3E}">
        <p14:creationId xmlns:p14="http://schemas.microsoft.com/office/powerpoint/2010/main" val="1201646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2843"/>
            <a:ext cx="10515600" cy="1325563"/>
          </a:xfrm>
        </p:spPr>
        <p:txBody>
          <a:bodyPr>
            <a:normAutofit fontScale="90000"/>
          </a:bodyPr>
          <a:lstStyle/>
          <a:p>
            <a:r>
              <a:rPr lang="en-GB" dirty="0"/>
              <a:t>The nature-nurture debate: the relative importance of heredity and environment in determining behaviour; the interactionist approach.</a:t>
            </a:r>
            <a:br>
              <a:rPr lang="en-GB" dirty="0"/>
            </a:br>
            <a:endParaRPr lang="en-GB" dirty="0"/>
          </a:p>
        </p:txBody>
      </p:sp>
      <p:sp>
        <p:nvSpPr>
          <p:cNvPr id="3" name="Content Placeholder 2"/>
          <p:cNvSpPr>
            <a:spLocks noGrp="1"/>
          </p:cNvSpPr>
          <p:nvPr>
            <p:ph idx="1"/>
          </p:nvPr>
        </p:nvSpPr>
        <p:spPr>
          <a:xfrm>
            <a:off x="748048" y="2868814"/>
            <a:ext cx="10515600" cy="3428955"/>
          </a:xfrm>
        </p:spPr>
        <p:txBody>
          <a:bodyPr/>
          <a:lstStyle/>
          <a:p>
            <a:r>
              <a:rPr lang="en-US" dirty="0"/>
              <a:t>The so-called “</a:t>
            </a:r>
            <a:r>
              <a:rPr lang="en-US" b="1" dirty="0"/>
              <a:t>nature–nurture debate</a:t>
            </a:r>
            <a:r>
              <a:rPr lang="en-US" dirty="0"/>
              <a:t>” in psychology has a long history, stretching back into philosophical debate about the nature of humankind. The term “nature” refers to </a:t>
            </a:r>
            <a:r>
              <a:rPr lang="en-US" dirty="0" err="1"/>
              <a:t>behaviour</a:t>
            </a:r>
            <a:r>
              <a:rPr lang="en-US" dirty="0"/>
              <a:t> that is determined by inherited factors. “Nurture” is the influence of any environmental factors including learning. The debate is sometimes called heredity versus environment.</a:t>
            </a:r>
            <a:endParaRPr lang="en-GB" dirty="0"/>
          </a:p>
          <a:p>
            <a:r>
              <a:rPr lang="en-GB" dirty="0" smtClean="0"/>
              <a:t>Schizophrenia – Nature or Nurture</a:t>
            </a:r>
            <a:endParaRPr lang="en-GB" dirty="0"/>
          </a:p>
        </p:txBody>
      </p:sp>
    </p:spTree>
    <p:extLst>
      <p:ext uri="{BB962C8B-B14F-4D97-AF65-F5344CB8AC3E}">
        <p14:creationId xmlns:p14="http://schemas.microsoft.com/office/powerpoint/2010/main" val="937899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a:t>interactionist approach.</a:t>
            </a:r>
          </a:p>
        </p:txBody>
      </p:sp>
      <p:sp>
        <p:nvSpPr>
          <p:cNvPr id="3" name="Content Placeholder 2"/>
          <p:cNvSpPr>
            <a:spLocks noGrp="1"/>
          </p:cNvSpPr>
          <p:nvPr>
            <p:ph idx="1"/>
          </p:nvPr>
        </p:nvSpPr>
        <p:spPr/>
        <p:txBody>
          <a:bodyPr>
            <a:normAutofit fontScale="92500" lnSpcReduction="10000"/>
          </a:bodyPr>
          <a:lstStyle/>
          <a:p>
            <a:r>
              <a:rPr lang="en-GB" dirty="0"/>
              <a:t>The interactionism perspective </a:t>
            </a:r>
            <a:r>
              <a:rPr lang="en-GB" dirty="0" smtClean="0"/>
              <a:t>states </a:t>
            </a:r>
            <a:r>
              <a:rPr lang="en-GB" dirty="0"/>
              <a:t>that values are determined by social interaction. </a:t>
            </a:r>
            <a:r>
              <a:rPr lang="en-GB" dirty="0" smtClean="0"/>
              <a:t>Interactionism </a:t>
            </a:r>
            <a:r>
              <a:rPr lang="en-GB" dirty="0"/>
              <a:t>does not claim actions to be inherently right or wrong. The value of an act is socially prescribed. For instance, teen alcohol consumption may be legal and socially acceptable in one country while illegal and frowned upon in another. These moral assumptions are personal convictions received through social interaction.</a:t>
            </a:r>
          </a:p>
          <a:p>
            <a:r>
              <a:rPr lang="en-GB" dirty="0"/>
              <a:t>Interactionism also has a unique perspective on research methodology. It questions the validity of statistic data, claiming that statistics do not give an accurate picture of human experience. Interactionist theory rejects the use of hypotheses, asserting that a hypothesis makes a study biased by steering it in a predetermined direction. Interactionists prefer methods like unstructured interviews, covert participant observation and content analysis.</a:t>
            </a:r>
          </a:p>
          <a:p>
            <a:endParaRPr lang="en-GB" dirty="0"/>
          </a:p>
        </p:txBody>
      </p:sp>
    </p:spTree>
    <p:extLst>
      <p:ext uri="{BB962C8B-B14F-4D97-AF65-F5344CB8AC3E}">
        <p14:creationId xmlns:p14="http://schemas.microsoft.com/office/powerpoint/2010/main" val="449947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50041"/>
          </a:xfrm>
        </p:spPr>
        <p:txBody>
          <a:bodyPr>
            <a:normAutofit fontScale="90000"/>
          </a:bodyPr>
          <a:lstStyle/>
          <a:p>
            <a:r>
              <a:rPr lang="en-GB" dirty="0"/>
              <a:t>Holism and reductionism: levels of explanation in psychology. Biological reductionism and environmental (stimulus-response) reductionism</a:t>
            </a:r>
            <a:r>
              <a:rPr lang="en-GB" dirty="0" smtClean="0"/>
              <a:t>.</a:t>
            </a:r>
            <a:endParaRPr lang="en-GB" dirty="0"/>
          </a:p>
        </p:txBody>
      </p:sp>
      <p:sp>
        <p:nvSpPr>
          <p:cNvPr id="3" name="Content Placeholder 2"/>
          <p:cNvSpPr>
            <a:spLocks noGrp="1"/>
          </p:cNvSpPr>
          <p:nvPr>
            <p:ph idx="1"/>
          </p:nvPr>
        </p:nvSpPr>
        <p:spPr>
          <a:xfrm>
            <a:off x="838200" y="2485623"/>
            <a:ext cx="10515600" cy="3691340"/>
          </a:xfrm>
        </p:spPr>
        <p:txBody>
          <a:bodyPr/>
          <a:lstStyle/>
          <a:p>
            <a:endParaRPr lang="en-GB" dirty="0"/>
          </a:p>
        </p:txBody>
      </p:sp>
    </p:spTree>
    <p:extLst>
      <p:ext uri="{BB962C8B-B14F-4D97-AF65-F5344CB8AC3E}">
        <p14:creationId xmlns:p14="http://schemas.microsoft.com/office/powerpoint/2010/main" val="2555804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Idiographic and nomothetic approaches to psychological investigation</a:t>
            </a:r>
            <a:r>
              <a:rPr lang="en-GB" dirty="0" smtClean="0"/>
              <a:t>.</a:t>
            </a:r>
            <a:endParaRPr lang="en-GB" dirty="0"/>
          </a:p>
        </p:txBody>
      </p:sp>
      <p:sp>
        <p:nvSpPr>
          <p:cNvPr id="3" name="Content Placeholder 2"/>
          <p:cNvSpPr>
            <a:spLocks noGrp="1"/>
          </p:cNvSpPr>
          <p:nvPr>
            <p:ph idx="1"/>
          </p:nvPr>
        </p:nvSpPr>
        <p:spPr/>
        <p:txBody>
          <a:bodyPr/>
          <a:lstStyle/>
          <a:p>
            <a:r>
              <a:rPr lang="en-GB" dirty="0" smtClean="0">
                <a:hlinkClick r:id="rId2"/>
              </a:rPr>
              <a:t>Explanation</a:t>
            </a:r>
            <a:endParaRPr lang="en-GB" dirty="0" smtClean="0">
              <a:hlinkClick r:id="rId3"/>
            </a:endParaRPr>
          </a:p>
          <a:p>
            <a:r>
              <a:rPr lang="en-GB" dirty="0" smtClean="0">
                <a:hlinkClick r:id="rId3"/>
              </a:rPr>
              <a:t>Funny</a:t>
            </a:r>
            <a:endParaRPr lang="en-GB" dirty="0" smtClean="0"/>
          </a:p>
          <a:p>
            <a:endParaRPr lang="en-GB" dirty="0"/>
          </a:p>
        </p:txBody>
      </p:sp>
    </p:spTree>
    <p:extLst>
      <p:ext uri="{BB962C8B-B14F-4D97-AF65-F5344CB8AC3E}">
        <p14:creationId xmlns:p14="http://schemas.microsoft.com/office/powerpoint/2010/main" val="27824279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 Idiographic Approach - an approach or method in psychology that is concerned with understanding behaviour through studying individual </a:t>
            </a:r>
            <a:r>
              <a:rPr lang="en-GB" dirty="0" smtClean="0"/>
              <a:t>cases.</a:t>
            </a:r>
          </a:p>
          <a:p>
            <a:endParaRPr lang="en-GB" dirty="0"/>
          </a:p>
          <a:p>
            <a:r>
              <a:rPr lang="en-GB" dirty="0"/>
              <a:t>Nomothetic approach- an approach or method in psychology that is concerned with developing general laws of behaviour that apply to all </a:t>
            </a:r>
            <a:r>
              <a:rPr lang="en-GB" dirty="0" smtClean="0"/>
              <a:t>people.</a:t>
            </a:r>
            <a:endParaRPr lang="en-GB" dirty="0"/>
          </a:p>
        </p:txBody>
      </p:sp>
    </p:spTree>
    <p:extLst>
      <p:ext uri="{BB962C8B-B14F-4D97-AF65-F5344CB8AC3E}">
        <p14:creationId xmlns:p14="http://schemas.microsoft.com/office/powerpoint/2010/main" val="41549648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Idiographic Approach</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The case study method, which provide a complete and global understanding of the individual is favoured. Other methods include unstructured interviews as well as the less mainstream methods such as self report, introspection and reflection and the use of autobiographies and personal documents such as diaries and letters. In psychoanalysis free association and dream analysis are acceptable investigating tools however it is important to note that numerical measurement is not excluded in the idiographic approach: it is just that the main form of data is collected is description rather than measurement. Assets map details doodles notes outlook photo frame Learning Objectives Features and methods of investigation The key features of the approach is the individual and the recognition of their uniqueness. </a:t>
            </a:r>
            <a:br>
              <a:rPr lang="en-GB" dirty="0"/>
            </a:br>
            <a:r>
              <a:rPr lang="en-GB" dirty="0"/>
              <a:t>This includes numerous aspects of individuality e.g. private subjective and conscious experiences, feelings beliefs and values</a:t>
            </a:r>
            <a:br>
              <a:rPr lang="en-GB" dirty="0"/>
            </a:br>
            <a:r>
              <a:rPr lang="en-GB" dirty="0" smtClean="0"/>
              <a:t>This </a:t>
            </a:r>
            <a:r>
              <a:rPr lang="en-GB" dirty="0"/>
              <a:t>also involves investigating individuals in a personal and detailed way, methods of </a:t>
            </a:r>
            <a:r>
              <a:rPr lang="en-GB" dirty="0" smtClean="0"/>
              <a:t>investigation </a:t>
            </a:r>
            <a:r>
              <a:rPr lang="en-GB" dirty="0"/>
              <a:t>tend to be qualitative </a:t>
            </a:r>
            <a:r>
              <a:rPr lang="en-GB" dirty="0" smtClean="0"/>
              <a:t>. </a:t>
            </a:r>
            <a:endParaRPr lang="en-GB" dirty="0"/>
          </a:p>
        </p:txBody>
      </p:sp>
    </p:spTree>
    <p:extLst>
      <p:ext uri="{BB962C8B-B14F-4D97-AF65-F5344CB8AC3E}">
        <p14:creationId xmlns:p14="http://schemas.microsoft.com/office/powerpoint/2010/main" val="30103492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Strengths</a:t>
            </a:r>
            <a:endParaRPr lang="en-GB" dirty="0"/>
          </a:p>
        </p:txBody>
      </p:sp>
      <p:sp>
        <p:nvSpPr>
          <p:cNvPr id="3" name="Content Placeholder 2"/>
          <p:cNvSpPr>
            <a:spLocks noGrp="1"/>
          </p:cNvSpPr>
          <p:nvPr>
            <p:ph idx="1"/>
          </p:nvPr>
        </p:nvSpPr>
        <p:spPr/>
        <p:txBody>
          <a:bodyPr/>
          <a:lstStyle/>
          <a:p>
            <a:pPr marL="0" indent="0">
              <a:buNone/>
            </a:pPr>
            <a:r>
              <a:rPr lang="en-GB" dirty="0"/>
              <a:t>The idiographic approach focuses on the subjective experiences of the person making the individual feeling valued and unique. Each person is valued as an individual rather than seen as one amongst many.</a:t>
            </a:r>
            <a:br>
              <a:rPr lang="en-GB" dirty="0"/>
            </a:br>
            <a:r>
              <a:rPr lang="en-GB" dirty="0"/>
              <a:t>The idiographic approach provides detailed psychohistories and attempts to understand the many influences on how they come to be as they are.</a:t>
            </a:r>
            <a:br>
              <a:rPr lang="en-GB" dirty="0"/>
            </a:br>
            <a:r>
              <a:rPr lang="en-GB" b="1" dirty="0"/>
              <a:t>Humanistic </a:t>
            </a:r>
            <a:r>
              <a:rPr lang="en-GB" dirty="0"/>
              <a:t>psychology uses an idiographic approach to enable people to develop to their full potential.</a:t>
            </a:r>
          </a:p>
        </p:txBody>
      </p:sp>
    </p:spTree>
    <p:extLst>
      <p:ext uri="{BB962C8B-B14F-4D97-AF65-F5344CB8AC3E}">
        <p14:creationId xmlns:p14="http://schemas.microsoft.com/office/powerpoint/2010/main" val="1327246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Weaknesses</a:t>
            </a:r>
            <a:endParaRPr lang="en-GB" dirty="0"/>
          </a:p>
        </p:txBody>
      </p:sp>
      <p:sp>
        <p:nvSpPr>
          <p:cNvPr id="3" name="Content Placeholder 2"/>
          <p:cNvSpPr>
            <a:spLocks noGrp="1"/>
          </p:cNvSpPr>
          <p:nvPr>
            <p:ph idx="1"/>
          </p:nvPr>
        </p:nvSpPr>
        <p:spPr/>
        <p:txBody>
          <a:bodyPr/>
          <a:lstStyle/>
          <a:p>
            <a:r>
              <a:rPr lang="en-GB" dirty="0"/>
              <a:t>It is difficult to generalise from detailed subjective knowledge about one person.</a:t>
            </a:r>
            <a:br>
              <a:rPr lang="en-GB" dirty="0"/>
            </a:br>
            <a:r>
              <a:rPr lang="en-GB" dirty="0"/>
              <a:t>The idiographic approach is often regarded as non-scientific, as subjective experience cannot </a:t>
            </a:r>
            <a:r>
              <a:rPr lang="en-GB" dirty="0" smtClean="0"/>
              <a:t>be empirically </a:t>
            </a:r>
            <a:r>
              <a:rPr lang="en-GB" dirty="0"/>
              <a:t>tested.</a:t>
            </a:r>
            <a:br>
              <a:rPr lang="en-GB" dirty="0"/>
            </a:br>
            <a:r>
              <a:rPr lang="en-GB" dirty="0"/>
              <a:t>The idiographic approach largely neglects biological, especially genetic, influences.</a:t>
            </a:r>
          </a:p>
          <a:p>
            <a:endParaRPr lang="en-GB" dirty="0"/>
          </a:p>
        </p:txBody>
      </p:sp>
    </p:spTree>
    <p:extLst>
      <p:ext uri="{BB962C8B-B14F-4D97-AF65-F5344CB8AC3E}">
        <p14:creationId xmlns:p14="http://schemas.microsoft.com/office/powerpoint/2010/main" val="6519786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Nomothetic approach-</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The defining features of this approach are similarities between people and laws that govern</a:t>
            </a:r>
            <a:br>
              <a:rPr lang="en-GB" dirty="0"/>
            </a:br>
            <a:r>
              <a:rPr lang="en-GB" dirty="0"/>
              <a:t>behaviour. This approach emphasises general laws of behaviour that can be applied to large</a:t>
            </a:r>
            <a:br>
              <a:rPr lang="en-GB" dirty="0"/>
            </a:br>
            <a:r>
              <a:rPr lang="en-GB" dirty="0"/>
              <a:t>populations of people.</a:t>
            </a:r>
            <a:br>
              <a:rPr lang="en-GB" dirty="0"/>
            </a:br>
            <a:r>
              <a:rPr lang="en-GB" dirty="0"/>
              <a:t/>
            </a:r>
            <a:br>
              <a:rPr lang="en-GB" dirty="0"/>
            </a:br>
            <a:r>
              <a:rPr lang="en-GB" dirty="0"/>
              <a:t>According to Radford and Kirby these general laws can be of three kinds</a:t>
            </a:r>
            <a:r>
              <a:rPr lang="en-GB" dirty="0" smtClean="0"/>
              <a:t>; </a:t>
            </a:r>
          </a:p>
          <a:p>
            <a:pPr marL="514350" indent="-514350">
              <a:buFont typeface="+mj-lt"/>
              <a:buAutoNum type="arabicPeriod"/>
            </a:pPr>
            <a:r>
              <a:rPr lang="en-GB" dirty="0" smtClean="0"/>
              <a:t>Classifying </a:t>
            </a:r>
            <a:r>
              <a:rPr lang="en-GB" dirty="0"/>
              <a:t>people into various groups For example the DSM-IV which provides a means </a:t>
            </a:r>
            <a:r>
              <a:rPr lang="en-GB" dirty="0" smtClean="0"/>
              <a:t>of classifying </a:t>
            </a:r>
            <a:r>
              <a:rPr lang="en-GB" dirty="0"/>
              <a:t>more than 200 types of disorders, classification is based on a person’s </a:t>
            </a:r>
            <a:r>
              <a:rPr lang="en-GB" dirty="0" smtClean="0"/>
              <a:t>symptoms.</a:t>
            </a:r>
          </a:p>
          <a:p>
            <a:pPr marL="514350" indent="-514350">
              <a:buFont typeface="+mj-lt"/>
              <a:buAutoNum type="arabicPeriod"/>
            </a:pPr>
            <a:r>
              <a:rPr lang="en-GB" dirty="0" smtClean="0"/>
              <a:t>Establishing </a:t>
            </a:r>
            <a:r>
              <a:rPr lang="en-GB" dirty="0"/>
              <a:t>principles of behaviour that can be applied to people in general the principles </a:t>
            </a:r>
            <a:r>
              <a:rPr lang="en-GB" dirty="0" smtClean="0"/>
              <a:t>or laws </a:t>
            </a:r>
            <a:r>
              <a:rPr lang="en-GB" dirty="0"/>
              <a:t>of learning apply to people in a similar way, research into behaviour as such as obedience </a:t>
            </a:r>
            <a:r>
              <a:rPr lang="en-GB" dirty="0" smtClean="0"/>
              <a:t>and conformity </a:t>
            </a:r>
            <a:r>
              <a:rPr lang="en-GB" dirty="0"/>
              <a:t>experiments has resulted in general principles of behaviour that apply to </a:t>
            </a:r>
            <a:r>
              <a:rPr lang="en-GB" dirty="0" smtClean="0"/>
              <a:t>all.</a:t>
            </a:r>
          </a:p>
          <a:p>
            <a:pPr marL="514350" indent="-514350">
              <a:buFont typeface="+mj-lt"/>
              <a:buAutoNum type="arabicPeriod"/>
            </a:pPr>
            <a:r>
              <a:rPr lang="en-GB" dirty="0" smtClean="0"/>
              <a:t>Establishing </a:t>
            </a:r>
            <a:r>
              <a:rPr lang="en-GB" dirty="0"/>
              <a:t>dimensions on which people can be placed and compared For example IQ scales</a:t>
            </a:r>
            <a:br>
              <a:rPr lang="en-GB" dirty="0"/>
            </a:br>
            <a:r>
              <a:rPr lang="en-GB" dirty="0"/>
              <a:t>measure people’s intelligence resulting in scores that allow for comparisons between people.</a:t>
            </a:r>
          </a:p>
        </p:txBody>
      </p:sp>
    </p:spTree>
    <p:extLst>
      <p:ext uri="{BB962C8B-B14F-4D97-AF65-F5344CB8AC3E}">
        <p14:creationId xmlns:p14="http://schemas.microsoft.com/office/powerpoint/2010/main" val="26710744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Nomothetic research </a:t>
            </a:r>
          </a:p>
        </p:txBody>
      </p:sp>
      <p:sp>
        <p:nvSpPr>
          <p:cNvPr id="3" name="Content Placeholder 2"/>
          <p:cNvSpPr>
            <a:spLocks noGrp="1"/>
          </p:cNvSpPr>
          <p:nvPr>
            <p:ph idx="1"/>
          </p:nvPr>
        </p:nvSpPr>
        <p:spPr/>
        <p:txBody>
          <a:bodyPr>
            <a:normAutofit fontScale="62500" lnSpcReduction="20000"/>
          </a:bodyPr>
          <a:lstStyle/>
          <a:p>
            <a:pPr marL="0" indent="0">
              <a:buNone/>
            </a:pPr>
            <a:r>
              <a:rPr lang="en-GB" dirty="0"/>
              <a:t>Nomothetic research uses scientific and quantitative methods of investigation, usually experiments.</a:t>
            </a:r>
            <a:br>
              <a:rPr lang="en-GB" dirty="0"/>
            </a:br>
            <a:r>
              <a:rPr lang="en-GB" dirty="0"/>
              <a:t>Theories generate hypotheses that are then tested under controlled experimental conditions. </a:t>
            </a:r>
            <a:r>
              <a:rPr lang="en-GB" dirty="0" smtClean="0"/>
              <a:t>The findings </a:t>
            </a:r>
            <a:r>
              <a:rPr lang="en-GB" dirty="0"/>
              <a:t>of experiments and other quantitative methods, such as observations are provided by </a:t>
            </a:r>
            <a:r>
              <a:rPr lang="en-GB" dirty="0" smtClean="0"/>
              <a:t>a large </a:t>
            </a:r>
            <a:r>
              <a:rPr lang="en-GB" dirty="0"/>
              <a:t>number of people. Features of the Nomothetic approach. Aim- To investigate how heredity might affect alcohol abuse. (Twin and adoption studies have </a:t>
            </a:r>
            <a:r>
              <a:rPr lang="en-GB" dirty="0" smtClean="0"/>
              <a:t>shown that </a:t>
            </a:r>
            <a:r>
              <a:rPr lang="en-GB" dirty="0"/>
              <a:t>heredity is linked to alcohol abuse)</a:t>
            </a:r>
            <a:br>
              <a:rPr lang="en-GB" dirty="0"/>
            </a:br>
            <a:r>
              <a:rPr lang="en-GB" dirty="0"/>
              <a:t/>
            </a:r>
            <a:br>
              <a:rPr lang="en-GB" dirty="0"/>
            </a:br>
            <a:r>
              <a:rPr lang="en-GB" dirty="0"/>
              <a:t>Method- Male participants were categorised as either ‘high risk’ or ‘low risk’ for becoming </a:t>
            </a:r>
            <a:r>
              <a:rPr lang="en-GB" dirty="0" smtClean="0"/>
              <a:t>an alcoholic</a:t>
            </a:r>
            <a:r>
              <a:rPr lang="en-GB" dirty="0"/>
              <a:t>. (Depending on their close relatives alcohol abuse) This was a matched pairs design, </a:t>
            </a:r>
            <a:r>
              <a:rPr lang="en-GB" dirty="0" smtClean="0"/>
              <a:t>they was </a:t>
            </a:r>
            <a:r>
              <a:rPr lang="en-GB" dirty="0"/>
              <a:t>matched on the basis of important variables such as age, amount of alcohol intake per </a:t>
            </a:r>
            <a:r>
              <a:rPr lang="en-GB" dirty="0" smtClean="0"/>
              <a:t>week, education </a:t>
            </a:r>
            <a:r>
              <a:rPr lang="en-GB" dirty="0"/>
              <a:t>and race. All participants received either a placebo or a strong alcohol drink. One </a:t>
            </a:r>
            <a:r>
              <a:rPr lang="en-GB" dirty="0" smtClean="0"/>
              <a:t>hour after </a:t>
            </a:r>
            <a:r>
              <a:rPr lang="en-GB" dirty="0"/>
              <a:t>taking the drink all participants had to rate their feeling of drunkenness. All participants </a:t>
            </a:r>
            <a:r>
              <a:rPr lang="en-GB" dirty="0" smtClean="0"/>
              <a:t>were tested </a:t>
            </a:r>
            <a:r>
              <a:rPr lang="en-GB" dirty="0"/>
              <a:t>during the late adolescent or early adult years before any of them had developed a </a:t>
            </a:r>
            <a:r>
              <a:rPr lang="en-GB" dirty="0" smtClean="0"/>
              <a:t>drinking problem</a:t>
            </a:r>
            <a:r>
              <a:rPr lang="en-GB" dirty="0"/>
              <a:t>.</a:t>
            </a:r>
            <a:br>
              <a:rPr lang="en-GB" dirty="0"/>
            </a:br>
            <a:r>
              <a:rPr lang="en-GB" dirty="0"/>
              <a:t/>
            </a:r>
            <a:br>
              <a:rPr lang="en-GB" dirty="0"/>
            </a:br>
            <a:r>
              <a:rPr lang="en-GB" dirty="0"/>
              <a:t>Results- Participants in the ‘high risk’ group who had taken the alcoholic drink gave lower ratings </a:t>
            </a:r>
            <a:r>
              <a:rPr lang="en-GB" dirty="0" smtClean="0"/>
              <a:t>of drunkenness </a:t>
            </a:r>
            <a:r>
              <a:rPr lang="en-GB" dirty="0"/>
              <a:t>levels than those in the ‘low risk’ group. The placebo group, all participants </a:t>
            </a:r>
            <a:r>
              <a:rPr lang="en-GB" dirty="0" smtClean="0"/>
              <a:t>reported low </a:t>
            </a:r>
            <a:r>
              <a:rPr lang="en-GB" dirty="0"/>
              <a:t>levels of drunkenness.</a:t>
            </a:r>
            <a:br>
              <a:rPr lang="en-GB" dirty="0"/>
            </a:br>
            <a:r>
              <a:rPr lang="en-GB" dirty="0"/>
              <a:t/>
            </a:r>
            <a:br>
              <a:rPr lang="en-GB" dirty="0"/>
            </a:br>
            <a:r>
              <a:rPr lang="en-GB" dirty="0"/>
              <a:t>Conclusion- People who are genetically prone to becoming problem drinkers may have an </a:t>
            </a:r>
            <a:r>
              <a:rPr lang="en-GB" dirty="0" smtClean="0"/>
              <a:t>impaired ability </a:t>
            </a:r>
            <a:r>
              <a:rPr lang="en-GB" dirty="0"/>
              <a:t>to perceive the effects of alcohol and fail to notice the symptoms of drunkenness </a:t>
            </a:r>
            <a:r>
              <a:rPr lang="en-GB" dirty="0" smtClean="0"/>
              <a:t>early enough </a:t>
            </a:r>
            <a:r>
              <a:rPr lang="en-GB" dirty="0"/>
              <a:t>to stop drinking.</a:t>
            </a:r>
          </a:p>
        </p:txBody>
      </p:sp>
    </p:spTree>
    <p:extLst>
      <p:ext uri="{BB962C8B-B14F-4D97-AF65-F5344CB8AC3E}">
        <p14:creationId xmlns:p14="http://schemas.microsoft.com/office/powerpoint/2010/main" val="2195353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Evaluation- This study has many features of the nomothetic approach. It isolated a major </a:t>
            </a:r>
            <a:r>
              <a:rPr lang="en-GB" dirty="0" smtClean="0"/>
              <a:t>variable: the </a:t>
            </a:r>
            <a:r>
              <a:rPr lang="en-GB" dirty="0"/>
              <a:t>risk for alcoholism. The study was well controlled, the date could be analysed in terms of </a:t>
            </a:r>
            <a:r>
              <a:rPr lang="en-GB" dirty="0" smtClean="0"/>
              <a:t>group scores</a:t>
            </a:r>
            <a:r>
              <a:rPr lang="en-GB" dirty="0"/>
              <a:t>, the findings could be statistically analysed and be generalised to others who differ in </a:t>
            </a:r>
            <a:r>
              <a:rPr lang="en-GB" dirty="0" smtClean="0"/>
              <a:t>their alcoholism</a:t>
            </a:r>
            <a:r>
              <a:rPr lang="en-GB" dirty="0"/>
              <a:t>, allowing predictions to be made for people who differ on the high-low risk dimension.</a:t>
            </a:r>
            <a:br>
              <a:rPr lang="en-GB" dirty="0"/>
            </a:br>
            <a:r>
              <a:rPr lang="en-GB" dirty="0"/>
              <a:t>However the conclusions are in general terms only, they cannot predict the outcome for a </a:t>
            </a:r>
            <a:r>
              <a:rPr lang="en-GB" dirty="0" smtClean="0"/>
              <a:t>particular individual</a:t>
            </a:r>
            <a:r>
              <a:rPr lang="en-GB" dirty="0"/>
              <a:t>. </a:t>
            </a:r>
          </a:p>
        </p:txBody>
      </p:sp>
    </p:spTree>
    <p:extLst>
      <p:ext uri="{BB962C8B-B14F-4D97-AF65-F5344CB8AC3E}">
        <p14:creationId xmlns:p14="http://schemas.microsoft.com/office/powerpoint/2010/main" val="3790900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10294</TotalTime>
  <Words>1171</Words>
  <Application>Microsoft Office PowerPoint</Application>
  <PresentationFormat>Widescreen</PresentationFormat>
  <Paragraphs>76</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Issues and debates in psychology</vt:lpstr>
      <vt:lpstr>universality</vt:lpstr>
      <vt:lpstr>Androcentrism</vt:lpstr>
      <vt:lpstr>Example: A Look at Androcentric Bias</vt:lpstr>
      <vt:lpstr>Alpha and beta bias</vt:lpstr>
      <vt:lpstr>Ethnocentrism</vt:lpstr>
      <vt:lpstr>What do you see.</vt:lpstr>
      <vt:lpstr>Cultural relativism</vt:lpstr>
      <vt:lpstr>Free will and determinism</vt:lpstr>
      <vt:lpstr>Free Will - Humanistic</vt:lpstr>
      <vt:lpstr>Psychic determinism</vt:lpstr>
      <vt:lpstr>Read through</vt:lpstr>
      <vt:lpstr>PowerPoint Presentation</vt:lpstr>
      <vt:lpstr>The scientific emphasis on causal explanations.</vt:lpstr>
      <vt:lpstr>The nature-nurture debate: the relative importance of heredity and environment in determining behaviour; the interactionist approach. </vt:lpstr>
      <vt:lpstr>The interactionist approach.</vt:lpstr>
      <vt:lpstr>Holism and reductionism: levels of explanation in psychology. Biological reductionism and environmental (stimulus-response) reductionism.</vt:lpstr>
      <vt:lpstr>Idiographic and nomothetic approaches to psychological investigation.</vt:lpstr>
      <vt:lpstr>PowerPoint Presentation</vt:lpstr>
      <vt:lpstr>Idiographic Approach</vt:lpstr>
      <vt:lpstr>Strengths</vt:lpstr>
      <vt:lpstr>Weaknesses</vt:lpstr>
      <vt:lpstr>Nomothetic approach-</vt:lpstr>
      <vt:lpstr>Nomothetic research </vt:lpstr>
      <vt:lpstr>PowerPoint Presentation</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Stanyer, Richard  (Staff)</dc:creator>
  <cp:lastModifiedBy>Stanyer, Richard  (Staff)</cp:lastModifiedBy>
  <cp:revision>91</cp:revision>
  <dcterms:created xsi:type="dcterms:W3CDTF">2016-11-13T21:06:13Z</dcterms:created>
  <dcterms:modified xsi:type="dcterms:W3CDTF">2019-02-06T08:03:25Z</dcterms:modified>
</cp:coreProperties>
</file>