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74" d="100"/>
          <a:sy n="74" d="100"/>
        </p:scale>
        <p:origin x="56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8979DAF-4510-4B59-810A-D4D2C648897F}"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E6E879-7105-464E-A5F8-DBD959165BEF}" type="slidenum">
              <a:rPr lang="en-GB" smtClean="0"/>
              <a:t>‹#›</a:t>
            </a:fld>
            <a:endParaRPr lang="en-GB"/>
          </a:p>
        </p:txBody>
      </p:sp>
    </p:spTree>
    <p:extLst>
      <p:ext uri="{BB962C8B-B14F-4D97-AF65-F5344CB8AC3E}">
        <p14:creationId xmlns:p14="http://schemas.microsoft.com/office/powerpoint/2010/main" val="1485301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8979DAF-4510-4B59-810A-D4D2C648897F}"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E6E879-7105-464E-A5F8-DBD959165BEF}" type="slidenum">
              <a:rPr lang="en-GB" smtClean="0"/>
              <a:t>‹#›</a:t>
            </a:fld>
            <a:endParaRPr lang="en-GB"/>
          </a:p>
        </p:txBody>
      </p:sp>
    </p:spTree>
    <p:extLst>
      <p:ext uri="{BB962C8B-B14F-4D97-AF65-F5344CB8AC3E}">
        <p14:creationId xmlns:p14="http://schemas.microsoft.com/office/powerpoint/2010/main" val="1420229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979DAF-4510-4B59-810A-D4D2C648897F}"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E6E879-7105-464E-A5F8-DBD959165BEF}" type="slidenum">
              <a:rPr lang="en-GB" smtClean="0"/>
              <a:t>‹#›</a:t>
            </a:fld>
            <a:endParaRPr lang="en-GB"/>
          </a:p>
        </p:txBody>
      </p:sp>
    </p:spTree>
    <p:extLst>
      <p:ext uri="{BB962C8B-B14F-4D97-AF65-F5344CB8AC3E}">
        <p14:creationId xmlns:p14="http://schemas.microsoft.com/office/powerpoint/2010/main" val="2888985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8979DAF-4510-4B59-810A-D4D2C648897F}" type="datetimeFigureOut">
              <a:rPr lang="en-GB" smtClean="0"/>
              <a:t>29/01/2017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E6E879-7105-464E-A5F8-DBD959165BEF}" type="slidenum">
              <a:rPr lang="en-GB" smtClean="0"/>
              <a:t>‹#›</a:t>
            </a:fld>
            <a:endParaRPr lang="en-GB"/>
          </a:p>
        </p:txBody>
      </p:sp>
    </p:spTree>
    <p:extLst>
      <p:ext uri="{BB962C8B-B14F-4D97-AF65-F5344CB8AC3E}">
        <p14:creationId xmlns:p14="http://schemas.microsoft.com/office/powerpoint/2010/main" val="222280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8979DAF-4510-4B59-810A-D4D2C648897F}" type="datetimeFigureOut">
              <a:rPr lang="en-GB" smtClean="0"/>
              <a:t>29/01/2017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9E6E879-7105-464E-A5F8-DBD959165BEF}" type="slidenum">
              <a:rPr lang="en-GB" smtClean="0"/>
              <a:t>‹#›</a:t>
            </a:fld>
            <a:endParaRPr lang="en-GB"/>
          </a:p>
        </p:txBody>
      </p:sp>
    </p:spTree>
    <p:extLst>
      <p:ext uri="{BB962C8B-B14F-4D97-AF65-F5344CB8AC3E}">
        <p14:creationId xmlns:p14="http://schemas.microsoft.com/office/powerpoint/2010/main" val="3157065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8979DAF-4510-4B59-810A-D4D2C648897F}" type="datetimeFigureOut">
              <a:rPr lang="en-GB" smtClean="0"/>
              <a:t>29/01/2017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9E6E879-7105-464E-A5F8-DBD959165BEF}" type="slidenum">
              <a:rPr lang="en-GB" smtClean="0"/>
              <a:t>‹#›</a:t>
            </a:fld>
            <a:endParaRPr lang="en-GB"/>
          </a:p>
        </p:txBody>
      </p:sp>
    </p:spTree>
    <p:extLst>
      <p:ext uri="{BB962C8B-B14F-4D97-AF65-F5344CB8AC3E}">
        <p14:creationId xmlns:p14="http://schemas.microsoft.com/office/powerpoint/2010/main" val="3676605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979DAF-4510-4B59-810A-D4D2C648897F}" type="datetimeFigureOut">
              <a:rPr lang="en-GB" smtClean="0"/>
              <a:t>29/01/2017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9E6E879-7105-464E-A5F8-DBD959165BEF}" type="slidenum">
              <a:rPr lang="en-GB" smtClean="0"/>
              <a:t>‹#›</a:t>
            </a:fld>
            <a:endParaRPr lang="en-GB"/>
          </a:p>
        </p:txBody>
      </p:sp>
    </p:spTree>
    <p:extLst>
      <p:ext uri="{BB962C8B-B14F-4D97-AF65-F5344CB8AC3E}">
        <p14:creationId xmlns:p14="http://schemas.microsoft.com/office/powerpoint/2010/main" val="160395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979DAF-4510-4B59-810A-D4D2C648897F}" type="datetimeFigureOut">
              <a:rPr lang="en-GB" smtClean="0"/>
              <a:t>29/01/2017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E6E879-7105-464E-A5F8-DBD959165BEF}" type="slidenum">
              <a:rPr lang="en-GB" smtClean="0"/>
              <a:t>‹#›</a:t>
            </a:fld>
            <a:endParaRPr lang="en-GB"/>
          </a:p>
        </p:txBody>
      </p:sp>
    </p:spTree>
    <p:extLst>
      <p:ext uri="{BB962C8B-B14F-4D97-AF65-F5344CB8AC3E}">
        <p14:creationId xmlns:p14="http://schemas.microsoft.com/office/powerpoint/2010/main" val="1267317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979DAF-4510-4B59-810A-D4D2C648897F}" type="datetimeFigureOut">
              <a:rPr lang="en-GB" smtClean="0"/>
              <a:t>29/01/2017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E6E879-7105-464E-A5F8-DBD959165BEF}" type="slidenum">
              <a:rPr lang="en-GB" smtClean="0"/>
              <a:t>‹#›</a:t>
            </a:fld>
            <a:endParaRPr lang="en-GB"/>
          </a:p>
        </p:txBody>
      </p:sp>
    </p:spTree>
    <p:extLst>
      <p:ext uri="{BB962C8B-B14F-4D97-AF65-F5344CB8AC3E}">
        <p14:creationId xmlns:p14="http://schemas.microsoft.com/office/powerpoint/2010/main" val="3987321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8979DAF-4510-4B59-810A-D4D2C648897F}"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E6E879-7105-464E-A5F8-DBD959165BEF}" type="slidenum">
              <a:rPr lang="en-GB" smtClean="0"/>
              <a:t>‹#›</a:t>
            </a:fld>
            <a:endParaRPr lang="en-GB"/>
          </a:p>
        </p:txBody>
      </p:sp>
    </p:spTree>
    <p:extLst>
      <p:ext uri="{BB962C8B-B14F-4D97-AF65-F5344CB8AC3E}">
        <p14:creationId xmlns:p14="http://schemas.microsoft.com/office/powerpoint/2010/main" val="1202908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8979DAF-4510-4B59-810A-D4D2C648897F}"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E6E879-7105-464E-A5F8-DBD959165BEF}" type="slidenum">
              <a:rPr lang="en-GB" smtClean="0"/>
              <a:t>‹#›</a:t>
            </a:fld>
            <a:endParaRPr lang="en-GB"/>
          </a:p>
        </p:txBody>
      </p:sp>
    </p:spTree>
    <p:extLst>
      <p:ext uri="{BB962C8B-B14F-4D97-AF65-F5344CB8AC3E}">
        <p14:creationId xmlns:p14="http://schemas.microsoft.com/office/powerpoint/2010/main" val="2213075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979DAF-4510-4B59-810A-D4D2C648897F}" type="datetimeFigureOut">
              <a:rPr lang="en-GB" smtClean="0"/>
              <a:t>29/01/2017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E6E879-7105-464E-A5F8-DBD959165BEF}" type="slidenum">
              <a:rPr lang="en-GB" smtClean="0"/>
              <a:t>‹#›</a:t>
            </a:fld>
            <a:endParaRPr lang="en-GB"/>
          </a:p>
        </p:txBody>
      </p:sp>
    </p:spTree>
    <p:extLst>
      <p:ext uri="{BB962C8B-B14F-4D97-AF65-F5344CB8AC3E}">
        <p14:creationId xmlns:p14="http://schemas.microsoft.com/office/powerpoint/2010/main" val="1322895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Approaches in psychology: Posters</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b="1" dirty="0" smtClean="0"/>
              <a:t>Origins of psychology: </a:t>
            </a:r>
            <a:r>
              <a:rPr lang="en-GB" dirty="0" smtClean="0"/>
              <a:t>Wundt, introspection and the emergence of psychology as a science.</a:t>
            </a:r>
          </a:p>
          <a:p>
            <a:pPr marL="0" indent="0">
              <a:buNone/>
            </a:pPr>
            <a:r>
              <a:rPr lang="en-GB" dirty="0" smtClean="0"/>
              <a:t>The basic assumptions of the following approaches:</a:t>
            </a:r>
          </a:p>
          <a:p>
            <a:pPr marL="0" indent="0">
              <a:buNone/>
            </a:pPr>
            <a:r>
              <a:rPr lang="en-GB" b="1" dirty="0" smtClean="0"/>
              <a:t>Learning approaches: </a:t>
            </a:r>
            <a:r>
              <a:rPr lang="en-GB" dirty="0" smtClean="0"/>
              <a:t>the behaviourist approach, including classical conditioning and Pavlov’s research, operant conditioning, types of reinforcement and Skinner’s research; social learning theory including imitation, identification, modelling, vicarious reinforcement, the role of mediational processes and Bandura’s research.</a:t>
            </a:r>
          </a:p>
          <a:p>
            <a:pPr marL="0" indent="0">
              <a:buNone/>
            </a:pPr>
            <a:r>
              <a:rPr lang="en-GB" b="1" dirty="0" smtClean="0"/>
              <a:t>The cognitive approach: </a:t>
            </a:r>
            <a:r>
              <a:rPr lang="en-GB" dirty="0" smtClean="0"/>
              <a:t>the study of internal mental processes, the role of schema, the use of theoretical and computer models to explain and make inferences about mental processes. The emergence of cognitive neuroscience.</a:t>
            </a:r>
          </a:p>
          <a:p>
            <a:pPr marL="0" indent="0">
              <a:buNone/>
            </a:pPr>
            <a:r>
              <a:rPr lang="en-GB" b="1" dirty="0" smtClean="0"/>
              <a:t>The biological approach: </a:t>
            </a:r>
            <a:r>
              <a:rPr lang="en-GB" dirty="0" smtClean="0"/>
              <a:t>the influence of genes, biological structures and neurochemistry on behaviour. Genotype and phenotype, genetic basis of behaviour, evolution and behaviour.</a:t>
            </a:r>
          </a:p>
          <a:p>
            <a:pPr marL="0" indent="0">
              <a:buNone/>
            </a:pPr>
            <a:r>
              <a:rPr lang="en-GB" b="1" dirty="0" smtClean="0"/>
              <a:t>The psychodynamic approach: </a:t>
            </a:r>
            <a:r>
              <a:rPr lang="en-GB" dirty="0" smtClean="0"/>
              <a:t>the role of the unconscious, the structure of personality, that is ID, ego and superego, defence mechanisms including repression, denial and displacement, psychosexual stages.</a:t>
            </a:r>
          </a:p>
          <a:p>
            <a:pPr marL="0" indent="0">
              <a:buNone/>
            </a:pPr>
            <a:r>
              <a:rPr lang="en-GB" b="1" dirty="0" smtClean="0">
                <a:solidFill>
                  <a:srgbClr val="FF0000"/>
                </a:solidFill>
              </a:rPr>
              <a:t>Humanistic psychology: </a:t>
            </a:r>
            <a:r>
              <a:rPr lang="en-GB" dirty="0" smtClean="0">
                <a:solidFill>
                  <a:srgbClr val="FF0000"/>
                </a:solidFill>
              </a:rPr>
              <a:t>free will, self-actualisation and Maslow’s hierarchy of needs, focus on the self, congruence, the role of conditions of worth. The influence on counselling psychology.</a:t>
            </a:r>
          </a:p>
          <a:p>
            <a:pPr marL="0" indent="0">
              <a:buNone/>
            </a:pPr>
            <a:r>
              <a:rPr lang="en-GB" dirty="0" smtClean="0"/>
              <a:t>Comparison of approaches.</a:t>
            </a:r>
            <a:endParaRPr lang="en-GB" dirty="0"/>
          </a:p>
        </p:txBody>
      </p:sp>
    </p:spTree>
    <p:extLst>
      <p:ext uri="{BB962C8B-B14F-4D97-AF65-F5344CB8AC3E}">
        <p14:creationId xmlns:p14="http://schemas.microsoft.com/office/powerpoint/2010/main" val="8547685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Humanistic psychology: </a:t>
            </a:r>
            <a:endParaRPr lang="en-GB" dirty="0"/>
          </a:p>
        </p:txBody>
      </p:sp>
      <p:sp>
        <p:nvSpPr>
          <p:cNvPr id="3" name="Content Placeholder 2"/>
          <p:cNvSpPr>
            <a:spLocks noGrp="1"/>
          </p:cNvSpPr>
          <p:nvPr>
            <p:ph idx="1"/>
          </p:nvPr>
        </p:nvSpPr>
        <p:spPr/>
        <p:txBody>
          <a:bodyPr/>
          <a:lstStyle/>
          <a:p>
            <a:pPr marL="0" indent="0">
              <a:buNone/>
            </a:pPr>
            <a:r>
              <a:rPr lang="en-GB" dirty="0" smtClean="0"/>
              <a:t>free will, self-actualisation and Maslow’s hierarchy of needs, focus on the self, congruence, the role of conditions of worth. The influence on counselling psychology.</a:t>
            </a:r>
          </a:p>
          <a:p>
            <a:endParaRPr lang="en-GB" dirty="0"/>
          </a:p>
        </p:txBody>
      </p:sp>
    </p:spTree>
    <p:extLst>
      <p:ext uri="{BB962C8B-B14F-4D97-AF65-F5344CB8AC3E}">
        <p14:creationId xmlns:p14="http://schemas.microsoft.com/office/powerpoint/2010/main" val="20364151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free will</a:t>
            </a:r>
          </a:p>
        </p:txBody>
      </p:sp>
      <p:sp>
        <p:nvSpPr>
          <p:cNvPr id="3" name="Content Placeholder 2"/>
          <p:cNvSpPr>
            <a:spLocks noGrp="1"/>
          </p:cNvSpPr>
          <p:nvPr>
            <p:ph idx="1"/>
          </p:nvPr>
        </p:nvSpPr>
        <p:spPr/>
        <p:txBody>
          <a:bodyPr>
            <a:normAutofit fontScale="77500" lnSpcReduction="20000"/>
          </a:bodyPr>
          <a:lstStyle/>
          <a:p>
            <a:r>
              <a:rPr lang="en-GB" dirty="0"/>
              <a:t> </a:t>
            </a:r>
            <a:r>
              <a:rPr lang="en-GB" dirty="0" smtClean="0"/>
              <a:t>Not </a:t>
            </a:r>
            <a:r>
              <a:rPr lang="en-GB" dirty="0"/>
              <a:t>all </a:t>
            </a:r>
            <a:r>
              <a:rPr lang="en-GB" dirty="0" smtClean="0"/>
              <a:t>behaviour </a:t>
            </a:r>
            <a:r>
              <a:rPr lang="en-GB" dirty="0"/>
              <a:t>is </a:t>
            </a:r>
            <a:r>
              <a:rPr lang="en-GB" dirty="0" smtClean="0"/>
              <a:t>determined</a:t>
            </a:r>
          </a:p>
          <a:p>
            <a:endParaRPr lang="en-GB" dirty="0"/>
          </a:p>
          <a:p>
            <a:r>
              <a:rPr lang="en-GB" dirty="0" smtClean="0"/>
              <a:t>EG: when </a:t>
            </a:r>
            <a:r>
              <a:rPr lang="en-GB" dirty="0"/>
              <a:t>two chemicals react there is no sense in imagining that they could behave in any other way than the way they do. However when two people come together they could agree, fall out, come to a compromise, start a fight and so on. The permutations are endless and in order to understand their </a:t>
            </a:r>
            <a:r>
              <a:rPr lang="en-GB" dirty="0" smtClean="0"/>
              <a:t>behaviour </a:t>
            </a:r>
            <a:r>
              <a:rPr lang="en-GB" dirty="0"/>
              <a:t>we would need to understand what each party to the relationship chooses to do</a:t>
            </a:r>
            <a:r>
              <a:rPr lang="en-GB" dirty="0" smtClean="0"/>
              <a:t>.</a:t>
            </a:r>
            <a:endParaRPr lang="en-GB" dirty="0"/>
          </a:p>
          <a:p>
            <a:endParaRPr lang="en-GB" dirty="0" smtClean="0"/>
          </a:p>
          <a:p>
            <a:r>
              <a:rPr lang="en-GB" dirty="0" smtClean="0"/>
              <a:t>Personal </a:t>
            </a:r>
            <a:r>
              <a:rPr lang="en-GB" dirty="0"/>
              <a:t>agency is the humanistic term for the exercise of free will.  Personal agency refers to the choices we make in life, the paths we go down and their consequences</a:t>
            </a:r>
            <a:r>
              <a:rPr lang="en-GB" dirty="0" smtClean="0"/>
              <a:t>.</a:t>
            </a:r>
          </a:p>
          <a:p>
            <a:endParaRPr lang="en-GB" dirty="0"/>
          </a:p>
          <a:p>
            <a:r>
              <a:rPr lang="en-GB" dirty="0" smtClean="0"/>
              <a:t>Free will </a:t>
            </a:r>
            <a:r>
              <a:rPr lang="en-GB" dirty="0"/>
              <a:t>is </a:t>
            </a:r>
            <a:r>
              <a:rPr lang="en-GB" dirty="0" smtClean="0"/>
              <a:t>necessary </a:t>
            </a:r>
            <a:r>
              <a:rPr lang="en-GB" dirty="0"/>
              <a:t>if we are to become fully functional human beings. </a:t>
            </a:r>
            <a:r>
              <a:rPr lang="en-GB" dirty="0" smtClean="0"/>
              <a:t>Maslow and Rogers see </a:t>
            </a:r>
            <a:r>
              <a:rPr lang="en-GB" dirty="0"/>
              <a:t>self-actualisation as a unique human need and form of motivation setting us apart from all other species. </a:t>
            </a:r>
          </a:p>
        </p:txBody>
      </p:sp>
    </p:spTree>
    <p:extLst>
      <p:ext uri="{BB962C8B-B14F-4D97-AF65-F5344CB8AC3E}">
        <p14:creationId xmlns:p14="http://schemas.microsoft.com/office/powerpoint/2010/main" val="21394613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a:t>
            </a:r>
            <a:r>
              <a:rPr lang="en-GB" dirty="0" smtClean="0"/>
              <a:t>Self-actualisation </a:t>
            </a:r>
            <a:endParaRPr lang="en-GB" dirty="0"/>
          </a:p>
        </p:txBody>
      </p:sp>
      <p:sp>
        <p:nvSpPr>
          <p:cNvPr id="3" name="Content Placeholder 2"/>
          <p:cNvSpPr>
            <a:spLocks noGrp="1"/>
          </p:cNvSpPr>
          <p:nvPr>
            <p:ph idx="1"/>
          </p:nvPr>
        </p:nvSpPr>
        <p:spPr>
          <a:xfrm>
            <a:off x="335280" y="1690688"/>
            <a:ext cx="11694160" cy="4689475"/>
          </a:xfrm>
        </p:spPr>
        <p:txBody>
          <a:bodyPr>
            <a:normAutofit/>
          </a:bodyPr>
          <a:lstStyle/>
          <a:p>
            <a:pPr marL="0" indent="0">
              <a:buNone/>
            </a:pPr>
            <a:r>
              <a:rPr lang="en-GB" sz="2400" dirty="0" smtClean="0"/>
              <a:t>The</a:t>
            </a:r>
            <a:r>
              <a:rPr lang="en-GB" sz="2400" dirty="0"/>
              <a:t> achievement of one's full potential through </a:t>
            </a:r>
            <a:r>
              <a:rPr lang="en-GB" sz="2400" dirty="0" smtClean="0"/>
              <a:t>creativity, independence,</a:t>
            </a:r>
            <a:r>
              <a:rPr lang="en-GB" sz="2400" dirty="0"/>
              <a:t> spontaneity, and </a:t>
            </a:r>
            <a:r>
              <a:rPr lang="en-GB" sz="2400" dirty="0" smtClean="0"/>
              <a:t>a</a:t>
            </a:r>
            <a:r>
              <a:rPr lang="en-GB" sz="2400" dirty="0"/>
              <a:t> </a:t>
            </a:r>
            <a:r>
              <a:rPr lang="en-GB" sz="2400" dirty="0" smtClean="0"/>
              <a:t>grasp of the real world.</a:t>
            </a:r>
          </a:p>
          <a:p>
            <a:pPr marL="0" indent="0">
              <a:buNone/>
            </a:pPr>
            <a:endParaRPr lang="en-GB" sz="2400" dirty="0"/>
          </a:p>
          <a:p>
            <a:pPr marL="0" indent="0">
              <a:buNone/>
            </a:pPr>
            <a:r>
              <a:rPr lang="en-GB" sz="2400" dirty="0"/>
              <a:t>Maslow describes </a:t>
            </a:r>
            <a:r>
              <a:rPr lang="en-GB" sz="2400" dirty="0" smtClean="0"/>
              <a:t>self-actualization as </a:t>
            </a:r>
            <a:r>
              <a:rPr lang="en-GB" sz="2400" dirty="0"/>
              <a:t>the pinnacle need. Self-actualization occurs when you maximize your potential, doing the best that you are capable of doing. Maslow studied individuals whom he believed to be self-actualized, including Abraham Lincoln, Thomas Jefferson, and Albert Einstein, to derive the common characteristics of the self-actualized person. Here are a selection of the most important characteristics, from his book </a:t>
            </a:r>
            <a:r>
              <a:rPr lang="en-GB" sz="2400" i="1" dirty="0"/>
              <a:t>Motivation and Personality</a:t>
            </a:r>
            <a:r>
              <a:rPr lang="en-GB" sz="2400" dirty="0"/>
              <a:t>:</a:t>
            </a:r>
          </a:p>
        </p:txBody>
      </p:sp>
    </p:spTree>
    <p:extLst>
      <p:ext uri="{BB962C8B-B14F-4D97-AF65-F5344CB8AC3E}">
        <p14:creationId xmlns:p14="http://schemas.microsoft.com/office/powerpoint/2010/main" val="6208286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GB" sz="3200" dirty="0"/>
              <a:t>Here are a selection of the most important characteristics, from his book </a:t>
            </a:r>
            <a:r>
              <a:rPr lang="en-GB" sz="3200" i="1" dirty="0"/>
              <a:t>Motivation and Personality</a:t>
            </a:r>
            <a:r>
              <a:rPr lang="en-GB" sz="3200" dirty="0"/>
              <a:t>:</a:t>
            </a:r>
          </a:p>
        </p:txBody>
      </p:sp>
      <p:sp>
        <p:nvSpPr>
          <p:cNvPr id="3" name="Content Placeholder 2"/>
          <p:cNvSpPr>
            <a:spLocks noGrp="1"/>
          </p:cNvSpPr>
          <p:nvPr>
            <p:ph idx="1"/>
          </p:nvPr>
        </p:nvSpPr>
        <p:spPr/>
        <p:txBody>
          <a:bodyPr/>
          <a:lstStyle/>
          <a:p>
            <a:pPr marL="0" indent="0">
              <a:buNone/>
            </a:pPr>
            <a:r>
              <a:rPr lang="en-GB" dirty="0"/>
              <a:t>1) Self-actualized people embrace the unknown and the ambiguous.</a:t>
            </a:r>
          </a:p>
          <a:p>
            <a:pPr marL="0" indent="0">
              <a:buNone/>
            </a:pPr>
            <a:endParaRPr lang="en-GB" dirty="0"/>
          </a:p>
          <a:p>
            <a:pPr marL="0" indent="0">
              <a:buNone/>
            </a:pPr>
            <a:r>
              <a:rPr lang="en-GB" dirty="0"/>
              <a:t>They are not threatened or afraid of it; instead, they accept it, are comfortable with it and are often attracted by it. They do not cling to the familiar. Maslow quotes Einstein:</a:t>
            </a:r>
          </a:p>
          <a:p>
            <a:pPr marL="0" indent="0">
              <a:buNone/>
            </a:pPr>
            <a:endParaRPr lang="en-GB" dirty="0"/>
          </a:p>
          <a:p>
            <a:pPr marL="0" indent="0">
              <a:buNone/>
            </a:pPr>
            <a:r>
              <a:rPr lang="en-GB" dirty="0"/>
              <a:t>“The most beautiful thing we can experience is the mysterious.”</a:t>
            </a:r>
          </a:p>
        </p:txBody>
      </p:sp>
    </p:spTree>
    <p:extLst>
      <p:ext uri="{BB962C8B-B14F-4D97-AF65-F5344CB8AC3E}">
        <p14:creationId xmlns:p14="http://schemas.microsoft.com/office/powerpoint/2010/main" val="25922744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7500" lnSpcReduction="20000"/>
          </a:bodyPr>
          <a:lstStyle/>
          <a:p>
            <a:pPr marL="0" indent="0">
              <a:buNone/>
            </a:pPr>
            <a:r>
              <a:rPr lang="en-GB" dirty="0"/>
              <a:t>2) They accept themselves, together with all their flaws.</a:t>
            </a:r>
          </a:p>
          <a:p>
            <a:pPr marL="0" indent="0">
              <a:buNone/>
            </a:pPr>
            <a:endParaRPr lang="en-GB" dirty="0"/>
          </a:p>
          <a:p>
            <a:pPr marL="0" indent="0">
              <a:buNone/>
            </a:pPr>
            <a:r>
              <a:rPr lang="en-GB" dirty="0"/>
              <a:t>She perceives herself as she is, and not as she would prefer herself to be. With a high level of self-acceptance, she lacks defensiveness, pose or artificiality. Eventually, shortcomings come to be seen not as shortcomings at all, but simply as neutral personal characteristics.</a:t>
            </a:r>
          </a:p>
          <a:p>
            <a:pPr marL="0" indent="0">
              <a:buNone/>
            </a:pPr>
            <a:endParaRPr lang="en-GB" dirty="0"/>
          </a:p>
          <a:p>
            <a:pPr marL="0" indent="0">
              <a:buNone/>
            </a:pPr>
            <a:r>
              <a:rPr lang="en-GB" dirty="0"/>
              <a:t>“They can accept their own human nature in the stoic style, with all its shortcomings, with all its discrepancies from the ideal image without feeling real concern [...] One does not complain about water because it is wet, or about rocks because they are hard [...] simply noting and observing what is the case, without either arguing the matter or demanding that it be otherwise.”</a:t>
            </a:r>
          </a:p>
          <a:p>
            <a:pPr marL="0" indent="0">
              <a:buNone/>
            </a:pPr>
            <a:endParaRPr lang="en-GB" dirty="0"/>
          </a:p>
          <a:p>
            <a:pPr marL="0" indent="0">
              <a:buNone/>
            </a:pPr>
            <a:r>
              <a:rPr lang="en-GB" dirty="0"/>
              <a:t>Nonetheless, while self-actualized people are accepting of shortcomings that are immutable, they do feel ashamed or regretful about changeable deficits and bad habits.</a:t>
            </a:r>
          </a:p>
        </p:txBody>
      </p:sp>
    </p:spTree>
    <p:extLst>
      <p:ext uri="{BB962C8B-B14F-4D97-AF65-F5344CB8AC3E}">
        <p14:creationId xmlns:p14="http://schemas.microsoft.com/office/powerpoint/2010/main" val="6984515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dirty="0"/>
              <a:t>3) They prioritize and enjoy the journey, not just the destination.</a:t>
            </a:r>
          </a:p>
          <a:p>
            <a:pPr marL="0" indent="0">
              <a:buNone/>
            </a:pPr>
            <a:endParaRPr lang="en-GB" dirty="0"/>
          </a:p>
          <a:p>
            <a:pPr marL="0" indent="0">
              <a:buNone/>
            </a:pPr>
            <a:r>
              <a:rPr lang="en-GB" dirty="0"/>
              <a:t>“[They] often [regard] as ends in themselves many experiences and activities that are, for other people, only means. Our subjects are somewhat more likely to appreciate for its own sake, and in an absolute way, the doing itself; they can often enjoy for its, own sake the getting to some place as well as the arriving. It is occasionally possible for them to make out of the most trivial and routine activity an intrinsically enjoyable game or dance or play.”</a:t>
            </a:r>
          </a:p>
        </p:txBody>
      </p:sp>
    </p:spTree>
    <p:extLst>
      <p:ext uri="{BB962C8B-B14F-4D97-AF65-F5344CB8AC3E}">
        <p14:creationId xmlns:p14="http://schemas.microsoft.com/office/powerpoint/2010/main" val="18664982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20000"/>
          </a:bodyPr>
          <a:lstStyle/>
          <a:p>
            <a:pPr marL="0" indent="0">
              <a:buNone/>
            </a:pPr>
            <a:r>
              <a:rPr lang="en-GB" dirty="0"/>
              <a:t>4) While they are inherently unconventional, they do not seek to shock or disturb.</a:t>
            </a:r>
          </a:p>
          <a:p>
            <a:pPr marL="0" indent="0">
              <a:buNone/>
            </a:pPr>
            <a:endParaRPr lang="en-GB" dirty="0"/>
          </a:p>
          <a:p>
            <a:pPr marL="0" indent="0">
              <a:buNone/>
            </a:pPr>
            <a:r>
              <a:rPr lang="en-GB" dirty="0"/>
              <a:t>Unlike the average rebel, the self-actualized person recognizes:</a:t>
            </a:r>
          </a:p>
          <a:p>
            <a:pPr marL="0" indent="0">
              <a:buNone/>
            </a:pPr>
            <a:endParaRPr lang="en-GB" dirty="0"/>
          </a:p>
          <a:p>
            <a:pPr marL="0" indent="0">
              <a:buNone/>
            </a:pPr>
            <a:r>
              <a:rPr lang="en-GB" dirty="0"/>
              <a:t>“... the world of people in which he lives could not understand or accept [his unconventionality], and since he has no wish to hurt them or to fight with them over every triviality, he will go through the ceremonies and rituals of convention with a </a:t>
            </a:r>
            <a:r>
              <a:rPr lang="en-GB" dirty="0" smtClean="0"/>
              <a:t>good-humoured </a:t>
            </a:r>
            <a:r>
              <a:rPr lang="en-GB" dirty="0"/>
              <a:t>shrug and with the best possible grace [... Self-actualized people would] usually behave in a conventional fashion simply because no great issues are involved or because they know people will be hurt or embarrassed by any other kind of </a:t>
            </a:r>
            <a:r>
              <a:rPr lang="en-GB" dirty="0" smtClean="0"/>
              <a:t>behaviour.”</a:t>
            </a:r>
            <a:endParaRPr lang="en-GB" dirty="0"/>
          </a:p>
        </p:txBody>
      </p:sp>
    </p:spTree>
    <p:extLst>
      <p:ext uri="{BB962C8B-B14F-4D97-AF65-F5344CB8AC3E}">
        <p14:creationId xmlns:p14="http://schemas.microsoft.com/office/powerpoint/2010/main" val="40020055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dirty="0"/>
              <a:t>5) They are motivated by growth, not by the satisfaction of needs.</a:t>
            </a:r>
          </a:p>
          <a:p>
            <a:pPr marL="0" indent="0">
              <a:buNone/>
            </a:pPr>
            <a:r>
              <a:rPr lang="en-GB" dirty="0"/>
              <a:t>While most people are still struggling in the lower rungs of the ‘Hierarchy of Needs,’ the self-actualized person is focused on personal growth.</a:t>
            </a:r>
          </a:p>
          <a:p>
            <a:pPr marL="0" indent="0">
              <a:buNone/>
            </a:pPr>
            <a:endParaRPr lang="en-GB" dirty="0"/>
          </a:p>
          <a:p>
            <a:pPr marL="0" indent="0">
              <a:buNone/>
            </a:pPr>
            <a:r>
              <a:rPr lang="en-GB" dirty="0"/>
              <a:t>“Our subjects no longer strive in the ordinary sense, but rather develop. They attempt to grow to perfection and to develop more and more fully in their own style. The motivation of ordinary men is a striving for the basic need gratifications that they lack.”</a:t>
            </a:r>
          </a:p>
        </p:txBody>
      </p:sp>
    </p:spTree>
    <p:extLst>
      <p:ext uri="{BB962C8B-B14F-4D97-AF65-F5344CB8AC3E}">
        <p14:creationId xmlns:p14="http://schemas.microsoft.com/office/powerpoint/2010/main" val="6271659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6) Self-actualized people have purpose.</a:t>
            </a:r>
          </a:p>
          <a:p>
            <a:endParaRPr lang="en-GB" dirty="0"/>
          </a:p>
          <a:p>
            <a:r>
              <a:rPr lang="en-GB" dirty="0"/>
              <a:t>“[They have] some mission in life, some task to </a:t>
            </a:r>
            <a:r>
              <a:rPr lang="en-GB" dirty="0" smtClean="0"/>
              <a:t>fulfil, </a:t>
            </a:r>
            <a:r>
              <a:rPr lang="en-GB" dirty="0"/>
              <a:t>some problem outside themselves which enlists much of their energies. [...] This is not necessarily a task that they would prefer or choose for themselves; it may be a task that they feel is their responsibility, duty, or obligation. [...] In general these tasks are </a:t>
            </a:r>
            <a:r>
              <a:rPr lang="en-GB" dirty="0" smtClean="0"/>
              <a:t>non-personal </a:t>
            </a:r>
            <a:r>
              <a:rPr lang="en-GB" dirty="0"/>
              <a:t>or unselfish, concerned rather with the good of mankind in general.”</a:t>
            </a:r>
          </a:p>
        </p:txBody>
      </p:sp>
    </p:spTree>
    <p:extLst>
      <p:ext uri="{BB962C8B-B14F-4D97-AF65-F5344CB8AC3E}">
        <p14:creationId xmlns:p14="http://schemas.microsoft.com/office/powerpoint/2010/main" val="16293182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10000"/>
          </a:bodyPr>
          <a:lstStyle/>
          <a:p>
            <a:pPr marL="0" indent="0">
              <a:buNone/>
            </a:pPr>
            <a:r>
              <a:rPr lang="en-GB" dirty="0"/>
              <a:t>7) They are not troubled by the small things.</a:t>
            </a:r>
          </a:p>
          <a:p>
            <a:pPr marL="0" indent="0">
              <a:buNone/>
            </a:pPr>
            <a:endParaRPr lang="en-GB" dirty="0"/>
          </a:p>
          <a:p>
            <a:pPr marL="0" indent="0">
              <a:buNone/>
            </a:pPr>
            <a:r>
              <a:rPr lang="en-GB" dirty="0"/>
              <a:t>Instead, they focus on the bigger picture.</a:t>
            </a:r>
          </a:p>
          <a:p>
            <a:pPr marL="0" indent="0">
              <a:buNone/>
            </a:pPr>
            <a:endParaRPr lang="en-GB" dirty="0"/>
          </a:p>
          <a:p>
            <a:pPr marL="0" indent="0">
              <a:buNone/>
            </a:pPr>
            <a:r>
              <a:rPr lang="en-GB" dirty="0"/>
              <a:t>“They seem never to get so close to the trees that they fail to see the forest. They work within a framework of values that are broad and not petty, universal and not local, and in terms of a century rather than the moment.[...] This impression of being above small things [...] seems to impart a certain serenity and lack of worry over immediate concerns that make life easier not only for themselves but for all who are associated with them.”</a:t>
            </a:r>
          </a:p>
        </p:txBody>
      </p:sp>
    </p:spTree>
    <p:extLst>
      <p:ext uri="{BB962C8B-B14F-4D97-AF65-F5344CB8AC3E}">
        <p14:creationId xmlns:p14="http://schemas.microsoft.com/office/powerpoint/2010/main" val="41686698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10000"/>
          </a:bodyPr>
          <a:lstStyle/>
          <a:p>
            <a:pPr marL="0" indent="0">
              <a:buNone/>
            </a:pPr>
            <a:r>
              <a:rPr lang="en-GB" dirty="0"/>
              <a:t>8) Self-actualized people are grateful.</a:t>
            </a:r>
          </a:p>
          <a:p>
            <a:pPr marL="0" indent="0">
              <a:buNone/>
            </a:pPr>
            <a:r>
              <a:rPr lang="en-GB" dirty="0"/>
              <a:t>They do not take their blessings for granted, and by doing so, maintain a fresh sense of wonder towards the universe.</a:t>
            </a:r>
          </a:p>
          <a:p>
            <a:pPr marL="0" indent="0">
              <a:buNone/>
            </a:pPr>
            <a:endParaRPr lang="en-GB" dirty="0"/>
          </a:p>
          <a:p>
            <a:pPr marL="0" indent="0">
              <a:buNone/>
            </a:pPr>
            <a:r>
              <a:rPr lang="en-GB" dirty="0"/>
              <a:t>“Self-actualizing people have the wonderful capacity to appreciate again and again, freshly and naïvely, the basic goods of life, with awe, pleasure, wonder, and even ecstasy, however stale these experiences may have become to others [...] Thus for such a person, any sunset may be as beautiful as the first one, any flower may be of breath-taking loveliness, even after he has seen a million flowers. [...] For such people, even the casual workaday, moment-to-moment business of living can be thrilling.”</a:t>
            </a:r>
          </a:p>
        </p:txBody>
      </p:sp>
    </p:spTree>
    <p:extLst>
      <p:ext uri="{BB962C8B-B14F-4D97-AF65-F5344CB8AC3E}">
        <p14:creationId xmlns:p14="http://schemas.microsoft.com/office/powerpoint/2010/main" val="4487594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pPr marL="0" indent="0">
              <a:buNone/>
            </a:pPr>
            <a:r>
              <a:rPr lang="en-GB" dirty="0"/>
              <a:t>9) They share deep relationships with a few, but also feel identification and affection towards the entire human race.</a:t>
            </a:r>
          </a:p>
          <a:p>
            <a:pPr marL="0" indent="0">
              <a:buNone/>
            </a:pPr>
            <a:endParaRPr lang="en-GB" dirty="0"/>
          </a:p>
          <a:p>
            <a:pPr marL="0" indent="0">
              <a:buNone/>
            </a:pPr>
            <a:r>
              <a:rPr lang="en-GB" dirty="0"/>
              <a:t>“Self-actualizing people have deeper and more profound interpersonal relations than any other adults [...] They are capable of more fusion, greater love, more perfect identification, more obliteration of the ego boundaries than other people would consider possible. [...This devotion] exists side by side with a </a:t>
            </a:r>
            <a:r>
              <a:rPr lang="en-GB" dirty="0" err="1"/>
              <a:t>widespreading</a:t>
            </a:r>
            <a:r>
              <a:rPr lang="en-GB" dirty="0"/>
              <a:t> [...] benevolence, affection, and friendliness. These people tend to be kind [and friendly] to almost everyone [...] of suitable character regardless of class, education, political belief, race, or </a:t>
            </a:r>
            <a:r>
              <a:rPr lang="en-GB" dirty="0" err="1"/>
              <a:t>color</a:t>
            </a:r>
            <a:r>
              <a:rPr lang="en-GB" dirty="0"/>
              <a:t>.”</a:t>
            </a:r>
          </a:p>
        </p:txBody>
      </p:sp>
    </p:spTree>
    <p:extLst>
      <p:ext uri="{BB962C8B-B14F-4D97-AF65-F5344CB8AC3E}">
        <p14:creationId xmlns:p14="http://schemas.microsoft.com/office/powerpoint/2010/main" val="2772358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dirty="0"/>
              <a:t>10) Self-actualized people are humble.</a:t>
            </a:r>
          </a:p>
          <a:p>
            <a:pPr marL="0" indent="0">
              <a:buNone/>
            </a:pPr>
            <a:endParaRPr lang="en-GB" dirty="0"/>
          </a:p>
          <a:p>
            <a:pPr marL="0" indent="0">
              <a:buNone/>
            </a:pPr>
            <a:r>
              <a:rPr lang="en-GB" dirty="0"/>
              <a:t>“They are all quite well aware of how little they know in comparison with what could be known and what is known by others. Because of this it is possible for them without pose to be honestly respectful and even humble before people who can teach them something.”</a:t>
            </a:r>
          </a:p>
        </p:txBody>
      </p:sp>
    </p:spTree>
    <p:extLst>
      <p:ext uri="{BB962C8B-B14F-4D97-AF65-F5344CB8AC3E}">
        <p14:creationId xmlns:p14="http://schemas.microsoft.com/office/powerpoint/2010/main" val="40718526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838200" y="1884618"/>
            <a:ext cx="10515600" cy="4351338"/>
          </a:xfrm>
        </p:spPr>
        <p:txBody>
          <a:bodyPr>
            <a:normAutofit fontScale="62500" lnSpcReduction="20000"/>
          </a:bodyPr>
          <a:lstStyle/>
          <a:p>
            <a:pPr marL="0" indent="0">
              <a:buNone/>
            </a:pPr>
            <a:r>
              <a:rPr lang="en-GB" dirty="0" smtClean="0"/>
              <a:t>11) </a:t>
            </a:r>
            <a:r>
              <a:rPr lang="en-GB" dirty="0"/>
              <a:t>Self-actualized people resist enculturation.</a:t>
            </a:r>
          </a:p>
          <a:p>
            <a:pPr marL="0" indent="0">
              <a:buNone/>
            </a:pPr>
            <a:r>
              <a:rPr lang="en-GB" dirty="0"/>
              <a:t>They do not allow themselves to be passively </a:t>
            </a:r>
            <a:r>
              <a:rPr lang="en-GB" dirty="0" smtClean="0"/>
              <a:t>moulded </a:t>
            </a:r>
            <a:r>
              <a:rPr lang="en-GB" dirty="0"/>
              <a:t>by culture — they deliberate and make their own decisions, selecting what they see as good, and rejecting what they see as bad. They neither accept all, like a sheep, nor reject all, like the average rebel. Self-actualized people:</a:t>
            </a:r>
          </a:p>
          <a:p>
            <a:pPr marL="0" indent="0">
              <a:buNone/>
            </a:pPr>
            <a:endParaRPr lang="en-GB" dirty="0"/>
          </a:p>
          <a:p>
            <a:pPr marL="0" indent="0">
              <a:buNone/>
            </a:pPr>
            <a:r>
              <a:rPr lang="en-GB" dirty="0"/>
              <a:t>“make up their own minds, come to their own decisions, are self-starters, are responsible for themselves and their own destinies. [...] too many people do not make up their own minds, but have their minds made up for them by salesmen, advertisers, parents, propagandists, TV, newspapers and so on.”</a:t>
            </a:r>
          </a:p>
          <a:p>
            <a:pPr marL="0" indent="0">
              <a:buNone/>
            </a:pPr>
            <a:endParaRPr lang="en-GB" dirty="0"/>
          </a:p>
          <a:p>
            <a:pPr marL="0" indent="0">
              <a:buNone/>
            </a:pPr>
            <a:r>
              <a:rPr lang="en-GB" dirty="0"/>
              <a:t>Because of their self-decision, self-actualized people have codes of ethics that are individualized and autonomous rather than being dictated by society.</a:t>
            </a:r>
          </a:p>
          <a:p>
            <a:pPr marL="0" indent="0">
              <a:buNone/>
            </a:pPr>
            <a:endParaRPr lang="en-GB" dirty="0"/>
          </a:p>
          <a:p>
            <a:pPr marL="0" indent="0">
              <a:buNone/>
            </a:pPr>
            <a:r>
              <a:rPr lang="en-GB" dirty="0"/>
              <a:t>“They are the most ethical of people even though their ethics are not necessarily the same as those of the people around them [...because] the ordinary ethical </a:t>
            </a:r>
            <a:r>
              <a:rPr lang="en-GB" dirty="0" smtClean="0"/>
              <a:t>behaviour </a:t>
            </a:r>
            <a:r>
              <a:rPr lang="en-GB" dirty="0"/>
              <a:t>of the average person is largely conventional </a:t>
            </a:r>
            <a:r>
              <a:rPr lang="en-GB" dirty="0" smtClean="0"/>
              <a:t>behaviour </a:t>
            </a:r>
            <a:r>
              <a:rPr lang="en-GB" dirty="0"/>
              <a:t>rather than truly ethical </a:t>
            </a:r>
            <a:r>
              <a:rPr lang="en-GB" dirty="0" smtClean="0"/>
              <a:t>behaviour.”</a:t>
            </a:r>
            <a:endParaRPr lang="en-GB" dirty="0"/>
          </a:p>
        </p:txBody>
      </p:sp>
    </p:spTree>
    <p:extLst>
      <p:ext uri="{BB962C8B-B14F-4D97-AF65-F5344CB8AC3E}">
        <p14:creationId xmlns:p14="http://schemas.microsoft.com/office/powerpoint/2010/main" val="2821966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dirty="0"/>
              <a:t>12) Despite all this, self-actualized people are not perfect.</a:t>
            </a:r>
          </a:p>
          <a:p>
            <a:pPr marL="0" indent="0">
              <a:buNone/>
            </a:pPr>
            <a:endParaRPr lang="en-GB" dirty="0"/>
          </a:p>
          <a:p>
            <a:pPr marL="0" indent="0">
              <a:buNone/>
            </a:pPr>
            <a:r>
              <a:rPr lang="en-GB" dirty="0"/>
              <a:t>“There are no perfect human beings! Persons can be found who are good, very good indeed, in fact, great. [...] And yet these very same people can at times be boring, irritating, petulant, selfish, angry, or depressed. To avoid disillusionment with human nature, we must first give up our illusions about it.”</a:t>
            </a:r>
          </a:p>
        </p:txBody>
      </p:sp>
    </p:spTree>
    <p:extLst>
      <p:ext uri="{BB962C8B-B14F-4D97-AF65-F5344CB8AC3E}">
        <p14:creationId xmlns:p14="http://schemas.microsoft.com/office/powerpoint/2010/main" val="28798582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Maslow</a:t>
            </a:r>
            <a:endParaRPr lang="en-GB" dirty="0"/>
          </a:p>
        </p:txBody>
      </p:sp>
      <p:sp>
        <p:nvSpPr>
          <p:cNvPr id="3" name="Content Placeholder 2"/>
          <p:cNvSpPr>
            <a:spLocks noGrp="1"/>
          </p:cNvSpPr>
          <p:nvPr>
            <p:ph idx="1"/>
          </p:nvPr>
        </p:nvSpPr>
        <p:spPr/>
        <p:txBody>
          <a:bodyPr/>
          <a:lstStyle/>
          <a:p>
            <a:r>
              <a:rPr lang="en-GB" dirty="0"/>
              <a:t>Every person is capable and has the desire to move up the hierarchy toward a level of self-actualization. Unfortunately, progress is often disrupted by failure to meet lower level needs. Life experiences, including divorce and loss of job may cause an individual to fluctuate between levels of the hierarchy. Therefore, not everyone will move through the hierarchy in a </a:t>
            </a:r>
            <a:r>
              <a:rPr lang="en-GB" dirty="0" err="1"/>
              <a:t>uni</a:t>
            </a:r>
            <a:r>
              <a:rPr lang="en-GB" dirty="0"/>
              <a:t>-directional manner but may move back and forth between the different types of needs.</a:t>
            </a:r>
          </a:p>
          <a:p>
            <a:r>
              <a:rPr lang="en-GB" dirty="0"/>
              <a:t>Maslow noted only one in a hundred people become fully self-actualized because our society rewards motivation primarily based on esteem, love and other social needs</a:t>
            </a:r>
          </a:p>
          <a:p>
            <a:endParaRPr lang="en-GB" dirty="0"/>
          </a:p>
        </p:txBody>
      </p:sp>
    </p:spTree>
    <p:extLst>
      <p:ext uri="{BB962C8B-B14F-4D97-AF65-F5344CB8AC3E}">
        <p14:creationId xmlns:p14="http://schemas.microsoft.com/office/powerpoint/2010/main" val="5214896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stretch>
            <a:fillRect/>
          </a:stretch>
        </p:blipFill>
        <p:spPr>
          <a:xfrm>
            <a:off x="1974491" y="365125"/>
            <a:ext cx="8243017" cy="6166370"/>
          </a:xfrm>
          <a:prstGeom prst="rect">
            <a:avLst/>
          </a:prstGeom>
        </p:spPr>
      </p:pic>
    </p:spTree>
    <p:extLst>
      <p:ext uri="{BB962C8B-B14F-4D97-AF65-F5344CB8AC3E}">
        <p14:creationId xmlns:p14="http://schemas.microsoft.com/office/powerpoint/2010/main" val="3281601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6146" name="Picture 2" descr="Image result for Maslow’s hierarchy of nee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8310" y="-82386"/>
            <a:ext cx="8810593" cy="6807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16197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The term </a:t>
            </a:r>
            <a:r>
              <a:rPr lang="en-GB" i="1" dirty="0"/>
              <a:t>soft determinism</a:t>
            </a:r>
            <a:r>
              <a:rPr lang="en-GB" dirty="0"/>
              <a:t> is often used to describe this position, whereby people do have a choice, but their </a:t>
            </a:r>
            <a:r>
              <a:rPr lang="en-GB" dirty="0" smtClean="0"/>
              <a:t>behaviour </a:t>
            </a:r>
            <a:r>
              <a:rPr lang="en-GB" dirty="0"/>
              <a:t>is always subject to some form of biological or environmental pressure.</a:t>
            </a:r>
          </a:p>
        </p:txBody>
      </p:sp>
    </p:spTree>
    <p:extLst>
      <p:ext uri="{BB962C8B-B14F-4D97-AF65-F5344CB8AC3E}">
        <p14:creationId xmlns:p14="http://schemas.microsoft.com/office/powerpoint/2010/main" val="5466083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1825</Words>
  <Application>Microsoft Office PowerPoint</Application>
  <PresentationFormat>Widescreen</PresentationFormat>
  <Paragraphs>81</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Approaches in psychology: Posters</vt:lpstr>
      <vt:lpstr>Humanistic psychology: </vt:lpstr>
      <vt:lpstr>free will</vt:lpstr>
      <vt:lpstr> Self-actualisation </vt:lpstr>
      <vt:lpstr>Here are a selection of the most important characteristics, from his book Motivation and Personality: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Maslow</vt:lpstr>
      <vt:lpstr>PowerPoint Presentation</vt:lpstr>
      <vt:lpstr>PowerPoint Presentation</vt:lpstr>
      <vt:lpstr>PowerPoint Presentation</vt:lpstr>
    </vt:vector>
  </TitlesOfParts>
  <Company>Mount Kelly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Approaches in psychology: Posters</dc:title>
  <dc:creator>Stanyer, Richard  (Staff)</dc:creator>
  <cp:lastModifiedBy>Stanyer, Richard  (Staff)</cp:lastModifiedBy>
  <cp:revision>1</cp:revision>
  <dcterms:created xsi:type="dcterms:W3CDTF">2017-01-29T15:26:41Z</dcterms:created>
  <dcterms:modified xsi:type="dcterms:W3CDTF">2017-01-29T15:28:41Z</dcterms:modified>
</cp:coreProperties>
</file>