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09654-C708-4561-851C-6D3C57AEB096}" type="datetimeFigureOut">
              <a:rPr lang="en-GB" smtClean="0"/>
              <a:t>29/01/2017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6023B-5F3D-47DD-B8CA-F9745C048226}" type="slidenum">
              <a:rPr lang="en-GB" smtClean="0"/>
              <a:t>‹#›</a:t>
            </a:fld>
            <a:endParaRPr lang="en-GB"/>
          </a:p>
        </p:txBody>
      </p:sp>
    </p:spTree>
    <p:extLst>
      <p:ext uri="{BB962C8B-B14F-4D97-AF65-F5344CB8AC3E}">
        <p14:creationId xmlns:p14="http://schemas.microsoft.com/office/powerpoint/2010/main" val="145896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There are different methods for investigating the extent to which psychological characteristics are affected by inheritance from parents and evolution genetic basis of behaviour:</a:t>
            </a:r>
          </a:p>
          <a:p>
            <a:endParaRPr lang="en-GB" dirty="0"/>
          </a:p>
        </p:txBody>
      </p:sp>
      <p:sp>
        <p:nvSpPr>
          <p:cNvPr id="4" name="Slide Number Placeholder 3"/>
          <p:cNvSpPr>
            <a:spLocks noGrp="1"/>
          </p:cNvSpPr>
          <p:nvPr>
            <p:ph type="sldNum" sz="quarter" idx="10"/>
          </p:nvPr>
        </p:nvSpPr>
        <p:spPr/>
        <p:txBody>
          <a:bodyPr/>
          <a:lstStyle/>
          <a:p>
            <a:pPr>
              <a:defRPr/>
            </a:pPr>
            <a:fld id="{FB65D490-3656-47EA-87DA-7454D932947F}" type="slidenum">
              <a:rPr lang="en-GB" smtClean="0"/>
              <a:pPr>
                <a:defRPr/>
              </a:pPr>
              <a:t>6</a:t>
            </a:fld>
            <a:endParaRPr lang="en-GB"/>
          </a:p>
        </p:txBody>
      </p:sp>
    </p:spTree>
    <p:extLst>
      <p:ext uri="{BB962C8B-B14F-4D97-AF65-F5344CB8AC3E}">
        <p14:creationId xmlns:p14="http://schemas.microsoft.com/office/powerpoint/2010/main" val="3413932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DE7BB96-AA36-42C9-8584-90B95A528CC4}" type="slidenum">
              <a:rPr lang="en-GB" altLang="en-US" smtClean="0"/>
              <a:pPr>
                <a:spcBef>
                  <a:spcPct val="0"/>
                </a:spcBef>
              </a:pPr>
              <a:t>10</a:t>
            </a:fld>
            <a:endParaRPr lang="en-GB" altLang="en-US" smtClean="0"/>
          </a:p>
        </p:txBody>
      </p:sp>
    </p:spTree>
    <p:extLst>
      <p:ext uri="{BB962C8B-B14F-4D97-AF65-F5344CB8AC3E}">
        <p14:creationId xmlns:p14="http://schemas.microsoft.com/office/powerpoint/2010/main" val="2272399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664EEDB-ECF4-47C8-8E78-483DD1B25E02}" type="slidenum">
              <a:rPr lang="en-GB" altLang="en-US" smtClean="0">
                <a:latin typeface="Arial" panose="020B0604020202020204" pitchFamily="34" charset="0"/>
              </a:rPr>
              <a:pPr>
                <a:spcBef>
                  <a:spcPct val="0"/>
                </a:spcBef>
              </a:pPr>
              <a:t>17</a:t>
            </a:fld>
            <a:endParaRPr lang="en-GB" altLang="en-US" smtClean="0">
              <a:latin typeface="Arial" panose="020B0604020202020204" pitchFamily="34" charset="0"/>
            </a:endParaRPr>
          </a:p>
        </p:txBody>
      </p:sp>
    </p:spTree>
    <p:extLst>
      <p:ext uri="{BB962C8B-B14F-4D97-AF65-F5344CB8AC3E}">
        <p14:creationId xmlns:p14="http://schemas.microsoft.com/office/powerpoint/2010/main" val="216051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B65D490-3656-47EA-87DA-7454D932947F}" type="slidenum">
              <a:rPr lang="en-GB" smtClean="0"/>
              <a:pPr>
                <a:defRPr/>
              </a:pPr>
              <a:t>22</a:t>
            </a:fld>
            <a:endParaRPr lang="en-GB"/>
          </a:p>
        </p:txBody>
      </p:sp>
    </p:spTree>
    <p:extLst>
      <p:ext uri="{BB962C8B-B14F-4D97-AF65-F5344CB8AC3E}">
        <p14:creationId xmlns:p14="http://schemas.microsoft.com/office/powerpoint/2010/main" val="4006079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B72E369-9E55-4D11-BF6D-8F6C42B9CDC0}"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385833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72E369-9E55-4D11-BF6D-8F6C42B9CDC0}"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236590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72E369-9E55-4D11-BF6D-8F6C42B9CDC0}"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199761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B72E369-9E55-4D11-BF6D-8F6C42B9CDC0}"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1028465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B72E369-9E55-4D11-BF6D-8F6C42B9CDC0}"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188932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B72E369-9E55-4D11-BF6D-8F6C42B9CDC0}"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2342155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2E369-9E55-4D11-BF6D-8F6C42B9CDC0}"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1396945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72E369-9E55-4D11-BF6D-8F6C42B9CDC0}"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2414188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72E369-9E55-4D11-BF6D-8F6C42B9CDC0}"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1426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72E369-9E55-4D11-BF6D-8F6C42B9CDC0}"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56386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72E369-9E55-4D11-BF6D-8F6C42B9CDC0}"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7C69C3-B087-4F2F-9279-F0C10DBECC28}" type="slidenum">
              <a:rPr lang="en-GB" smtClean="0"/>
              <a:t>‹#›</a:t>
            </a:fld>
            <a:endParaRPr lang="en-GB"/>
          </a:p>
        </p:txBody>
      </p:sp>
    </p:spTree>
    <p:extLst>
      <p:ext uri="{BB962C8B-B14F-4D97-AF65-F5344CB8AC3E}">
        <p14:creationId xmlns:p14="http://schemas.microsoft.com/office/powerpoint/2010/main" val="307957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2E369-9E55-4D11-BF6D-8F6C42B9CDC0}"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C69C3-B087-4F2F-9279-F0C10DBECC28}" type="slidenum">
              <a:rPr lang="en-GB" smtClean="0"/>
              <a:t>‹#›</a:t>
            </a:fld>
            <a:endParaRPr lang="en-GB"/>
          </a:p>
        </p:txBody>
      </p:sp>
    </p:spTree>
    <p:extLst>
      <p:ext uri="{BB962C8B-B14F-4D97-AF65-F5344CB8AC3E}">
        <p14:creationId xmlns:p14="http://schemas.microsoft.com/office/powerpoint/2010/main" val="12054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tudy.com/academy/lesson/is-personality-genetic-dnas-influence-on-temperament.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solidFill>
                  <a:srgbClr val="FF0000"/>
                </a:solidFill>
              </a:rPr>
              <a:t>The biological approach: </a:t>
            </a:r>
            <a:r>
              <a:rPr lang="en-GB" dirty="0" smtClean="0">
                <a:solidFill>
                  <a:srgbClr val="FF0000"/>
                </a:solidFill>
              </a:rPr>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2999719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biological approach: </a:t>
            </a:r>
            <a:endParaRPr lang="en-GB" dirty="0"/>
          </a:p>
        </p:txBody>
      </p:sp>
      <p:sp>
        <p:nvSpPr>
          <p:cNvPr id="3" name="Content Placeholder 2"/>
          <p:cNvSpPr>
            <a:spLocks noGrp="1"/>
          </p:cNvSpPr>
          <p:nvPr>
            <p:ph idx="1"/>
          </p:nvPr>
        </p:nvSpPr>
        <p:spPr/>
        <p:txBody>
          <a:bodyPr/>
          <a:lstStyle/>
          <a:p>
            <a:r>
              <a:rPr lang="en-GB" dirty="0"/>
              <a:t>T</a:t>
            </a:r>
            <a:r>
              <a:rPr lang="en-GB" dirty="0" smtClean="0"/>
              <a:t>he influence of genes, biological structures and neurochemistry on behaviour. Genotype and phenotype, genetic basis of behaviour, evolution and behaviour.</a:t>
            </a:r>
          </a:p>
          <a:p>
            <a:endParaRPr lang="en-GB" dirty="0"/>
          </a:p>
          <a:p>
            <a:r>
              <a:rPr lang="en-GB" b="1" dirty="0"/>
              <a:t>Gene,</a:t>
            </a:r>
            <a:r>
              <a:rPr lang="en-GB" dirty="0"/>
              <a:t> A part of the chromosome of an organism that carries information in the form of DNA. </a:t>
            </a:r>
            <a:endParaRPr lang="en-GB" dirty="0" smtClean="0"/>
          </a:p>
          <a:p>
            <a:endParaRPr lang="en-GB" dirty="0"/>
          </a:p>
        </p:txBody>
      </p:sp>
    </p:spTree>
    <p:extLst>
      <p:ext uri="{BB962C8B-B14F-4D97-AF65-F5344CB8AC3E}">
        <p14:creationId xmlns:p14="http://schemas.microsoft.com/office/powerpoint/2010/main" val="242275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influence of genes</a:t>
            </a:r>
          </a:p>
        </p:txBody>
      </p:sp>
      <p:sp>
        <p:nvSpPr>
          <p:cNvPr id="3" name="Content Placeholder 2"/>
          <p:cNvSpPr>
            <a:spLocks noGrp="1"/>
          </p:cNvSpPr>
          <p:nvPr>
            <p:ph idx="1"/>
          </p:nvPr>
        </p:nvSpPr>
        <p:spPr/>
        <p:txBody>
          <a:bodyPr/>
          <a:lstStyle/>
          <a:p>
            <a:r>
              <a:rPr lang="en-GB" dirty="0" smtClean="0"/>
              <a:t>Personality</a:t>
            </a:r>
          </a:p>
          <a:p>
            <a:r>
              <a:rPr lang="en-GB" dirty="0" smtClean="0"/>
              <a:t>Development</a:t>
            </a:r>
          </a:p>
          <a:p>
            <a:r>
              <a:rPr lang="en-GB" dirty="0" smtClean="0"/>
              <a:t>Psychopathology</a:t>
            </a:r>
          </a:p>
          <a:p>
            <a:r>
              <a:rPr lang="en-GB" dirty="0" smtClean="0"/>
              <a:t>Intelligence</a:t>
            </a:r>
          </a:p>
          <a:p>
            <a:r>
              <a:rPr lang="en-GB" dirty="0" smtClean="0"/>
              <a:t>What type of studies do you think have influenced this research?</a:t>
            </a:r>
          </a:p>
          <a:p>
            <a:r>
              <a:rPr lang="en-GB" dirty="0" smtClean="0">
                <a:hlinkClick r:id="rId2"/>
              </a:rPr>
              <a:t>Link</a:t>
            </a:r>
            <a:endParaRPr lang="en-GB" dirty="0" smtClean="0"/>
          </a:p>
          <a:p>
            <a:endParaRPr lang="en-GB" dirty="0"/>
          </a:p>
        </p:txBody>
      </p:sp>
    </p:spTree>
    <p:extLst>
      <p:ext uri="{BB962C8B-B14F-4D97-AF65-F5344CB8AC3E}">
        <p14:creationId xmlns:p14="http://schemas.microsoft.com/office/powerpoint/2010/main" val="866102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let us say yes. Face validity</a:t>
            </a:r>
            <a:endParaRPr lang="en-GB" dirty="0"/>
          </a:p>
        </p:txBody>
      </p:sp>
      <p:sp>
        <p:nvSpPr>
          <p:cNvPr id="3" name="Content Placeholder 2"/>
          <p:cNvSpPr>
            <a:spLocks noGrp="1"/>
          </p:cNvSpPr>
          <p:nvPr>
            <p:ph idx="1"/>
          </p:nvPr>
        </p:nvSpPr>
        <p:spPr/>
        <p:txBody>
          <a:bodyPr/>
          <a:lstStyle/>
          <a:p>
            <a:r>
              <a:rPr lang="en-GB" dirty="0" smtClean="0"/>
              <a:t>What are the problems.</a:t>
            </a:r>
          </a:p>
          <a:p>
            <a:r>
              <a:rPr lang="en-GB" dirty="0" smtClean="0"/>
              <a:t>Other influences.</a:t>
            </a:r>
            <a:endParaRPr lang="en-GB" dirty="0"/>
          </a:p>
        </p:txBody>
      </p:sp>
    </p:spTree>
    <p:extLst>
      <p:ext uri="{BB962C8B-B14F-4D97-AF65-F5344CB8AC3E}">
        <p14:creationId xmlns:p14="http://schemas.microsoft.com/office/powerpoint/2010/main" val="4218975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Genes, the mechanisms of heredity. </a:t>
            </a:r>
          </a:p>
        </p:txBody>
      </p:sp>
      <p:sp>
        <p:nvSpPr>
          <p:cNvPr id="3" name="Content Placeholder 2"/>
          <p:cNvSpPr>
            <a:spLocks noGrp="1"/>
          </p:cNvSpPr>
          <p:nvPr>
            <p:ph idx="1"/>
          </p:nvPr>
        </p:nvSpPr>
        <p:spPr/>
        <p:txBody>
          <a:bodyPr>
            <a:normAutofit lnSpcReduction="10000"/>
          </a:bodyPr>
          <a:lstStyle/>
          <a:p>
            <a:r>
              <a:rPr lang="en-GB" dirty="0" smtClean="0"/>
              <a:t>Heredity </a:t>
            </a:r>
            <a:r>
              <a:rPr lang="en-GB" dirty="0"/>
              <a:t>is the passing of characteristics from one generation to the next through the genes and is the reason why offspring take after their parents in terms of psychological characteristics. </a:t>
            </a:r>
          </a:p>
          <a:p>
            <a:r>
              <a:rPr lang="en-GB" dirty="0"/>
              <a:t>Genotype- the genetic code that is written in the DNA of an individuals cells.</a:t>
            </a:r>
          </a:p>
          <a:p>
            <a:r>
              <a:rPr lang="en-GB" dirty="0"/>
              <a:t>Phenotype- the physical appearance that results from this inherited information. </a:t>
            </a:r>
            <a:endParaRPr lang="en-GB" dirty="0" smtClean="0"/>
          </a:p>
          <a:p>
            <a:r>
              <a:rPr lang="en-GB" dirty="0"/>
              <a:t>Natural </a:t>
            </a:r>
            <a:r>
              <a:rPr lang="en-GB" dirty="0" smtClean="0"/>
              <a:t>Selection -</a:t>
            </a:r>
            <a:r>
              <a:rPr lang="en-GB" dirty="0"/>
              <a:t> The process by which inherited characteristics that enhance an individuals reproductive success (fitness) are passed onto the next generation, and so become more widespread in the population over time. </a:t>
            </a:r>
            <a:endParaRPr lang="en-GB" dirty="0" smtClean="0"/>
          </a:p>
        </p:txBody>
      </p:sp>
    </p:spTree>
    <p:extLst>
      <p:ext uri="{BB962C8B-B14F-4D97-AF65-F5344CB8AC3E}">
        <p14:creationId xmlns:p14="http://schemas.microsoft.com/office/powerpoint/2010/main" val="3535538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noFill/>
          <a:ln>
            <a:solidFill>
              <a:srgbClr val="0070C0"/>
            </a:solidFill>
          </a:ln>
        </p:spPr>
        <p:txBody>
          <a:bodyPr rtlCol="0">
            <a:normAutofit/>
          </a:bodyPr>
          <a:lstStyle/>
          <a:p>
            <a:pPr>
              <a:defRPr/>
            </a:pPr>
            <a:r>
              <a:rPr lang="en-GB" sz="4000" b="1" dirty="0">
                <a:latin typeface="+mn-lt"/>
              </a:rPr>
              <a:t>Methods of investigating the genetic basis of behaviour </a:t>
            </a:r>
          </a:p>
        </p:txBody>
      </p:sp>
      <p:sp>
        <p:nvSpPr>
          <p:cNvPr id="3" name="Content Placeholder 2"/>
          <p:cNvSpPr>
            <a:spLocks noGrp="1"/>
          </p:cNvSpPr>
          <p:nvPr>
            <p:ph idx="1"/>
          </p:nvPr>
        </p:nvSpPr>
        <p:spPr/>
        <p:txBody>
          <a:bodyPr rtlCol="0">
            <a:normAutofit/>
          </a:bodyPr>
          <a:lstStyle/>
          <a:p>
            <a:pPr marL="0" indent="0">
              <a:buNone/>
              <a:defRPr/>
            </a:pPr>
            <a:endParaRPr lang="en-GB" dirty="0" smtClean="0"/>
          </a:p>
          <a:p>
            <a:pPr marL="566928" indent="-457200">
              <a:buFont typeface="Calibri" panose="020F0502020204030204" pitchFamily="34" charset="0"/>
              <a:buChar char="ʘ"/>
              <a:defRPr/>
            </a:pPr>
            <a:r>
              <a:rPr lang="en-GB" sz="3200" dirty="0"/>
              <a:t>Twin studies</a:t>
            </a:r>
          </a:p>
          <a:p>
            <a:pPr marL="566928" indent="-457200">
              <a:buFont typeface="Calibri" panose="020F0502020204030204" pitchFamily="34" charset="0"/>
              <a:buChar char="ʘ"/>
              <a:defRPr/>
            </a:pPr>
            <a:r>
              <a:rPr lang="en-GB" sz="3200" dirty="0"/>
              <a:t>Family studies</a:t>
            </a:r>
          </a:p>
          <a:p>
            <a:pPr marL="566928" indent="-457200">
              <a:buFont typeface="Calibri" panose="020F0502020204030204" pitchFamily="34" charset="0"/>
              <a:buChar char="ʘ"/>
              <a:defRPr/>
            </a:pPr>
            <a:r>
              <a:rPr lang="en-GB" sz="3200" dirty="0"/>
              <a:t>Adoption studies</a:t>
            </a:r>
          </a:p>
          <a:p>
            <a:pPr marL="566928" indent="-457200">
              <a:buFont typeface="Calibri" panose="020F0502020204030204" pitchFamily="34" charset="0"/>
              <a:buChar char="ʘ"/>
              <a:defRPr/>
            </a:pPr>
            <a:r>
              <a:rPr lang="en-GB" sz="3200" dirty="0"/>
              <a:t>Selective breeding</a:t>
            </a:r>
          </a:p>
          <a:p>
            <a:pPr marL="365760" indent="-256032">
              <a:defRPr/>
            </a:pPr>
            <a:endParaRPr lang="en-GB" dirty="0"/>
          </a:p>
        </p:txBody>
      </p:sp>
    </p:spTree>
    <p:extLst>
      <p:ext uri="{BB962C8B-B14F-4D97-AF65-F5344CB8AC3E}">
        <p14:creationId xmlns:p14="http://schemas.microsoft.com/office/powerpoint/2010/main" val="143149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6"/>
          <p:cNvSpPr>
            <a:spLocks noGrp="1"/>
          </p:cNvSpPr>
          <p:nvPr>
            <p:ph idx="1"/>
          </p:nvPr>
        </p:nvSpPr>
        <p:spPr/>
        <p:txBody>
          <a:bodyPr/>
          <a:lstStyle/>
          <a:p>
            <a:pPr marL="0" indent="0" algn="ctr">
              <a:buNone/>
            </a:pPr>
            <a:r>
              <a:rPr lang="en-GB" altLang="en-US" dirty="0">
                <a:solidFill>
                  <a:srgbClr val="FFFF00"/>
                </a:solidFill>
              </a:rPr>
              <a:t>Psychologists are interested in studying twins in order to investigate the </a:t>
            </a:r>
            <a:r>
              <a:rPr lang="en-GB" altLang="en-US" b="1" dirty="0">
                <a:solidFill>
                  <a:srgbClr val="FFFF00"/>
                </a:solidFill>
              </a:rPr>
              <a:t>genetic basis of behaviour</a:t>
            </a:r>
            <a:endParaRPr lang="en-GB" altLang="en-US" dirty="0">
              <a:solidFill>
                <a:srgbClr val="FFFF00"/>
              </a:solidFill>
            </a:endParaRPr>
          </a:p>
          <a:p>
            <a:pPr marL="0" indent="0" algn="ctr">
              <a:buNone/>
            </a:pPr>
            <a:r>
              <a:rPr lang="en-GB" altLang="en-US" b="1" dirty="0" smtClean="0"/>
              <a:t>Zygote </a:t>
            </a:r>
          </a:p>
          <a:p>
            <a:pPr marL="0" indent="0" algn="ctr">
              <a:buNone/>
            </a:pPr>
            <a:r>
              <a:rPr lang="en-GB" altLang="en-US" dirty="0" smtClean="0"/>
              <a:t>A fertilised egg</a:t>
            </a:r>
          </a:p>
          <a:p>
            <a:pPr marL="0" indent="0" algn="ctr">
              <a:buNone/>
            </a:pPr>
            <a:endParaRPr lang="en-GB" altLang="en-US" dirty="0" smtClean="0"/>
          </a:p>
        </p:txBody>
      </p:sp>
      <p:sp>
        <p:nvSpPr>
          <p:cNvPr id="8" name="Title 4"/>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Twin studies</a:t>
            </a:r>
          </a:p>
        </p:txBody>
      </p:sp>
      <p:sp>
        <p:nvSpPr>
          <p:cNvPr id="11268" name="TextBox 10"/>
          <p:cNvSpPr txBox="1">
            <a:spLocks noChangeArrowheads="1"/>
          </p:cNvSpPr>
          <p:nvPr/>
        </p:nvSpPr>
        <p:spPr bwMode="auto">
          <a:xfrm>
            <a:off x="2152650" y="3505201"/>
            <a:ext cx="1962150" cy="28622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b="1" dirty="0"/>
              <a:t>Monozygotic (MZ)</a:t>
            </a:r>
            <a:endParaRPr lang="en-GB" altLang="en-US" dirty="0"/>
          </a:p>
          <a:p>
            <a:r>
              <a:rPr lang="en-GB" altLang="en-US" dirty="0"/>
              <a:t>One zygote – these twins are formed when a fertilised cell splits into two and forms two separate embryos</a:t>
            </a:r>
          </a:p>
        </p:txBody>
      </p:sp>
      <p:sp>
        <p:nvSpPr>
          <p:cNvPr id="11269" name="TextBox 11"/>
          <p:cNvSpPr txBox="1">
            <a:spLocks noChangeArrowheads="1"/>
          </p:cNvSpPr>
          <p:nvPr/>
        </p:nvSpPr>
        <p:spPr bwMode="auto">
          <a:xfrm>
            <a:off x="8077200" y="3505201"/>
            <a:ext cx="1828800" cy="28622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b="1" dirty="0"/>
              <a:t>Dizygotic (DZ)</a:t>
            </a:r>
            <a:endParaRPr lang="en-GB" altLang="en-US" dirty="0"/>
          </a:p>
          <a:p>
            <a:r>
              <a:rPr lang="en-GB" altLang="en-US" dirty="0"/>
              <a:t>Two zygotes – these twins are formed when two separate eggs both become fertilised by different sperm cells</a:t>
            </a:r>
          </a:p>
        </p:txBody>
      </p:sp>
      <p:cxnSp>
        <p:nvCxnSpPr>
          <p:cNvPr id="14" name="Straight Arrow Connector 13"/>
          <p:cNvCxnSpPr>
            <a:endCxn id="11268" idx="0"/>
          </p:cNvCxnSpPr>
          <p:nvPr/>
        </p:nvCxnSpPr>
        <p:spPr>
          <a:xfrm flipH="1">
            <a:off x="3133726" y="3276600"/>
            <a:ext cx="2124075" cy="2286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endCxn id="11269" idx="0"/>
          </p:cNvCxnSpPr>
          <p:nvPr/>
        </p:nvCxnSpPr>
        <p:spPr>
          <a:xfrm>
            <a:off x="6934200" y="3352800"/>
            <a:ext cx="2057400" cy="1524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pic>
        <p:nvPicPr>
          <p:cNvPr id="112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864" y="3581400"/>
            <a:ext cx="366712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82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Effect transition="in" filter="fade">
                                      <p:cBhvr>
                                        <p:cTn id="7" dur="1000"/>
                                        <p:tgtEl>
                                          <p:spTgt spid="11268">
                                            <p:txEl>
                                              <p:pRg st="1" end="1"/>
                                            </p:txEl>
                                          </p:spTgt>
                                        </p:tgtEl>
                                      </p:cBhvr>
                                    </p:animEffect>
                                    <p:anim calcmode="lin" valueType="num">
                                      <p:cBhvr>
                                        <p:cTn id="8" dur="10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9">
                                            <p:txEl>
                                              <p:pRg st="1" end="1"/>
                                            </p:txEl>
                                          </p:spTgt>
                                        </p:tgtEl>
                                        <p:attrNameLst>
                                          <p:attrName>style.visibility</p:attrName>
                                        </p:attrNameLst>
                                      </p:cBhvr>
                                      <p:to>
                                        <p:strVal val="visible"/>
                                      </p:to>
                                    </p:set>
                                    <p:animEffect transition="in" filter="fade">
                                      <p:cBhvr>
                                        <p:cTn id="14" dur="1000"/>
                                        <p:tgtEl>
                                          <p:spTgt spid="11269">
                                            <p:txEl>
                                              <p:pRg st="1" end="1"/>
                                            </p:txEl>
                                          </p:spTgt>
                                        </p:tgtEl>
                                      </p:cBhvr>
                                    </p:animEffect>
                                    <p:anim calcmode="lin" valueType="num">
                                      <p:cBhvr>
                                        <p:cTn id="15" dur="1000" fill="hold"/>
                                        <p:tgtEl>
                                          <p:spTgt spid="1126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Family studies </a:t>
            </a:r>
          </a:p>
        </p:txBody>
      </p:sp>
      <p:sp>
        <p:nvSpPr>
          <p:cNvPr id="3" name="Content Placeholder 2"/>
          <p:cNvSpPr>
            <a:spLocks noGrp="1"/>
          </p:cNvSpPr>
          <p:nvPr>
            <p:ph sz="half" idx="1"/>
          </p:nvPr>
        </p:nvSpPr>
        <p:spPr/>
        <p:txBody>
          <a:bodyPr/>
          <a:lstStyle/>
          <a:p>
            <a:pPr eaLnBrk="1" hangingPunct="1"/>
            <a:r>
              <a:rPr lang="en-GB" altLang="en-US" sz="2400" b="1" dirty="0"/>
              <a:t>1869 - Francis Galton </a:t>
            </a:r>
            <a:r>
              <a:rPr lang="en-GB" altLang="en-US" sz="2400" i="1" dirty="0"/>
              <a:t>‘…all natural abilities are inherited’</a:t>
            </a:r>
          </a:p>
          <a:p>
            <a:pPr eaLnBrk="1" hangingPunct="1"/>
            <a:endParaRPr lang="en-GB" altLang="en-US" sz="2400" i="1" dirty="0"/>
          </a:p>
          <a:p>
            <a:pPr eaLnBrk="1" hangingPunct="1"/>
            <a:endParaRPr lang="en-GB" altLang="en-US" sz="2400" i="1" dirty="0"/>
          </a:p>
          <a:p>
            <a:pPr eaLnBrk="1" hangingPunct="1"/>
            <a:r>
              <a:rPr lang="en-GB" altLang="en-US" sz="2400" dirty="0"/>
              <a:t>This is a simplistic viewpoint – Galton later had to agree that </a:t>
            </a:r>
            <a:r>
              <a:rPr lang="en-GB" altLang="en-US" sz="2400" dirty="0">
                <a:solidFill>
                  <a:srgbClr val="0000CC"/>
                </a:solidFill>
              </a:rPr>
              <a:t>any resemblance between family relatives could be a result of both genes and shared environment</a:t>
            </a:r>
          </a:p>
          <a:p>
            <a:pPr eaLnBrk="1" hangingPunct="1"/>
            <a:endParaRPr lang="en-GB" altLang="en-US" i="1" dirty="0" smtClean="0"/>
          </a:p>
        </p:txBody>
      </p:sp>
      <p:sp>
        <p:nvSpPr>
          <p:cNvPr id="5" name="Content Placeholder 4"/>
          <p:cNvSpPr>
            <a:spLocks noGrp="1"/>
          </p:cNvSpPr>
          <p:nvPr>
            <p:ph sz="half" idx="2"/>
          </p:nvPr>
        </p:nvSpPr>
        <p:spPr/>
        <p:txBody>
          <a:bodyPr/>
          <a:lstStyle/>
          <a:p>
            <a:pPr eaLnBrk="1" hangingPunct="1"/>
            <a:endParaRPr lang="en-GB" altLang="en-US" dirty="0" smtClean="0"/>
          </a:p>
          <a:p>
            <a:pPr eaLnBrk="1" hangingPunct="1"/>
            <a:r>
              <a:rPr lang="en-GB" altLang="en-US" sz="2400" dirty="0"/>
              <a:t>However, with alcoholism for example, there is a suggestion of a biological predisposition to the addiction</a:t>
            </a:r>
          </a:p>
        </p:txBody>
      </p:sp>
      <p:sp>
        <p:nvSpPr>
          <p:cNvPr id="4" name="Down Arrow 3"/>
          <p:cNvSpPr/>
          <p:nvPr/>
        </p:nvSpPr>
        <p:spPr>
          <a:xfrm>
            <a:off x="3636964" y="2971801"/>
            <a:ext cx="484187" cy="669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005264"/>
            <a:ext cx="21336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135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1000"/>
                                        <p:tgtEl>
                                          <p:spTgt spid="5">
                                            <p:txEl>
                                              <p:pRg st="1" end="1"/>
                                            </p:txEl>
                                          </p:spTgt>
                                        </p:tgtEl>
                                      </p:cBhvr>
                                    </p:animEffect>
                                    <p:anim calcmode="lin" valueType="num">
                                      <p:cBhvr>
                                        <p:cTn id="2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Adoption studies</a:t>
            </a:r>
          </a:p>
        </p:txBody>
      </p:sp>
      <p:sp>
        <p:nvSpPr>
          <p:cNvPr id="3" name="Content Placeholder 2"/>
          <p:cNvSpPr>
            <a:spLocks noGrp="1"/>
          </p:cNvSpPr>
          <p:nvPr>
            <p:ph idx="1"/>
          </p:nvPr>
        </p:nvSpPr>
        <p:spPr/>
        <p:txBody>
          <a:bodyPr rtlCol="0">
            <a:normAutofit/>
          </a:bodyPr>
          <a:lstStyle/>
          <a:p>
            <a:pPr marL="0" indent="0" algn="ctr">
              <a:buNone/>
              <a:defRPr/>
            </a:pPr>
            <a:r>
              <a:rPr lang="en-GB" dirty="0"/>
              <a:t>These studies involve comparing a trait or characteristic between adopted children and their biological or adoptive parents.  </a:t>
            </a:r>
          </a:p>
          <a:p>
            <a:pPr algn="ctr">
              <a:defRP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3141664"/>
            <a:ext cx="230505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190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Selective breeding</a:t>
            </a:r>
          </a:p>
        </p:txBody>
      </p:sp>
      <p:sp>
        <p:nvSpPr>
          <p:cNvPr id="3" name="Content Placeholder 2"/>
          <p:cNvSpPr>
            <a:spLocks noGrp="1"/>
          </p:cNvSpPr>
          <p:nvPr>
            <p:ph idx="1"/>
          </p:nvPr>
        </p:nvSpPr>
        <p:spPr>
          <a:xfrm>
            <a:off x="4800600" y="1690689"/>
            <a:ext cx="5238750" cy="4968875"/>
          </a:xfrm>
        </p:spPr>
        <p:txBody>
          <a:bodyPr/>
          <a:lstStyle/>
          <a:p>
            <a:pPr eaLnBrk="1" hangingPunct="1"/>
            <a:r>
              <a:rPr lang="en-GB" altLang="en-US"/>
              <a:t>This method involves artificially selecting male and female animals for a particular trait.</a:t>
            </a:r>
          </a:p>
          <a:p>
            <a:pPr eaLnBrk="1" hangingPunct="1"/>
            <a:r>
              <a:rPr lang="en-GB" altLang="en-US"/>
              <a:t>These animals are then put together in order to breed and produce offspring.</a:t>
            </a:r>
          </a:p>
          <a:p>
            <a:pPr eaLnBrk="1" hangingPunct="1"/>
            <a:r>
              <a:rPr lang="en-GB" altLang="en-US"/>
              <a:t>Selective breeding has been used to demonstrate how a number of behavioural characteristics may have a genetic basis. e.g. </a:t>
            </a:r>
            <a:r>
              <a:rPr lang="en-GB" altLang="en-US" i="1"/>
              <a:t>‘maze bright’ rats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492376"/>
            <a:ext cx="3200400"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713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Stress	</a:t>
            </a:r>
            <a:endParaRPr lang="en-GB" dirty="0"/>
          </a:p>
        </p:txBody>
      </p:sp>
      <p:sp>
        <p:nvSpPr>
          <p:cNvPr id="3" name="Content Placeholder 2"/>
          <p:cNvSpPr>
            <a:spLocks noGrp="1"/>
          </p:cNvSpPr>
          <p:nvPr>
            <p:ph idx="1"/>
          </p:nvPr>
        </p:nvSpPr>
        <p:spPr/>
        <p:txBody>
          <a:bodyPr/>
          <a:lstStyle/>
          <a:p>
            <a:r>
              <a:rPr lang="en-GB" dirty="0" smtClean="0"/>
              <a:t>Fight or Flight</a:t>
            </a:r>
          </a:p>
          <a:p>
            <a:r>
              <a:rPr lang="en-GB" dirty="0" smtClean="0"/>
              <a:t>We will cover in detail.</a:t>
            </a:r>
          </a:p>
          <a:p>
            <a:r>
              <a:rPr lang="en-GB" dirty="0" smtClean="0"/>
              <a:t>Aggression too much testosterone!</a:t>
            </a:r>
          </a:p>
          <a:p>
            <a:endParaRPr lang="en-GB" dirty="0"/>
          </a:p>
        </p:txBody>
      </p:sp>
    </p:spTree>
    <p:extLst>
      <p:ext uri="{BB962C8B-B14F-4D97-AF65-F5344CB8AC3E}">
        <p14:creationId xmlns:p14="http://schemas.microsoft.com/office/powerpoint/2010/main" val="3615692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questions?</a:t>
            </a:r>
            <a:endParaRPr lang="en-GB" dirty="0"/>
          </a:p>
        </p:txBody>
      </p:sp>
      <p:sp>
        <p:nvSpPr>
          <p:cNvPr id="3" name="Content Placeholder 2"/>
          <p:cNvSpPr>
            <a:spLocks noGrp="1"/>
          </p:cNvSpPr>
          <p:nvPr>
            <p:ph idx="1"/>
          </p:nvPr>
        </p:nvSpPr>
        <p:spPr/>
        <p:txBody>
          <a:bodyPr/>
          <a:lstStyle/>
          <a:p>
            <a:pPr marL="0" indent="0">
              <a:buNone/>
            </a:pPr>
            <a:r>
              <a:rPr lang="en-GB" dirty="0"/>
              <a:t/>
            </a:r>
            <a:br>
              <a:rPr lang="en-GB" dirty="0"/>
            </a:br>
            <a:r>
              <a:rPr lang="en-GB" dirty="0"/>
              <a:t>Explain what is meant by genotype and phenotype.</a:t>
            </a:r>
            <a:br>
              <a:rPr lang="en-GB" dirty="0"/>
            </a:br>
            <a:r>
              <a:rPr lang="en-GB" dirty="0"/>
              <a:t>Outline the influence of genes on behaviour.</a:t>
            </a:r>
            <a:br>
              <a:rPr lang="en-GB" dirty="0"/>
            </a:br>
            <a:r>
              <a:rPr lang="en-GB" dirty="0"/>
              <a:t>Outline the influence of biological structures and neurochemistry on behaviour. </a:t>
            </a:r>
            <a:br>
              <a:rPr lang="en-GB" dirty="0"/>
            </a:br>
            <a:r>
              <a:rPr lang="en-GB" dirty="0"/>
              <a:t>Explain the difference between genotype and phenotype. </a:t>
            </a:r>
            <a:br>
              <a:rPr lang="en-GB" dirty="0"/>
            </a:br>
            <a:r>
              <a:rPr lang="en-GB" dirty="0"/>
              <a:t>Outline the relationship between evolution and behaviour. </a:t>
            </a:r>
          </a:p>
        </p:txBody>
      </p:sp>
    </p:spTree>
    <p:extLst>
      <p:ext uri="{BB962C8B-B14F-4D97-AF65-F5344CB8AC3E}">
        <p14:creationId xmlns:p14="http://schemas.microsoft.com/office/powerpoint/2010/main" val="305052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chemeClr val="accent1"/>
            </a:solidFill>
          </a:ln>
        </p:spPr>
        <p:txBody>
          <a:bodyPr rtlCol="0">
            <a:normAutofit fontScale="90000"/>
          </a:bodyPr>
          <a:lstStyle/>
          <a:p>
            <a:pPr>
              <a:defRPr/>
            </a:pPr>
            <a:r>
              <a:rPr lang="en-GB" b="1" dirty="0" smtClean="0"/>
              <a:t/>
            </a:r>
            <a:br>
              <a:rPr lang="en-GB" b="1" dirty="0" smtClean="0"/>
            </a:br>
            <a:r>
              <a:rPr lang="en-GB" b="1" dirty="0">
                <a:latin typeface="+mn-lt"/>
              </a:rPr>
              <a:t>Recessive and dominant genes</a:t>
            </a:r>
            <a:br>
              <a:rPr lang="en-GB" b="1" dirty="0">
                <a:latin typeface="+mn-lt"/>
              </a:rPr>
            </a:br>
            <a:endParaRPr lang="en-GB" b="1" dirty="0">
              <a:latin typeface="+mn-lt"/>
            </a:endParaRPr>
          </a:p>
        </p:txBody>
      </p:sp>
      <p:sp>
        <p:nvSpPr>
          <p:cNvPr id="3" name="Content Placeholder 2"/>
          <p:cNvSpPr>
            <a:spLocks noGrp="1"/>
          </p:cNvSpPr>
          <p:nvPr>
            <p:ph idx="1"/>
          </p:nvPr>
        </p:nvSpPr>
        <p:spPr/>
        <p:txBody>
          <a:bodyPr/>
          <a:lstStyle/>
          <a:p>
            <a:pPr eaLnBrk="1" hangingPunct="1"/>
            <a:r>
              <a:rPr lang="en-GB" altLang="en-US"/>
              <a:t>A gene can be </a:t>
            </a:r>
            <a:r>
              <a:rPr lang="en-GB" altLang="en-US" b="1">
                <a:solidFill>
                  <a:srgbClr val="FF0066"/>
                </a:solidFill>
              </a:rPr>
              <a:t>recessive</a:t>
            </a:r>
            <a:r>
              <a:rPr lang="en-GB" altLang="en-US"/>
              <a:t> or </a:t>
            </a:r>
            <a:r>
              <a:rPr lang="en-GB" altLang="en-US" b="1">
                <a:solidFill>
                  <a:srgbClr val="FF0066"/>
                </a:solidFill>
              </a:rPr>
              <a:t>dominant.</a:t>
            </a:r>
          </a:p>
          <a:p>
            <a:pPr eaLnBrk="1" hangingPunct="1"/>
            <a:r>
              <a:rPr lang="en-GB" altLang="en-US"/>
              <a:t>A </a:t>
            </a:r>
            <a:r>
              <a:rPr lang="en-GB" altLang="en-US" b="1"/>
              <a:t>recessive</a:t>
            </a:r>
            <a:r>
              <a:rPr lang="en-GB" altLang="en-US"/>
              <a:t> gene only shows if the individual has </a:t>
            </a:r>
            <a:r>
              <a:rPr lang="en-GB" altLang="en-US" u="sng"/>
              <a:t>two copies</a:t>
            </a:r>
            <a:r>
              <a:rPr lang="en-GB" altLang="en-US"/>
              <a:t> of the recessive gene. For example, the gene for blue eyes is recessive. You need two copies of the gene to have blue eyes.</a:t>
            </a:r>
          </a:p>
          <a:p>
            <a:pPr eaLnBrk="1" hangingPunct="1"/>
            <a:r>
              <a:rPr lang="en-GB" altLang="en-US"/>
              <a:t>A </a:t>
            </a:r>
            <a:r>
              <a:rPr lang="en-GB" altLang="en-US" b="1"/>
              <a:t>dominant</a:t>
            </a:r>
            <a:r>
              <a:rPr lang="en-GB" altLang="en-US"/>
              <a:t> gene always shows, even if the individual only has one copy of the gene. For example, the gene for brown eyes is dominant. </a:t>
            </a:r>
            <a:r>
              <a:rPr lang="en-GB" altLang="en-US" u="sng"/>
              <a:t>You only need one copy of the gene </a:t>
            </a:r>
            <a:r>
              <a:rPr lang="en-GB" altLang="en-US"/>
              <a:t>to have brown eyes (and two copies will still give you brown eyes!).</a:t>
            </a:r>
          </a:p>
          <a:p>
            <a:pPr eaLnBrk="1" hangingPunct="1"/>
            <a:endParaRPr lang="en-GB" altLang="en-US" smtClean="0"/>
          </a:p>
        </p:txBody>
      </p:sp>
    </p:spTree>
    <p:extLst>
      <p:ext uri="{BB962C8B-B14F-4D97-AF65-F5344CB8AC3E}">
        <p14:creationId xmlns:p14="http://schemas.microsoft.com/office/powerpoint/2010/main" val="2681031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GB" altLang="en-US" smtClean="0"/>
          </a:p>
        </p:txBody>
      </p:sp>
      <p:pic>
        <p:nvPicPr>
          <p:cNvPr id="2560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22489" y="365125"/>
            <a:ext cx="7908925" cy="6021388"/>
          </a:xfrm>
        </p:spPr>
      </p:pic>
    </p:spTree>
    <p:extLst>
      <p:ext uri="{BB962C8B-B14F-4D97-AF65-F5344CB8AC3E}">
        <p14:creationId xmlns:p14="http://schemas.microsoft.com/office/powerpoint/2010/main" val="3368693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sz="4000" b="1" dirty="0">
                <a:latin typeface="+mn-lt"/>
              </a:rPr>
              <a:t>Example</a:t>
            </a:r>
            <a:r>
              <a:rPr lang="en-GB" altLang="en-US" b="1" dirty="0" smtClean="0"/>
              <a:t> </a:t>
            </a: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rcRect l="18083" t="46875" r="13258" b="15720"/>
          <a:stretch>
            <a:fillRect/>
          </a:stretch>
        </p:blipFill>
        <p:spPr bwMode="auto">
          <a:xfrm>
            <a:off x="1503362" y="2133601"/>
            <a:ext cx="9164638"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743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sz="4000" b="1" dirty="0">
                <a:latin typeface="+mn-lt"/>
              </a:rPr>
              <a:t>Heterozygous</a:t>
            </a:r>
            <a:r>
              <a:rPr lang="en-GB" altLang="en-US" sz="4000" b="1" dirty="0"/>
              <a:t> and homozygous genes</a:t>
            </a:r>
          </a:p>
        </p:txBody>
      </p:sp>
      <p:sp>
        <p:nvSpPr>
          <p:cNvPr id="11267" name="Content Placeholder 2"/>
          <p:cNvSpPr>
            <a:spLocks noGrp="1"/>
          </p:cNvSpPr>
          <p:nvPr>
            <p:ph idx="1"/>
          </p:nvPr>
        </p:nvSpPr>
        <p:spPr>
          <a:xfrm>
            <a:off x="2152651" y="1825625"/>
            <a:ext cx="4303713" cy="4351338"/>
          </a:xfrm>
        </p:spPr>
        <p:txBody>
          <a:bodyPr/>
          <a:lstStyle/>
          <a:p>
            <a:pPr eaLnBrk="1" hangingPunct="1"/>
            <a:r>
              <a:rPr lang="en-GB" altLang="en-US" b="1">
                <a:solidFill>
                  <a:srgbClr val="FF0000"/>
                </a:solidFill>
              </a:rPr>
              <a:t>heterozygous</a:t>
            </a:r>
            <a:r>
              <a:rPr lang="en-GB" altLang="en-US" b="1"/>
              <a:t> – </a:t>
            </a:r>
            <a:r>
              <a:rPr lang="en-GB" altLang="en-US"/>
              <a:t>the genotype consists of two different genes, for example Bb</a:t>
            </a:r>
          </a:p>
          <a:p>
            <a:pPr eaLnBrk="1" hangingPunct="1"/>
            <a:endParaRPr lang="en-GB" altLang="en-US"/>
          </a:p>
          <a:p>
            <a:pPr eaLnBrk="1" hangingPunct="1"/>
            <a:r>
              <a:rPr lang="en-GB" altLang="en-US" b="1">
                <a:solidFill>
                  <a:srgbClr val="FF0000"/>
                </a:solidFill>
              </a:rPr>
              <a:t>homozygous</a:t>
            </a:r>
            <a:r>
              <a:rPr lang="en-GB" altLang="en-US" b="1"/>
              <a:t> - </a:t>
            </a:r>
            <a:r>
              <a:rPr lang="en-GB" altLang="en-US"/>
              <a:t>the genotype consists of two genes that are the same, for example BB</a:t>
            </a:r>
          </a:p>
          <a:p>
            <a:pPr eaLnBrk="1" hangingPunct="1"/>
            <a:endParaRPr lang="en-GB" altLang="en-US"/>
          </a:p>
        </p:txBody>
      </p:sp>
      <p:pic>
        <p:nvPicPr>
          <p:cNvPr id="276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56363" y="1916114"/>
            <a:ext cx="387826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495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b="1" dirty="0" smtClean="0">
                <a:latin typeface="+mn-lt"/>
              </a:rPr>
              <a:t>Summary</a:t>
            </a:r>
            <a:r>
              <a:rPr lang="en-GB" altLang="en-US" b="1" dirty="0" smtClean="0"/>
              <a:t> </a:t>
            </a:r>
          </a:p>
        </p:txBody>
      </p:sp>
      <p:sp>
        <p:nvSpPr>
          <p:cNvPr id="12291" name="Content Placeholder 2"/>
          <p:cNvSpPr>
            <a:spLocks noGrp="1"/>
          </p:cNvSpPr>
          <p:nvPr>
            <p:ph idx="1"/>
          </p:nvPr>
        </p:nvSpPr>
        <p:spPr>
          <a:xfrm>
            <a:off x="2152651" y="1600201"/>
            <a:ext cx="4475163" cy="4525963"/>
          </a:xfrm>
        </p:spPr>
        <p:txBody>
          <a:bodyPr rtlCol="0">
            <a:normAutofit fontScale="92500"/>
          </a:bodyPr>
          <a:lstStyle/>
          <a:p>
            <a:pPr eaLnBrk="1" hangingPunct="1">
              <a:defRPr/>
            </a:pPr>
            <a:endParaRPr lang="en-GB" altLang="en-US" b="1" dirty="0" smtClean="0"/>
          </a:p>
          <a:p>
            <a:pPr eaLnBrk="1" hangingPunct="1">
              <a:defRPr/>
            </a:pPr>
            <a:r>
              <a:rPr lang="en-GB" altLang="en-US" sz="3200" b="1" dirty="0"/>
              <a:t>Genotype</a:t>
            </a:r>
            <a:r>
              <a:rPr lang="en-GB" altLang="en-US" sz="3200" dirty="0"/>
              <a:t> is something you cannot see with your eyes (examples: dominant, recessive, heterozygous genes, etc.)</a:t>
            </a:r>
          </a:p>
          <a:p>
            <a:pPr eaLnBrk="1" hangingPunct="1">
              <a:defRPr/>
            </a:pPr>
            <a:r>
              <a:rPr lang="en-GB" altLang="en-US" sz="3200" b="1" dirty="0"/>
              <a:t>Phenotype</a:t>
            </a:r>
            <a:r>
              <a:rPr lang="en-GB" altLang="en-US" sz="3200" dirty="0"/>
              <a:t> are things that can be seen with your eyes. (example: colours, growth, etc.)</a:t>
            </a:r>
          </a:p>
          <a:p>
            <a:pPr eaLnBrk="1" hangingPunct="1">
              <a:defRPr/>
            </a:pPr>
            <a:endParaRPr lang="en-GB" altLang="en-US" dirty="0" smtClean="0"/>
          </a:p>
        </p:txBody>
      </p:sp>
      <p:pic>
        <p:nvPicPr>
          <p:cNvPr id="28676" name="Picture 1"/>
          <p:cNvPicPr>
            <a:picLocks noChangeAspect="1"/>
          </p:cNvPicPr>
          <p:nvPr/>
        </p:nvPicPr>
        <p:blipFill>
          <a:blip r:embed="rId3">
            <a:extLst>
              <a:ext uri="{28A0092B-C50C-407E-A947-70E740481C1C}">
                <a14:useLocalDpi xmlns:a14="http://schemas.microsoft.com/office/drawing/2010/main" val="0"/>
              </a:ext>
            </a:extLst>
          </a:blip>
          <a:srcRect l="7268" t="4819" r="10519" b="12001"/>
          <a:stretch>
            <a:fillRect/>
          </a:stretch>
        </p:blipFill>
        <p:spPr bwMode="auto">
          <a:xfrm>
            <a:off x="6407150" y="2492376"/>
            <a:ext cx="38687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14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291">
                                            <p:txEl>
                                              <p:pRg st="1" end="1"/>
                                            </p:txEl>
                                          </p:spTgt>
                                        </p:tgtEl>
                                      </p:cBhvr>
                                    </p:animEffect>
                                    <p:animScale>
                                      <p:cBhvr>
                                        <p:cTn id="7" dur="250" autoRev="1" fill="hold"/>
                                        <p:tgtEl>
                                          <p:spTgt spid="12291">
                                            <p:txEl>
                                              <p:pRg st="1" end="1"/>
                                            </p:txEl>
                                          </p:spTgt>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2291">
                                            <p:txEl>
                                              <p:pRg st="2" end="2"/>
                                            </p:txEl>
                                          </p:spTgt>
                                        </p:tgtEl>
                                      </p:cBhvr>
                                    </p:animEffect>
                                    <p:animScale>
                                      <p:cBhvr>
                                        <p:cTn id="12" dur="250" autoRev="1" fill="hold"/>
                                        <p:tgtEl>
                                          <p:spTgt spid="12291">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Debate about nature and nurture. </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0799792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Research methods</a:t>
            </a:r>
          </a:p>
        </p:txBody>
      </p:sp>
      <p:sp>
        <p:nvSpPr>
          <p:cNvPr id="12290" name="Content Placeholder 1"/>
          <p:cNvSpPr>
            <a:spLocks noGrp="1"/>
          </p:cNvSpPr>
          <p:nvPr>
            <p:ph idx="1"/>
          </p:nvPr>
        </p:nvSpPr>
        <p:spPr>
          <a:xfrm>
            <a:off x="5638800" y="1825626"/>
            <a:ext cx="4400550" cy="4879975"/>
          </a:xfrm>
        </p:spPr>
        <p:txBody>
          <a:bodyPr rtlCol="0">
            <a:normAutofit lnSpcReduction="10000"/>
          </a:bodyPr>
          <a:lstStyle/>
          <a:p>
            <a:pPr eaLnBrk="1" hangingPunct="1">
              <a:defRPr/>
            </a:pPr>
            <a:r>
              <a:rPr lang="en-GB" altLang="en-US" dirty="0"/>
              <a:t>The biological approach draws on concepts from the hard sciences and research tends to be highly scientific in nature</a:t>
            </a:r>
          </a:p>
          <a:p>
            <a:pPr eaLnBrk="1" hangingPunct="1">
              <a:defRPr/>
            </a:pPr>
            <a:r>
              <a:rPr lang="en-GB" altLang="en-US" dirty="0"/>
              <a:t>The most common methods include laboratory experiments and observations</a:t>
            </a:r>
          </a:p>
          <a:p>
            <a:pPr eaLnBrk="1" hangingPunct="1">
              <a:defRPr/>
            </a:pPr>
            <a:r>
              <a:rPr lang="en-GB" altLang="en-US" dirty="0"/>
              <a:t>Objective brain recording and scanning techniques are also </a:t>
            </a:r>
            <a:r>
              <a:rPr lang="en-GB" altLang="en-US" dirty="0" smtClean="0"/>
              <a:t>used, </a:t>
            </a:r>
            <a:r>
              <a:rPr lang="en-GB" altLang="en-US" dirty="0" err="1" smtClean="0"/>
              <a:t>Psychopatholgy</a:t>
            </a:r>
            <a:endParaRPr lang="en-GB" altLang="en-US" dirty="0"/>
          </a:p>
        </p:txBody>
      </p:sp>
    </p:spTree>
    <p:extLst>
      <p:ext uri="{BB962C8B-B14F-4D97-AF65-F5344CB8AC3E}">
        <p14:creationId xmlns:p14="http://schemas.microsoft.com/office/powerpoint/2010/main" val="842737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box(in)">
                                      <p:cBhvr>
                                        <p:cTn id="7" dur="500"/>
                                        <p:tgtEl>
                                          <p:spTgt spid="122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box(in)">
                                      <p:cBhvr>
                                        <p:cTn id="12" dur="500"/>
                                        <p:tgtEl>
                                          <p:spTgt spid="122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box(in)">
                                      <p:cBhvr>
                                        <p:cTn id="17" dur="5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Strengths of biological approach </a:t>
            </a:r>
          </a:p>
        </p:txBody>
      </p:sp>
      <p:sp>
        <p:nvSpPr>
          <p:cNvPr id="34819" name="Content Placeholder 1"/>
          <p:cNvSpPr>
            <a:spLocks noGrp="1"/>
          </p:cNvSpPr>
          <p:nvPr>
            <p:ph idx="1"/>
          </p:nvPr>
        </p:nvSpPr>
        <p:spPr>
          <a:xfrm>
            <a:off x="2152650" y="1825626"/>
            <a:ext cx="7886700" cy="4860925"/>
          </a:xfrm>
        </p:spPr>
        <p:txBody>
          <a:bodyPr>
            <a:normAutofit lnSpcReduction="10000"/>
          </a:bodyPr>
          <a:lstStyle/>
          <a:p>
            <a:pPr eaLnBrk="1" hangingPunct="1"/>
            <a:r>
              <a:rPr lang="en-GB" altLang="en-US" sz="2400"/>
              <a:t>It is a scientific approach. This suggests that we can find cause and effect relationships of both physiology and behaviour.</a:t>
            </a:r>
          </a:p>
          <a:p>
            <a:pPr eaLnBrk="1" hangingPunct="1"/>
            <a:r>
              <a:rPr lang="en-GB" altLang="en-US" sz="2400"/>
              <a:t>Scientific approach lends credence to study of psychology – establishes psychology as a respectable science</a:t>
            </a:r>
          </a:p>
          <a:p>
            <a:pPr eaLnBrk="1" hangingPunct="1"/>
            <a:r>
              <a:rPr lang="en-GB" altLang="en-US" sz="2400"/>
              <a:t>Impact of biology on behaviour can lead to treatment and intervention to those suffering</a:t>
            </a:r>
          </a:p>
          <a:p>
            <a:pPr eaLnBrk="1" hangingPunct="1"/>
            <a:r>
              <a:rPr lang="en-GB" altLang="en-US" sz="2400"/>
              <a:t>Understanding how an abnormal brain works can shed light on normal brain functioning</a:t>
            </a:r>
          </a:p>
          <a:p>
            <a:pPr eaLnBrk="1" hangingPunct="1"/>
            <a:r>
              <a:rPr lang="en-GB" altLang="en-US" sz="2400"/>
              <a:t>Measurements can be objective as it can be performed by machines which have no vested interest in the outcome e.g. PET scans, EEGs etc. Use of complex machinery allows accurate and precise measurements</a:t>
            </a:r>
          </a:p>
          <a:p>
            <a:pPr eaLnBrk="1" hangingPunct="1">
              <a:buFont typeface="Wingdings 3" panose="05040102010807070707" pitchFamily="18" charset="2"/>
              <a:buNone/>
            </a:pPr>
            <a:endParaRPr lang="en-GB" altLang="en-US" smtClean="0"/>
          </a:p>
        </p:txBody>
      </p:sp>
    </p:spTree>
    <p:extLst>
      <p:ext uri="{BB962C8B-B14F-4D97-AF65-F5344CB8AC3E}">
        <p14:creationId xmlns:p14="http://schemas.microsoft.com/office/powerpoint/2010/main" val="1377669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Limitations of biological approach </a:t>
            </a:r>
          </a:p>
        </p:txBody>
      </p:sp>
      <p:sp>
        <p:nvSpPr>
          <p:cNvPr id="2" name="Content Placeholder 1"/>
          <p:cNvSpPr>
            <a:spLocks noGrp="1"/>
          </p:cNvSpPr>
          <p:nvPr>
            <p:ph idx="1"/>
          </p:nvPr>
        </p:nvSpPr>
        <p:spPr>
          <a:xfrm>
            <a:off x="717451" y="1828801"/>
            <a:ext cx="10480431" cy="4879975"/>
          </a:xfrm>
        </p:spPr>
        <p:txBody>
          <a:bodyPr rtlCol="0">
            <a:noAutofit/>
          </a:bodyPr>
          <a:lstStyle/>
          <a:p>
            <a:pPr>
              <a:defRPr/>
            </a:pPr>
            <a:r>
              <a:rPr lang="en-GB" sz="2000" dirty="0"/>
              <a:t>It is a deterministic approach as it believes that we are determined by our physiological, genetic or evolutionary make-up. Thus stating that there is no free will.</a:t>
            </a:r>
          </a:p>
          <a:p>
            <a:pPr>
              <a:defRPr/>
            </a:pPr>
            <a:r>
              <a:rPr lang="en-GB" sz="2000" dirty="0"/>
              <a:t>This approach is reductionist by stating that all human behaviour can be explained through biological processes and we are therefore not unique as individuals.  It is also dehumanising to present humans as ‘biological machines’</a:t>
            </a:r>
          </a:p>
          <a:p>
            <a:pPr>
              <a:defRPr/>
            </a:pPr>
            <a:r>
              <a:rPr lang="en-GB" sz="2000" dirty="0"/>
              <a:t>Biological approach ignores the role of the environment etc. it should be used in combination which is known as the biosocial approach.</a:t>
            </a:r>
          </a:p>
          <a:p>
            <a:pPr>
              <a:defRPr/>
            </a:pPr>
            <a:r>
              <a:rPr lang="en-GB" sz="2000" dirty="0"/>
              <a:t>Research may focus on rare conditions that have little impact on the everyday lives of most people</a:t>
            </a:r>
          </a:p>
          <a:p>
            <a:pPr>
              <a:defRPr/>
            </a:pPr>
            <a:r>
              <a:rPr lang="en-GB" sz="2000" dirty="0"/>
              <a:t>Complex machinery operated by humans and therefore measurements could be subject to human error</a:t>
            </a:r>
          </a:p>
          <a:p>
            <a:pPr>
              <a:defRPr/>
            </a:pPr>
            <a:r>
              <a:rPr lang="en-GB" sz="2000" dirty="0"/>
              <a:t>Correlations frequently employed – cannot determine cause and effect</a:t>
            </a:r>
          </a:p>
          <a:p>
            <a:pPr>
              <a:defRPr/>
            </a:pPr>
            <a:r>
              <a:rPr lang="en-GB" sz="2000" dirty="0"/>
              <a:t>Small or restricted samples make findings difficult to generalise</a:t>
            </a:r>
          </a:p>
          <a:p>
            <a:pPr>
              <a:defRPr/>
            </a:pPr>
            <a:r>
              <a:rPr lang="en-GB" sz="2000" dirty="0"/>
              <a:t>Laboratory experiments lack ecological validity</a:t>
            </a:r>
          </a:p>
          <a:p>
            <a:pPr marL="365760" indent="-256032">
              <a:buFont typeface="Wingdings 3"/>
              <a:buChar char=""/>
              <a:defRPr/>
            </a:pPr>
            <a:endParaRPr lang="en-GB" sz="2000" dirty="0"/>
          </a:p>
          <a:p>
            <a:pPr marL="365760" indent="-256032">
              <a:buFont typeface="Wingdings 3"/>
              <a:buChar char=""/>
              <a:defRPr/>
            </a:pPr>
            <a:endParaRPr lang="en-GB" sz="2000" dirty="0"/>
          </a:p>
        </p:txBody>
      </p:sp>
    </p:spTree>
    <p:extLst>
      <p:ext uri="{BB962C8B-B14F-4D97-AF65-F5344CB8AC3E}">
        <p14:creationId xmlns:p14="http://schemas.microsoft.com/office/powerpoint/2010/main" val="26329722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rgbClr val="7030A0"/>
            </a:solidFill>
          </a:ln>
        </p:spPr>
        <p:txBody>
          <a:bodyPr/>
          <a:lstStyle/>
          <a:p>
            <a:pPr>
              <a:defRPr/>
            </a:pPr>
            <a:r>
              <a:rPr lang="en-GB" sz="4000" b="1" dirty="0">
                <a:latin typeface="+mn-lt"/>
              </a:rPr>
              <a:t>Can you?</a:t>
            </a:r>
          </a:p>
        </p:txBody>
      </p:sp>
      <p:sp>
        <p:nvSpPr>
          <p:cNvPr id="3" name="Content Placeholder 2"/>
          <p:cNvSpPr>
            <a:spLocks noGrp="1"/>
          </p:cNvSpPr>
          <p:nvPr>
            <p:ph idx="1"/>
          </p:nvPr>
        </p:nvSpPr>
        <p:spPr/>
        <p:txBody>
          <a:bodyPr>
            <a:noAutofit/>
          </a:bodyPr>
          <a:lstStyle/>
          <a:p>
            <a:pPr marL="385763" indent="-385763">
              <a:buFont typeface="+mj-lt"/>
              <a:buAutoNum type="arabicPeriod"/>
              <a:defRPr/>
            </a:pPr>
            <a:r>
              <a:rPr lang="en-GB" sz="2400" dirty="0">
                <a:solidFill>
                  <a:srgbClr val="FFFF00"/>
                </a:solidFill>
              </a:rPr>
              <a:t>Explain what is meant by </a:t>
            </a:r>
            <a:r>
              <a:rPr lang="en-GB" sz="2400" i="1" dirty="0">
                <a:solidFill>
                  <a:srgbClr val="FFFF00"/>
                </a:solidFill>
              </a:rPr>
              <a:t>genotype and phenotype </a:t>
            </a:r>
            <a:r>
              <a:rPr lang="en-GB" sz="2400" dirty="0">
                <a:solidFill>
                  <a:srgbClr val="FFFF00"/>
                </a:solidFill>
              </a:rPr>
              <a:t>(2 marks each)</a:t>
            </a:r>
          </a:p>
          <a:p>
            <a:pPr marL="385763" indent="-385763">
              <a:buFont typeface="+mj-lt"/>
              <a:buAutoNum type="arabicPeriod"/>
              <a:defRPr/>
            </a:pPr>
            <a:r>
              <a:rPr lang="en-GB" sz="2400" dirty="0">
                <a:solidFill>
                  <a:srgbClr val="FFFF00"/>
                </a:solidFill>
              </a:rPr>
              <a:t>Outline the influence of genes on behaviour (3 marks)</a:t>
            </a:r>
          </a:p>
          <a:p>
            <a:pPr marL="385763" indent="-385763">
              <a:buFont typeface="+mj-lt"/>
              <a:buAutoNum type="arabicPeriod"/>
              <a:defRPr/>
            </a:pPr>
            <a:r>
              <a:rPr lang="en-GB" sz="2400" dirty="0">
                <a:solidFill>
                  <a:srgbClr val="FFFF00"/>
                </a:solidFill>
              </a:rPr>
              <a:t>Using an example, explain how neurochemistry can influence behaviour (3 marks)</a:t>
            </a:r>
            <a:endParaRPr lang="en-US" sz="2400" dirty="0">
              <a:solidFill>
                <a:srgbClr val="FFFF00"/>
              </a:solidFill>
            </a:endParaRPr>
          </a:p>
          <a:p>
            <a:pPr marL="385763" indent="-385763">
              <a:buFont typeface="+mj-lt"/>
              <a:buAutoNum type="arabicPeriod"/>
              <a:defRPr/>
            </a:pPr>
            <a:r>
              <a:rPr lang="en-US" sz="2400" dirty="0">
                <a:solidFill>
                  <a:srgbClr val="FFFF00"/>
                </a:solidFill>
              </a:rPr>
              <a:t>Outline the relationship between evolution and behaviour (4 marks)</a:t>
            </a:r>
          </a:p>
          <a:p>
            <a:pPr marL="385763" indent="-385763">
              <a:buFont typeface="+mj-lt"/>
              <a:buAutoNum type="arabicPeriod"/>
              <a:defRPr/>
            </a:pPr>
            <a:r>
              <a:rPr lang="en-US" sz="2400" dirty="0">
                <a:solidFill>
                  <a:srgbClr val="FFFF00"/>
                </a:solidFill>
              </a:rPr>
              <a:t>Outline two weaknesses of the biological approach in psychology (4 marks)</a:t>
            </a:r>
          </a:p>
          <a:p>
            <a:pPr marL="0" indent="0" algn="ctr">
              <a:buNone/>
              <a:defRPr/>
            </a:pPr>
            <a:endParaRPr lang="en-GB" sz="2400" dirty="0">
              <a:solidFill>
                <a:srgbClr val="7030A0"/>
              </a:solidFill>
            </a:endParaRPr>
          </a:p>
        </p:txBody>
      </p:sp>
    </p:spTree>
    <p:extLst>
      <p:ext uri="{BB962C8B-B14F-4D97-AF65-F5344CB8AC3E}">
        <p14:creationId xmlns:p14="http://schemas.microsoft.com/office/powerpoint/2010/main" val="35758361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Essay title</a:t>
            </a:r>
          </a:p>
        </p:txBody>
      </p:sp>
      <p:sp>
        <p:nvSpPr>
          <p:cNvPr id="37891" name="Content Placeholder 1"/>
          <p:cNvSpPr>
            <a:spLocks noGrp="1"/>
          </p:cNvSpPr>
          <p:nvPr>
            <p:ph idx="1"/>
          </p:nvPr>
        </p:nvSpPr>
        <p:spPr/>
        <p:txBody>
          <a:bodyPr/>
          <a:lstStyle/>
          <a:p>
            <a:pPr eaLnBrk="1" hangingPunct="1">
              <a:buFont typeface="Wingdings 3" panose="05040102010807070707" pitchFamily="18" charset="2"/>
              <a:buNone/>
            </a:pPr>
            <a:r>
              <a:rPr lang="en-GB" altLang="en-US" sz="3200" b="1"/>
              <a:t>Can you answer the question?</a:t>
            </a:r>
          </a:p>
          <a:p>
            <a:pPr eaLnBrk="1" hangingPunct="1">
              <a:buFont typeface="Wingdings 3" panose="05040102010807070707" pitchFamily="18" charset="2"/>
              <a:buNone/>
            </a:pPr>
            <a:r>
              <a:rPr lang="en-GB" altLang="en-US" smtClean="0"/>
              <a:t>	</a:t>
            </a:r>
          </a:p>
          <a:p>
            <a:pPr eaLnBrk="1" hangingPunct="1">
              <a:buFont typeface="Wingdings 3" panose="05040102010807070707" pitchFamily="18" charset="2"/>
              <a:buNone/>
            </a:pPr>
            <a:r>
              <a:rPr lang="en-GB" altLang="en-US" sz="3200"/>
              <a:t>	Discuss the biological approach in psychology.  Refer to at least one other approach in your answer (12 marks)</a:t>
            </a:r>
          </a:p>
        </p:txBody>
      </p:sp>
    </p:spTree>
    <p:extLst>
      <p:ext uri="{BB962C8B-B14F-4D97-AF65-F5344CB8AC3E}">
        <p14:creationId xmlns:p14="http://schemas.microsoft.com/office/powerpoint/2010/main" val="3533419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rgbClr val="0070C0"/>
            </a:solidFill>
          </a:ln>
        </p:spPr>
        <p:txBody>
          <a:bodyPr/>
          <a:lstStyle/>
          <a:p>
            <a:pPr>
              <a:defRPr/>
            </a:pPr>
            <a:r>
              <a:rPr lang="en-GB" sz="4000" b="1" dirty="0">
                <a:latin typeface="+mn-lt"/>
              </a:rPr>
              <a:t>Homework</a:t>
            </a:r>
            <a:endParaRPr lang="en-US" sz="4000" b="1" dirty="0">
              <a:latin typeface="+mn-lt"/>
            </a:endParaRPr>
          </a:p>
        </p:txBody>
      </p:sp>
      <p:sp>
        <p:nvSpPr>
          <p:cNvPr id="3" name="Content Placeholder 2"/>
          <p:cNvSpPr>
            <a:spLocks noGrp="1"/>
          </p:cNvSpPr>
          <p:nvPr>
            <p:ph idx="1"/>
          </p:nvPr>
        </p:nvSpPr>
        <p:spPr/>
        <p:txBody>
          <a:bodyPr/>
          <a:lstStyle/>
          <a:p>
            <a:pPr marL="0" indent="0" algn="ctr">
              <a:buNone/>
              <a:defRPr/>
            </a:pPr>
            <a:r>
              <a:rPr lang="en-GB" b="1" dirty="0">
                <a:solidFill>
                  <a:srgbClr val="FFFF00"/>
                </a:solidFill>
              </a:rPr>
              <a:t>Ensure you have written up your class notes to include the following:</a:t>
            </a:r>
          </a:p>
          <a:p>
            <a:pPr>
              <a:defRPr/>
            </a:pPr>
            <a:r>
              <a:rPr lang="en-GB" i="1" dirty="0">
                <a:solidFill>
                  <a:srgbClr val="FFFF00"/>
                </a:solidFill>
              </a:rPr>
              <a:t>The assumptions of the biological approach</a:t>
            </a:r>
          </a:p>
          <a:p>
            <a:pPr>
              <a:defRPr/>
            </a:pPr>
            <a:r>
              <a:rPr lang="en-GB" altLang="en-US" i="1" dirty="0">
                <a:solidFill>
                  <a:srgbClr val="FFFF00"/>
                </a:solidFill>
              </a:rPr>
              <a:t>the influence of genes, biological structures and neurochemistry on behaviour, </a:t>
            </a:r>
          </a:p>
          <a:p>
            <a:pPr>
              <a:defRPr/>
            </a:pPr>
            <a:r>
              <a:rPr lang="en-GB" altLang="en-US" i="1" dirty="0">
                <a:solidFill>
                  <a:srgbClr val="FFFF00"/>
                </a:solidFill>
              </a:rPr>
              <a:t>genotype and phenotype, </a:t>
            </a:r>
          </a:p>
          <a:p>
            <a:pPr>
              <a:defRPr/>
            </a:pPr>
            <a:r>
              <a:rPr lang="en-GB" altLang="en-US" i="1" dirty="0">
                <a:solidFill>
                  <a:srgbClr val="FFFF00"/>
                </a:solidFill>
              </a:rPr>
              <a:t>genetic basis of behaviour, </a:t>
            </a:r>
          </a:p>
          <a:p>
            <a:pPr>
              <a:defRPr/>
            </a:pPr>
            <a:r>
              <a:rPr lang="en-GB" altLang="en-US" i="1" dirty="0">
                <a:solidFill>
                  <a:srgbClr val="FFFF00"/>
                </a:solidFill>
              </a:rPr>
              <a:t>evolution and behaviour.</a:t>
            </a:r>
          </a:p>
          <a:p>
            <a:pPr>
              <a:defRPr/>
            </a:pPr>
            <a:r>
              <a:rPr lang="en-GB" i="1" dirty="0">
                <a:solidFill>
                  <a:srgbClr val="FFFF00"/>
                </a:solidFill>
              </a:rPr>
              <a:t>The strengths and weaknesses of the approach</a:t>
            </a:r>
          </a:p>
          <a:p>
            <a:pPr>
              <a:defRPr/>
            </a:pPr>
            <a:endParaRPr lang="en-US" dirty="0"/>
          </a:p>
        </p:txBody>
      </p:sp>
    </p:spTree>
    <p:extLst>
      <p:ext uri="{BB962C8B-B14F-4D97-AF65-F5344CB8AC3E}">
        <p14:creationId xmlns:p14="http://schemas.microsoft.com/office/powerpoint/2010/main" val="663274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Office PowerPoint</Application>
  <PresentationFormat>Widescreen</PresentationFormat>
  <Paragraphs>117</Paragraphs>
  <Slides>24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Wingdings 3</vt:lpstr>
      <vt:lpstr>Office Theme</vt:lpstr>
      <vt:lpstr>Approaches in psychology: Posters</vt:lpstr>
      <vt:lpstr>The biological approach: </vt:lpstr>
      <vt:lpstr>The influence of genes</vt:lpstr>
      <vt:lpstr>So let us say yes. Face validity</vt:lpstr>
      <vt:lpstr>Genes, the mechanisms of heredity. </vt:lpstr>
      <vt:lpstr>Methods of investigating the genetic basis of behaviour </vt:lpstr>
      <vt:lpstr>Twin studies</vt:lpstr>
      <vt:lpstr>Family studies </vt:lpstr>
      <vt:lpstr>Adoption studies</vt:lpstr>
      <vt:lpstr>Selective breeding</vt:lpstr>
      <vt:lpstr>Stress </vt:lpstr>
      <vt:lpstr>Some questions?</vt:lpstr>
      <vt:lpstr> Recessive and dominant genes </vt:lpstr>
      <vt:lpstr>PowerPoint Presentation</vt:lpstr>
      <vt:lpstr>Example </vt:lpstr>
      <vt:lpstr>Heterozygous and homozygous genes</vt:lpstr>
      <vt:lpstr>Summary </vt:lpstr>
      <vt:lpstr>Debate about nature and nurture. </vt:lpstr>
      <vt:lpstr>Research methods</vt:lpstr>
      <vt:lpstr>Strengths of biological approach </vt:lpstr>
      <vt:lpstr>Limitations of biological approach </vt:lpstr>
      <vt:lpstr>Can you?</vt:lpstr>
      <vt:lpstr>Essay title</vt:lpstr>
      <vt:lpstr>Homework</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Stanyer, Richard  (Staff)</dc:creator>
  <cp:lastModifiedBy>Stanyer, Richard  (Staff)</cp:lastModifiedBy>
  <cp:revision>2</cp:revision>
  <dcterms:created xsi:type="dcterms:W3CDTF">2017-01-29T15:24:26Z</dcterms:created>
  <dcterms:modified xsi:type="dcterms:W3CDTF">2017-01-29T15:25:06Z</dcterms:modified>
</cp:coreProperties>
</file>